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431B-535B-49BC-A8CA-3721B5610B3E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90B3-C125-4555-9BD3-217983FD8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57200" y="0"/>
            <a:ext cx="81534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RENDER THE VESPR DOT STRUCTURE OF IF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 SHOWING THE GEOMETRY, AXE NOTATION AND FULL POLARITY ASSESSMENT (MOLECULAR AND BOND POLARITY…BOTH)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4572000"/>
          </a:xfrm>
          <a:ln w="31750">
            <a:solidFill>
              <a:schemeClr val="accent2"/>
            </a:solidFill>
          </a:ln>
        </p:spPr>
        <p:txBody>
          <a:bodyPr anchor="t" anchorCtr="0">
            <a:normAutofit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u="sng" dirty="0" smtClean="0">
                <a:solidFill>
                  <a:srgbClr val="FF0000"/>
                </a:solidFill>
              </a:rPr>
              <a:t>STEP ONE</a:t>
            </a:r>
            <a:r>
              <a:rPr lang="en-US" sz="2400" b="1" dirty="0" smtClean="0">
                <a:solidFill>
                  <a:srgbClr val="FF0000"/>
                </a:solidFill>
              </a:rPr>
              <a:t>: CALCULATE VALENCE ELECTRONS: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1600" b="1" dirty="0" smtClean="0"/>
              <a:t>       </a:t>
            </a:r>
            <a:r>
              <a:rPr lang="en-US" sz="2800" b="1" dirty="0" smtClean="0"/>
              <a:t>I: 7 X  1 =  7</a:t>
            </a:r>
            <a:br>
              <a:rPr lang="en-US" sz="2800" b="1" dirty="0" smtClean="0"/>
            </a:br>
            <a:r>
              <a:rPr lang="en-US" sz="2800" b="1" dirty="0" smtClean="0"/>
              <a:t>    F:7 X  5 = 35</a:t>
            </a:r>
            <a:br>
              <a:rPr lang="en-US" sz="2800" b="1" dirty="0" smtClean="0"/>
            </a:br>
            <a:r>
              <a:rPr lang="en-US" sz="2800" b="1" dirty="0" smtClean="0"/>
              <a:t>neutral     =   0</a:t>
            </a:r>
            <a:br>
              <a:rPr lang="en-US" sz="2800" b="1" dirty="0" smtClean="0"/>
            </a:br>
            <a:r>
              <a:rPr lang="en-US" sz="2800" b="1" dirty="0" smtClean="0"/>
              <a:t>total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-  = 42</a:t>
            </a:r>
            <a:br>
              <a:rPr lang="en-US" sz="2800" b="1" dirty="0" smtClean="0"/>
            </a:br>
            <a:r>
              <a:rPr lang="en-US" sz="2000" b="1" u="sng" dirty="0" smtClean="0">
                <a:solidFill>
                  <a:srgbClr val="FF0000"/>
                </a:solidFill>
              </a:rPr>
              <a:t>STEP TWO</a:t>
            </a:r>
            <a:r>
              <a:rPr lang="en-US" sz="2000" b="1" dirty="0" smtClean="0">
                <a:solidFill>
                  <a:srgbClr val="FF0000"/>
                </a:solidFill>
              </a:rPr>
              <a:t>: ID CENTRAL (LEAST ELECTRONEGATIVE) AND DRAW WITH SINGLE BONDS…NO GEOMETRY YET!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362200" y="3810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48200" y="4572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762000" y="4267200"/>
            <a:ext cx="76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181600" y="5029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590800" y="48768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191000" y="5715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124200" y="5715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10000" y="5105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352800" y="5410200"/>
            <a:ext cx="6096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581400" y="5791200"/>
            <a:ext cx="5334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43400" y="5638800"/>
            <a:ext cx="76200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4419600" y="5791200"/>
            <a:ext cx="228600" cy="1524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267200" y="5257800"/>
            <a:ext cx="5334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0" y="5029200"/>
            <a:ext cx="2819400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42(TOTAL)  - 10(5 BONDS) = </a:t>
            </a:r>
            <a:r>
              <a:rPr lang="en-US" sz="2000" dirty="0" smtClean="0">
                <a:solidFill>
                  <a:srgbClr val="002060"/>
                </a:solidFill>
              </a:rPr>
              <a:t>32(REMAIN)T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5" name="Down Arrow 84"/>
          <p:cNvSpPr/>
          <p:nvPr/>
        </p:nvSpPr>
        <p:spPr>
          <a:xfrm rot="3708025">
            <a:off x="1244090" y="3535973"/>
            <a:ext cx="137185" cy="2213689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57200" y="0"/>
            <a:ext cx="81534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RENDER THE VESPR DOT STRUCTURE OF IF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 SHOWING THE GEOMETRY, AXE NOTATION AND FULL POLARITY ASSESSMENT (MOLECULAR AND BOND POLARITY…BOTH)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4572000"/>
          </a:xfrm>
          <a:ln w="31750">
            <a:solidFill>
              <a:schemeClr val="accent2"/>
            </a:solidFill>
          </a:ln>
        </p:spPr>
        <p:txBody>
          <a:bodyPr anchor="t" anchorCtr="0">
            <a:normAutofit/>
          </a:bodyPr>
          <a:lstStyle/>
          <a:p>
            <a:pPr algn="l"/>
            <a:r>
              <a:rPr lang="en-US" sz="2000" b="1" u="sng" dirty="0" smtClean="0">
                <a:solidFill>
                  <a:srgbClr val="FF0000"/>
                </a:solidFill>
              </a:rPr>
              <a:t>STEP THREE</a:t>
            </a:r>
            <a:r>
              <a:rPr lang="en-US" sz="2000" b="1" dirty="0" smtClean="0">
                <a:solidFill>
                  <a:srgbClr val="FF0000"/>
                </a:solidFill>
              </a:rPr>
              <a:t>: COMPLETE THE VALENCE OF THE LIGANDS.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Step 4: PLACE REMAINNING ELECTRONS ON CENTRAL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2362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762000" y="5562600"/>
            <a:ext cx="76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410200" y="3200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429000" y="3048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876800" y="41148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581400" y="4038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343400" y="3505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962400" y="3657600"/>
            <a:ext cx="6096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114800" y="4191000"/>
            <a:ext cx="5334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00600" y="3886200"/>
            <a:ext cx="76200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4724400" y="4267200"/>
            <a:ext cx="228600" cy="1524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24400" y="3276600"/>
            <a:ext cx="228600" cy="457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0" y="2971800"/>
            <a:ext cx="3124200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32(TOTAL)  - 30(FOR OCTETS) = </a:t>
            </a:r>
            <a:r>
              <a:rPr lang="en-US" sz="2000" dirty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(REMAIN)</a:t>
            </a:r>
            <a:endParaRPr lang="en-US" sz="2000" dirty="0">
              <a:solidFill>
                <a:srgbClr val="00206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19800" y="3200400"/>
            <a:ext cx="533400" cy="1066800"/>
            <a:chOff x="4876800" y="2667000"/>
            <a:chExt cx="533400" cy="1066800"/>
          </a:xfrm>
        </p:grpSpPr>
        <p:sp>
          <p:nvSpPr>
            <p:cNvPr id="21" name="Oval 20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00400" y="3048000"/>
            <a:ext cx="533400" cy="1066800"/>
            <a:chOff x="4876800" y="2667000"/>
            <a:chExt cx="533400" cy="1066800"/>
          </a:xfrm>
        </p:grpSpPr>
        <p:sp>
          <p:nvSpPr>
            <p:cNvPr id="26" name="Oval 25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67200" y="2286000"/>
            <a:ext cx="533400" cy="1066800"/>
            <a:chOff x="4876800" y="2667000"/>
            <a:chExt cx="533400" cy="1066800"/>
          </a:xfrm>
        </p:grpSpPr>
        <p:sp>
          <p:nvSpPr>
            <p:cNvPr id="30" name="Oval 29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81600" y="2286000"/>
            <a:ext cx="533400" cy="1066800"/>
            <a:chOff x="4876800" y="2667000"/>
            <a:chExt cx="533400" cy="1066800"/>
          </a:xfrm>
        </p:grpSpPr>
        <p:sp>
          <p:nvSpPr>
            <p:cNvPr id="34" name="Oval 33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038600" y="4038600"/>
            <a:ext cx="533400" cy="1066800"/>
            <a:chOff x="4876800" y="2667000"/>
            <a:chExt cx="533400" cy="1066800"/>
          </a:xfrm>
        </p:grpSpPr>
        <p:sp>
          <p:nvSpPr>
            <p:cNvPr id="43" name="Oval 42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76600" y="4038600"/>
            <a:ext cx="533400" cy="1066800"/>
            <a:chOff x="4876800" y="2667000"/>
            <a:chExt cx="533400" cy="1066800"/>
          </a:xfrm>
        </p:grpSpPr>
        <p:sp>
          <p:nvSpPr>
            <p:cNvPr id="47" name="Oval 46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 rot="5400000">
            <a:off x="3695700" y="3390900"/>
            <a:ext cx="533400" cy="1066800"/>
            <a:chOff x="4876800" y="2667000"/>
            <a:chExt cx="533400" cy="1066800"/>
          </a:xfrm>
        </p:grpSpPr>
        <p:sp>
          <p:nvSpPr>
            <p:cNvPr id="54" name="Oval 53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334000" y="4114800"/>
            <a:ext cx="533400" cy="1066800"/>
            <a:chOff x="4876800" y="2667000"/>
            <a:chExt cx="533400" cy="1066800"/>
          </a:xfrm>
        </p:grpSpPr>
        <p:sp>
          <p:nvSpPr>
            <p:cNvPr id="58" name="Oval 57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 rot="5400000">
            <a:off x="3543300" y="2628900"/>
            <a:ext cx="533400" cy="1066800"/>
            <a:chOff x="4876800" y="2667000"/>
            <a:chExt cx="533400" cy="1066800"/>
          </a:xfrm>
        </p:grpSpPr>
        <p:sp>
          <p:nvSpPr>
            <p:cNvPr id="62" name="Oval 61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 rot="5400000">
            <a:off x="4762500" y="1790700"/>
            <a:ext cx="533400" cy="1066800"/>
            <a:chOff x="4876800" y="2667000"/>
            <a:chExt cx="533400" cy="1066800"/>
          </a:xfrm>
        </p:grpSpPr>
        <p:sp>
          <p:nvSpPr>
            <p:cNvPr id="77" name="Oval 76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 rot="5400000">
            <a:off x="3619500" y="4610100"/>
            <a:ext cx="533400" cy="1066800"/>
            <a:chOff x="4876800" y="2667000"/>
            <a:chExt cx="533400" cy="1066800"/>
          </a:xfrm>
        </p:grpSpPr>
        <p:sp>
          <p:nvSpPr>
            <p:cNvPr id="81" name="Oval 80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 rot="5400000">
            <a:off x="5067300" y="4686300"/>
            <a:ext cx="533400" cy="1066800"/>
            <a:chOff x="4876800" y="2667000"/>
            <a:chExt cx="533400" cy="1066800"/>
          </a:xfrm>
        </p:grpSpPr>
        <p:sp>
          <p:nvSpPr>
            <p:cNvPr id="87" name="Oval 86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 rot="5400000">
            <a:off x="5524500" y="3543300"/>
            <a:ext cx="533400" cy="1066800"/>
            <a:chOff x="4876800" y="2667000"/>
            <a:chExt cx="533400" cy="1066800"/>
          </a:xfrm>
        </p:grpSpPr>
        <p:sp>
          <p:nvSpPr>
            <p:cNvPr id="91" name="Oval 90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94" name="Group 93"/>
          <p:cNvGrpSpPr/>
          <p:nvPr/>
        </p:nvGrpSpPr>
        <p:grpSpPr>
          <a:xfrm rot="5400000">
            <a:off x="5524500" y="2857500"/>
            <a:ext cx="533400" cy="1066800"/>
            <a:chOff x="4876800" y="2667000"/>
            <a:chExt cx="533400" cy="1066800"/>
          </a:xfrm>
        </p:grpSpPr>
        <p:sp>
          <p:nvSpPr>
            <p:cNvPr id="95" name="Oval 94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6705600" y="5715000"/>
            <a:ext cx="2438400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2 (TOTAL) </a:t>
            </a:r>
            <a:endParaRPr lang="en-US" sz="2000" dirty="0">
              <a:solidFill>
                <a:srgbClr val="00206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 rot="5400000">
            <a:off x="4457700" y="3162300"/>
            <a:ext cx="533400" cy="1066800"/>
            <a:chOff x="4876800" y="2667000"/>
            <a:chExt cx="533400" cy="1066800"/>
          </a:xfrm>
        </p:grpSpPr>
        <p:sp>
          <p:nvSpPr>
            <p:cNvPr id="100" name="Oval 99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03" name="Down Arrow 102"/>
          <p:cNvSpPr/>
          <p:nvPr/>
        </p:nvSpPr>
        <p:spPr>
          <a:xfrm rot="8146615">
            <a:off x="5943737" y="3394443"/>
            <a:ext cx="231412" cy="2964713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4724400" y="4114800"/>
            <a:ext cx="533400" cy="1066800"/>
            <a:chOff x="4876800" y="2667000"/>
            <a:chExt cx="533400" cy="1066800"/>
          </a:xfrm>
        </p:grpSpPr>
        <p:sp>
          <p:nvSpPr>
            <p:cNvPr id="38" name="Oval 37"/>
            <p:cNvSpPr/>
            <p:nvPr/>
          </p:nvSpPr>
          <p:spPr>
            <a:xfrm rot="5400000">
              <a:off x="4610100" y="2933700"/>
              <a:ext cx="10668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029200" y="2895600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allAtOnce" animBg="1"/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153400" cy="6019800"/>
          </a:xfrm>
          <a:solidFill>
            <a:schemeClr val="bg1"/>
          </a:solidFill>
          <a:ln w="12700" cmpd="dbl">
            <a:solidFill>
              <a:srgbClr val="0070C0"/>
            </a:solidFill>
          </a:ln>
        </p:spPr>
        <p:txBody>
          <a:bodyPr rtlCol="0" anchor="t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6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3200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1676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3581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7200" y="2743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2971800"/>
            <a:ext cx="533400" cy="2286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648200" y="2286000"/>
            <a:ext cx="0" cy="6096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800600" y="3352800"/>
            <a:ext cx="457200" cy="3048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191000" y="2286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191000" y="1981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419600" y="1676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24400" y="1676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876800" y="1981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76800" y="2286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638800" y="3810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638800" y="41148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800600" y="3810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800600" y="40386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029200" y="4343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334000" y="4343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276600" y="3581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2" name="Oval 41"/>
          <p:cNvSpPr/>
          <p:nvPr/>
        </p:nvSpPr>
        <p:spPr>
          <a:xfrm>
            <a:off x="3352800" y="44196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657600" y="44196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048000" y="38862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276600" y="3581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657600" y="3581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276600" y="2438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4" name="Oval 53"/>
          <p:cNvSpPr/>
          <p:nvPr/>
        </p:nvSpPr>
        <p:spPr>
          <a:xfrm>
            <a:off x="2971800" y="2667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276600" y="3200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581400" y="3200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352800" y="2438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657600" y="2438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3962400" y="3276600"/>
            <a:ext cx="533400" cy="3810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7200" y="0"/>
            <a:ext cx="8153400" cy="1676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THIS MOLECULE HAS </a:t>
            </a:r>
            <a:r>
              <a:rPr lang="en-US" sz="3200" b="1" dirty="0" smtClean="0">
                <a:solidFill>
                  <a:schemeClr val="tx1"/>
                </a:solidFill>
              </a:rPr>
              <a:t>6 </a:t>
            </a:r>
            <a:r>
              <a:rPr lang="en-US" sz="3200" b="1" dirty="0">
                <a:solidFill>
                  <a:schemeClr val="tx1"/>
                </a:solidFill>
              </a:rPr>
              <a:t>DOMAINS, </a:t>
            </a:r>
            <a:r>
              <a:rPr lang="en-US" sz="3200" b="1" dirty="0" smtClean="0">
                <a:solidFill>
                  <a:schemeClr val="tx1"/>
                </a:solidFill>
              </a:rPr>
              <a:t>SQUARE </a:t>
            </a:r>
            <a:r>
              <a:rPr lang="en-US" sz="3200" b="1" dirty="0">
                <a:solidFill>
                  <a:schemeClr val="tx1"/>
                </a:solidFill>
              </a:rPr>
              <a:t>BIPYRAMIDAL </a:t>
            </a:r>
            <a:r>
              <a:rPr lang="en-US" sz="3200" b="1" dirty="0" smtClean="0">
                <a:solidFill>
                  <a:schemeClr val="tx1"/>
                </a:solidFill>
              </a:rPr>
              <a:t>: </a:t>
            </a:r>
            <a:r>
              <a:rPr lang="en-US" sz="3200" b="1" dirty="0">
                <a:solidFill>
                  <a:schemeClr val="tx1"/>
                </a:solidFill>
              </a:rPr>
              <a:t>WITH </a:t>
            </a:r>
            <a:r>
              <a:rPr lang="en-US" sz="3200" b="1" dirty="0" smtClean="0">
                <a:solidFill>
                  <a:schemeClr val="tx1"/>
                </a:solidFill>
              </a:rPr>
              <a:t>5 </a:t>
            </a:r>
            <a:r>
              <a:rPr lang="en-US" sz="3200" b="1" dirty="0">
                <a:solidFill>
                  <a:schemeClr val="tx1"/>
                </a:solidFill>
              </a:rPr>
              <a:t>BONDS AND ONE UNSHARED PAIR ON THE CENTRAL ATOM.</a:t>
            </a:r>
          </a:p>
        </p:txBody>
      </p:sp>
      <p:sp>
        <p:nvSpPr>
          <p:cNvPr id="50" name="Rectangular Callout 49"/>
          <p:cNvSpPr/>
          <p:nvPr/>
        </p:nvSpPr>
        <p:spPr>
          <a:xfrm>
            <a:off x="6019800" y="4038600"/>
            <a:ext cx="3124200" cy="2819400"/>
          </a:xfrm>
          <a:prstGeom prst="wedgeRectCallout">
            <a:avLst>
              <a:gd name="adj1" fmla="val -68283"/>
              <a:gd name="adj2" fmla="val -1726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THIS MOLECULE IS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AX</a:t>
            </a:r>
            <a:r>
              <a:rPr lang="en-US" sz="2400" b="1" baseline="-25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sz="2400" b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FORM THE VSEPR CHART AND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SQUARE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PYRAMIDAL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10200" y="2514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F</a:t>
            </a:r>
            <a:endParaRPr lang="en-US" sz="6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486400" y="2438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791200" y="24384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6096000" y="2667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096000" y="29718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943600" y="33528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5562600" y="33528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876800" y="2895600"/>
            <a:ext cx="533400" cy="2286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343400" y="3505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4724400" y="3505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7" name="Picture 76" descr="SQUARE PYRAMID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423897"/>
            <a:ext cx="3518866" cy="2434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57200" y="0"/>
            <a:ext cx="81534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RENDER THE VESPR DOT STRUCTURE OF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2-</a:t>
            </a:r>
            <a:r>
              <a:rPr lang="en-US" sz="3200" b="1" dirty="0" smtClean="0">
                <a:solidFill>
                  <a:schemeClr val="tx1"/>
                </a:solidFill>
              </a:rPr>
              <a:t> SHOWING THE GEOMETRY, AXE NOTATION AND FULL POLARITY ASSESSMENT (MOLECULAR AND BOND POLARITY…BOTH)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4572000"/>
          </a:xfrm>
          <a:ln w="31750">
            <a:solidFill>
              <a:schemeClr val="accent2"/>
            </a:solidFill>
          </a:ln>
        </p:spPr>
        <p:txBody>
          <a:bodyPr anchor="t" anchorCtr="0">
            <a:normAutofit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b="1" u="sng" dirty="0" smtClean="0">
                <a:solidFill>
                  <a:srgbClr val="FF0000"/>
                </a:solidFill>
              </a:rPr>
              <a:t>STEP ONE</a:t>
            </a:r>
            <a:r>
              <a:rPr lang="en-US" sz="2400" b="1" dirty="0" smtClean="0">
                <a:solidFill>
                  <a:srgbClr val="FF0000"/>
                </a:solidFill>
              </a:rPr>
              <a:t>: CALCULATE VALENCE ELECTRONS: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1600" b="1" dirty="0" smtClean="0"/>
              <a:t>       </a:t>
            </a:r>
            <a:r>
              <a:rPr lang="en-US" sz="2800" b="1" dirty="0" smtClean="0"/>
              <a:t>S: 7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- X  1 =  6</a:t>
            </a:r>
            <a:br>
              <a:rPr lang="en-US" sz="2800" b="1" dirty="0" smtClean="0"/>
            </a:br>
            <a:r>
              <a:rPr lang="en-US" sz="2800" b="1" dirty="0" smtClean="0"/>
              <a:t>    0: 6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- X  4 = 24</a:t>
            </a:r>
            <a:br>
              <a:rPr lang="en-US" sz="2800" b="1" dirty="0" smtClean="0"/>
            </a:br>
            <a:r>
              <a:rPr lang="en-US" sz="2800" b="1" dirty="0" smtClean="0"/>
              <a:t>-2 charge  =           2</a:t>
            </a:r>
            <a:br>
              <a:rPr lang="en-US" sz="2800" b="1" dirty="0" smtClean="0"/>
            </a:br>
            <a:r>
              <a:rPr lang="en-US" sz="2800" b="1" dirty="0" smtClean="0"/>
              <a:t>total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-  =          32</a:t>
            </a:r>
            <a:br>
              <a:rPr lang="en-US" sz="2800" b="1" dirty="0" smtClean="0"/>
            </a:br>
            <a:r>
              <a:rPr lang="en-US" sz="2000" b="1" u="sng" dirty="0" smtClean="0">
                <a:solidFill>
                  <a:srgbClr val="FF0000"/>
                </a:solidFill>
              </a:rPr>
              <a:t>STEP TWO</a:t>
            </a:r>
            <a:r>
              <a:rPr lang="en-US" sz="2000" b="1" dirty="0" smtClean="0">
                <a:solidFill>
                  <a:srgbClr val="FF0000"/>
                </a:solidFill>
              </a:rPr>
              <a:t>: ID CENTRAL (LEAST ELECTRONEGATIVE) AND DRAW WITH SINGLE BONDS…NO GEOMETRY YET!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895600" y="3810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48200" y="4572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0</a:t>
            </a:r>
            <a:endParaRPr lang="en-US" sz="6000" b="1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762000" y="4267200"/>
            <a:ext cx="76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181600" y="5029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90800" y="48768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124200" y="5715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10000" y="5105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352800" y="5410200"/>
            <a:ext cx="6096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581400" y="5791200"/>
            <a:ext cx="5334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43400" y="5638800"/>
            <a:ext cx="76200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267200" y="5257800"/>
            <a:ext cx="533400" cy="2286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0" y="5029200"/>
            <a:ext cx="2819400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32(TOTAL)  - 8(5 BONDS) = </a:t>
            </a:r>
            <a:r>
              <a:rPr lang="en-US" sz="2000" b="1" dirty="0" smtClean="0">
                <a:solidFill>
                  <a:srgbClr val="002060"/>
                </a:solidFill>
              </a:rPr>
              <a:t>24(REMAIN)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5" name="Down Arrow 84"/>
          <p:cNvSpPr/>
          <p:nvPr/>
        </p:nvSpPr>
        <p:spPr>
          <a:xfrm rot="4140894">
            <a:off x="1530311" y="3243805"/>
            <a:ext cx="696744" cy="2777679"/>
          </a:xfrm>
          <a:prstGeom prst="downArrow">
            <a:avLst>
              <a:gd name="adj1" fmla="val 50000"/>
              <a:gd name="adj2" fmla="val 49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57200" y="0"/>
            <a:ext cx="81534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RENDER THE VESPR DOT STRUCTURE OF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2-</a:t>
            </a:r>
            <a:r>
              <a:rPr lang="en-US" sz="3200" b="1" dirty="0" smtClean="0">
                <a:solidFill>
                  <a:schemeClr val="tx1"/>
                </a:solidFill>
              </a:rPr>
              <a:t> SHOWING THE GEOMETRY, AXE NOTATION AND FULL POLARITY ASSESSMENT (MOLECULAR AND BOND POLARITY…BOTH)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4572000"/>
          </a:xfrm>
          <a:ln w="31750">
            <a:solidFill>
              <a:schemeClr val="accent2"/>
            </a:solidFill>
          </a:ln>
        </p:spPr>
        <p:txBody>
          <a:bodyPr anchor="t" anchorCtr="0">
            <a:normAutofit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62600" y="2362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914400" y="6477000"/>
            <a:ext cx="76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800600" y="3429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514600" y="1981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90800" y="3200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10000" y="2667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352800" y="3276600"/>
            <a:ext cx="609600" cy="3048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00400" y="2590800"/>
            <a:ext cx="685800" cy="3810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4" idx="1"/>
          </p:cNvCxnSpPr>
          <p:nvPr/>
        </p:nvCxnSpPr>
        <p:spPr>
          <a:xfrm>
            <a:off x="4419600" y="3352800"/>
            <a:ext cx="381000" cy="457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648200" y="2971800"/>
            <a:ext cx="609600" cy="1524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0" y="5029200"/>
            <a:ext cx="2819400" cy="114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24(TOTAL)  - 24(4 BONDS) =0 REMAIN, SO NO PAIRS ON CENTRAL ATOM!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514600" y="1905000"/>
            <a:ext cx="685800" cy="304800"/>
            <a:chOff x="4267200" y="5715000"/>
            <a:chExt cx="685800" cy="304800"/>
          </a:xfrm>
        </p:grpSpPr>
        <p:sp>
          <p:nvSpPr>
            <p:cNvPr id="22" name="Oval 21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6200000">
            <a:off x="2095500" y="2400300"/>
            <a:ext cx="685800" cy="304800"/>
            <a:chOff x="4267200" y="5715000"/>
            <a:chExt cx="685800" cy="304800"/>
          </a:xfrm>
        </p:grpSpPr>
        <p:sp>
          <p:nvSpPr>
            <p:cNvPr id="27" name="Oval 26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90800" y="2743200"/>
            <a:ext cx="685800" cy="304800"/>
            <a:chOff x="4267200" y="5715000"/>
            <a:chExt cx="685800" cy="304800"/>
          </a:xfrm>
        </p:grpSpPr>
        <p:sp>
          <p:nvSpPr>
            <p:cNvPr id="31" name="Oval 30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38800" y="2362200"/>
            <a:ext cx="685800" cy="304800"/>
            <a:chOff x="4267200" y="5715000"/>
            <a:chExt cx="685800" cy="304800"/>
          </a:xfrm>
        </p:grpSpPr>
        <p:sp>
          <p:nvSpPr>
            <p:cNvPr id="35" name="Oval 34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8800" y="3124200"/>
            <a:ext cx="685800" cy="304800"/>
            <a:chOff x="4267200" y="5715000"/>
            <a:chExt cx="685800" cy="304800"/>
          </a:xfrm>
        </p:grpSpPr>
        <p:sp>
          <p:nvSpPr>
            <p:cNvPr id="39" name="Oval 38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876800" y="3429000"/>
            <a:ext cx="685800" cy="304800"/>
            <a:chOff x="4267200" y="5715000"/>
            <a:chExt cx="685800" cy="304800"/>
          </a:xfrm>
        </p:grpSpPr>
        <p:sp>
          <p:nvSpPr>
            <p:cNvPr id="44" name="Oval 43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876800" y="4114800"/>
            <a:ext cx="685800" cy="304800"/>
            <a:chOff x="4267200" y="5715000"/>
            <a:chExt cx="685800" cy="304800"/>
          </a:xfrm>
        </p:grpSpPr>
        <p:sp>
          <p:nvSpPr>
            <p:cNvPr id="48" name="Oval 47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90800" y="3200400"/>
            <a:ext cx="685800" cy="304800"/>
            <a:chOff x="4267200" y="5715000"/>
            <a:chExt cx="685800" cy="304800"/>
          </a:xfrm>
        </p:grpSpPr>
        <p:sp>
          <p:nvSpPr>
            <p:cNvPr id="55" name="Oval 54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90800" y="3962400"/>
            <a:ext cx="685800" cy="304800"/>
            <a:chOff x="4267200" y="5715000"/>
            <a:chExt cx="685800" cy="304800"/>
          </a:xfrm>
        </p:grpSpPr>
        <p:sp>
          <p:nvSpPr>
            <p:cNvPr id="59" name="Oval 58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rot="16200000">
            <a:off x="2095500" y="3543300"/>
            <a:ext cx="685800" cy="304800"/>
            <a:chOff x="4267200" y="5715000"/>
            <a:chExt cx="685800" cy="304800"/>
          </a:xfrm>
        </p:grpSpPr>
        <p:sp>
          <p:nvSpPr>
            <p:cNvPr id="63" name="Oval 62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rot="16200000">
            <a:off x="6134100" y="2781300"/>
            <a:ext cx="685800" cy="304800"/>
            <a:chOff x="4267200" y="5715000"/>
            <a:chExt cx="685800" cy="304800"/>
          </a:xfrm>
        </p:grpSpPr>
        <p:sp>
          <p:nvSpPr>
            <p:cNvPr id="76" name="Oval 75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 rot="16200000">
            <a:off x="5448300" y="3848100"/>
            <a:ext cx="685800" cy="304800"/>
            <a:chOff x="4267200" y="5715000"/>
            <a:chExt cx="685800" cy="304800"/>
          </a:xfrm>
        </p:grpSpPr>
        <p:sp>
          <p:nvSpPr>
            <p:cNvPr id="80" name="Oval 79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57200" y="0"/>
            <a:ext cx="81534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RENDER THE VESPR DOT STRUCTURE OF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2-</a:t>
            </a:r>
            <a:r>
              <a:rPr lang="en-US" sz="3200" b="1" dirty="0" smtClean="0">
                <a:solidFill>
                  <a:schemeClr val="tx1"/>
                </a:solidFill>
              </a:rPr>
              <a:t> SHOWING THE GEOMETRY, AXE NOTATION AND FULL POLARITY ASSESSMENT (MOLECULAR AND BOND POLARITY…BOTH)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4572000"/>
          </a:xfrm>
          <a:ln w="31750">
            <a:solidFill>
              <a:schemeClr val="accent2"/>
            </a:solidFill>
          </a:ln>
        </p:spPr>
        <p:txBody>
          <a:bodyPr anchor="t" anchorCtr="0">
            <a:normAutofit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34000" y="32004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914400" y="6477000"/>
            <a:ext cx="76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810000" y="41148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886200" y="19812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590800" y="30480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10000" y="3276600"/>
            <a:ext cx="762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352800" y="3581400"/>
            <a:ext cx="60960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6" idx="2"/>
          </p:cNvCxnSpPr>
          <p:nvPr/>
        </p:nvCxnSpPr>
        <p:spPr>
          <a:xfrm>
            <a:off x="4267200" y="2743200"/>
            <a:ext cx="0" cy="6858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9" idx="2"/>
          </p:cNvCxnSpPr>
          <p:nvPr/>
        </p:nvCxnSpPr>
        <p:spPr>
          <a:xfrm>
            <a:off x="4191000" y="4038600"/>
            <a:ext cx="0" cy="3810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0" y="3581400"/>
            <a:ext cx="609600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4"/>
          <p:cNvGrpSpPr/>
          <p:nvPr/>
        </p:nvGrpSpPr>
        <p:grpSpPr>
          <a:xfrm>
            <a:off x="3810000" y="1905000"/>
            <a:ext cx="685800" cy="304800"/>
            <a:chOff x="4267200" y="5715000"/>
            <a:chExt cx="685800" cy="304800"/>
          </a:xfrm>
        </p:grpSpPr>
        <p:sp>
          <p:nvSpPr>
            <p:cNvPr id="22" name="Oval 21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Group 25"/>
          <p:cNvGrpSpPr/>
          <p:nvPr/>
        </p:nvGrpSpPr>
        <p:grpSpPr>
          <a:xfrm rot="16200000">
            <a:off x="4305300" y="2400300"/>
            <a:ext cx="685800" cy="304800"/>
            <a:chOff x="4267200" y="5715000"/>
            <a:chExt cx="685800" cy="304800"/>
          </a:xfrm>
        </p:grpSpPr>
        <p:sp>
          <p:nvSpPr>
            <p:cNvPr id="27" name="Oval 26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Group 29"/>
          <p:cNvGrpSpPr/>
          <p:nvPr/>
        </p:nvGrpSpPr>
        <p:grpSpPr>
          <a:xfrm rot="16200000">
            <a:off x="3390900" y="2400300"/>
            <a:ext cx="685800" cy="304800"/>
            <a:chOff x="4267200" y="5715000"/>
            <a:chExt cx="685800" cy="304800"/>
          </a:xfrm>
        </p:grpSpPr>
        <p:sp>
          <p:nvSpPr>
            <p:cNvPr id="31" name="Oval 30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oup 33"/>
          <p:cNvGrpSpPr/>
          <p:nvPr/>
        </p:nvGrpSpPr>
        <p:grpSpPr>
          <a:xfrm>
            <a:off x="5410200" y="4038600"/>
            <a:ext cx="685800" cy="304800"/>
            <a:chOff x="4267200" y="5715000"/>
            <a:chExt cx="685800" cy="304800"/>
          </a:xfrm>
        </p:grpSpPr>
        <p:sp>
          <p:nvSpPr>
            <p:cNvPr id="35" name="Oval 34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5334000" y="3124200"/>
            <a:ext cx="685800" cy="304800"/>
            <a:chOff x="4267200" y="5715000"/>
            <a:chExt cx="685800" cy="304800"/>
          </a:xfrm>
        </p:grpSpPr>
        <p:sp>
          <p:nvSpPr>
            <p:cNvPr id="39" name="Oval 38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oup 42"/>
          <p:cNvGrpSpPr/>
          <p:nvPr/>
        </p:nvGrpSpPr>
        <p:grpSpPr>
          <a:xfrm rot="5238341">
            <a:off x="5845251" y="3550085"/>
            <a:ext cx="685800" cy="304800"/>
            <a:chOff x="4267200" y="5715000"/>
            <a:chExt cx="685800" cy="304800"/>
          </a:xfrm>
        </p:grpSpPr>
        <p:sp>
          <p:nvSpPr>
            <p:cNvPr id="44" name="Oval 43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3810000" y="4953000"/>
            <a:ext cx="685800" cy="304800"/>
            <a:chOff x="4267200" y="5715000"/>
            <a:chExt cx="685800" cy="304800"/>
          </a:xfrm>
        </p:grpSpPr>
        <p:sp>
          <p:nvSpPr>
            <p:cNvPr id="48" name="Oval 47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9" name="Group 53"/>
          <p:cNvGrpSpPr/>
          <p:nvPr/>
        </p:nvGrpSpPr>
        <p:grpSpPr>
          <a:xfrm>
            <a:off x="2590800" y="2971800"/>
            <a:ext cx="685800" cy="304800"/>
            <a:chOff x="4267200" y="5715000"/>
            <a:chExt cx="685800" cy="304800"/>
          </a:xfrm>
        </p:grpSpPr>
        <p:sp>
          <p:nvSpPr>
            <p:cNvPr id="55" name="Oval 54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roup 57"/>
          <p:cNvGrpSpPr/>
          <p:nvPr/>
        </p:nvGrpSpPr>
        <p:grpSpPr>
          <a:xfrm>
            <a:off x="2590800" y="3810000"/>
            <a:ext cx="685800" cy="304800"/>
            <a:chOff x="4267200" y="5715000"/>
            <a:chExt cx="685800" cy="304800"/>
          </a:xfrm>
        </p:grpSpPr>
        <p:sp>
          <p:nvSpPr>
            <p:cNvPr id="59" name="Oval 58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Group 61"/>
          <p:cNvGrpSpPr/>
          <p:nvPr/>
        </p:nvGrpSpPr>
        <p:grpSpPr>
          <a:xfrm rot="16200000">
            <a:off x="2171700" y="3314700"/>
            <a:ext cx="685800" cy="304800"/>
            <a:chOff x="4267200" y="5715000"/>
            <a:chExt cx="685800" cy="304800"/>
          </a:xfrm>
        </p:grpSpPr>
        <p:sp>
          <p:nvSpPr>
            <p:cNvPr id="63" name="Oval 62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73"/>
          <p:cNvGrpSpPr/>
          <p:nvPr/>
        </p:nvGrpSpPr>
        <p:grpSpPr>
          <a:xfrm rot="16200000">
            <a:off x="4229100" y="4381500"/>
            <a:ext cx="685800" cy="304800"/>
            <a:chOff x="4267200" y="5715000"/>
            <a:chExt cx="685800" cy="304800"/>
          </a:xfrm>
        </p:grpSpPr>
        <p:sp>
          <p:nvSpPr>
            <p:cNvPr id="76" name="Oval 75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78"/>
          <p:cNvGrpSpPr/>
          <p:nvPr/>
        </p:nvGrpSpPr>
        <p:grpSpPr>
          <a:xfrm rot="16200000">
            <a:off x="3390900" y="4381500"/>
            <a:ext cx="685800" cy="304800"/>
            <a:chOff x="4267200" y="5715000"/>
            <a:chExt cx="685800" cy="304800"/>
          </a:xfrm>
        </p:grpSpPr>
        <p:sp>
          <p:nvSpPr>
            <p:cNvPr id="80" name="Oval 79"/>
            <p:cNvSpPr/>
            <p:nvPr/>
          </p:nvSpPr>
          <p:spPr>
            <a:xfrm>
              <a:off x="4267200" y="5715000"/>
              <a:ext cx="685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43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724400" y="5791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6324600" y="4038600"/>
            <a:ext cx="2819400" cy="2819400"/>
          </a:xfrm>
          <a:prstGeom prst="wedgeRectCallout">
            <a:avLst>
              <a:gd name="adj1" fmla="val -68283"/>
              <a:gd name="adj2" fmla="val -1726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THIS MOLECULE IS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AX</a:t>
            </a:r>
            <a:r>
              <a:rPr lang="en-US" sz="2400" b="1" baseline="-25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sz="2400" b="1" baseline="-25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FORM THE VSEPR CHART AND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TETRAHEDRAL</a:t>
            </a:r>
          </a:p>
        </p:txBody>
      </p:sp>
      <p:pic>
        <p:nvPicPr>
          <p:cNvPr id="79" name="Picture 78" descr="TET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042410"/>
            <a:ext cx="2286000" cy="260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250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STEP ONE: CALCULATE VALENCE ELECTRONS:        I: 7 X  1 =  7     F:7 X  5 = 35 neutral     =   0 total Ve-  = 42 STEP TWO: ID CENTRAL (LEAST ELECTRONEGATIVE) AND DRAW WITH SINGLE BONDS…NO GEOMETRY YET!</vt:lpstr>
      <vt:lpstr>STEP THREE: COMPLETE THE VALENCE OF THE LIGANDS.            Step 4: PLACE REMAINNING ELECTRONS ON CENTRAL</vt:lpstr>
      <vt:lpstr>         </vt:lpstr>
      <vt:lpstr> STEP ONE: CALCULATE VALENCE ELECTRONS:        S: 7 ve- X  1 =  6     0: 6 ve- X  4 = 24 -2 charge  =           2 total Ve-  =          32 STEP TWO: ID CENTRAL (LEAST ELECTRONEGATIVE) AND DRAW WITH SINGLE BONDS…NO GEOMETRY YET!</vt:lpstr>
      <vt:lpstr>  </vt:lpstr>
      <vt:lpstr>  </vt:lpstr>
    </vt:vector>
  </TitlesOfParts>
  <Company>sT. Francis Prep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MCaiafa</dc:creator>
  <cp:lastModifiedBy>MCaiafa</cp:lastModifiedBy>
  <cp:revision>16</cp:revision>
  <dcterms:created xsi:type="dcterms:W3CDTF">2014-03-25T13:54:53Z</dcterms:created>
  <dcterms:modified xsi:type="dcterms:W3CDTF">2014-03-26T17:22:37Z</dcterms:modified>
</cp:coreProperties>
</file>