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71F3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3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classroom.com/class/refln/u13l4b.cfm" TargetMode="External"/><Relationship Id="rId2" Type="http://schemas.openxmlformats.org/officeDocument/2006/relationships/hyperlink" Target="http://physics.bu.edu/~duffy/py106/Reflection.html" TargetMode="External"/><Relationship Id="rId1" Type="http://schemas.openxmlformats.org/officeDocument/2006/relationships/hyperlink" Target="http://www.physicsclassroom.com/class/refln/u13l3d.cfm" TargetMode="External"/><Relationship Id="rId5" Type="http://schemas.openxmlformats.org/officeDocument/2006/relationships/hyperlink" Target="http://science.howstuffworks.com/innovation/everyday-innovations/mirror2.htm" TargetMode="External"/><Relationship Id="rId4" Type="http://schemas.openxmlformats.org/officeDocument/2006/relationships/hyperlink" Target="http://videos.howstuffworks.com/discovery/30016-assignment-discovery-reflection-and-refraction-video.htm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classroom.com/class/refln/u13l3d.cfm" TargetMode="External"/><Relationship Id="rId2" Type="http://schemas.openxmlformats.org/officeDocument/2006/relationships/hyperlink" Target="http://science.howstuffworks.com/innovation/everyday-innovations/mirror2.htm" TargetMode="External"/><Relationship Id="rId1" Type="http://schemas.openxmlformats.org/officeDocument/2006/relationships/hyperlink" Target="http://videos.howstuffworks.com/discovery/30016-assignment-discovery-reflection-and-refraction-video.htm" TargetMode="External"/><Relationship Id="rId5" Type="http://schemas.openxmlformats.org/officeDocument/2006/relationships/hyperlink" Target="http://www.physicsclassroom.com/class/refln/u13l4b.cfm" TargetMode="External"/><Relationship Id="rId4" Type="http://schemas.openxmlformats.org/officeDocument/2006/relationships/hyperlink" Target="http://physics.bu.edu/~duffy/py106/Reflection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46B54-7F91-423B-9956-2F5DB38180B1}" type="doc">
      <dgm:prSet loTypeId="urn:microsoft.com/office/officeart/2005/8/layout/pyramid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3C25BC-CD8B-436F-967D-AEF437D97342}">
      <dgm:prSet phldrT="[Text]" custT="1"/>
      <dgm:spPr/>
      <dgm:t>
        <a:bodyPr/>
        <a:lstStyle/>
        <a:p>
          <a:r>
            <a:rPr lang="en-US" sz="1800" dirty="0" smtClean="0"/>
            <a:t>3.</a:t>
          </a:r>
          <a:r>
            <a:rPr lang="en-US" sz="1800" dirty="0" smtClean="0">
              <a:hlinkClick xmlns:r="http://schemas.openxmlformats.org/officeDocument/2006/relationships" r:id="rId1"/>
            </a:rPr>
            <a:t>Concave Mirrors (converging)</a:t>
          </a:r>
          <a:endParaRPr lang="en-US" sz="1800" dirty="0"/>
        </a:p>
      </dgm:t>
    </dgm:pt>
    <dgm:pt modelId="{5B22386B-D4B4-49FD-BABB-A468F2405A13}" type="parTrans" cxnId="{2B3AA9F2-1238-41DB-A7D1-62849515AB27}">
      <dgm:prSet/>
      <dgm:spPr/>
      <dgm:t>
        <a:bodyPr/>
        <a:lstStyle/>
        <a:p>
          <a:endParaRPr lang="en-US"/>
        </a:p>
      </dgm:t>
    </dgm:pt>
    <dgm:pt modelId="{4BDE285F-14FF-45D8-8DC7-3E0153C35194}" type="sibTrans" cxnId="{2B3AA9F2-1238-41DB-A7D1-62849515AB27}">
      <dgm:prSet/>
      <dgm:spPr/>
      <dgm:t>
        <a:bodyPr/>
        <a:lstStyle/>
        <a:p>
          <a:endParaRPr lang="en-US"/>
        </a:p>
      </dgm:t>
    </dgm:pt>
    <dgm:pt modelId="{E98EA150-4C2A-4969-9BA8-BE1DAE397B24}">
      <dgm:prSet phldrT="[Text]" custT="1"/>
      <dgm:spPr/>
      <dgm:t>
        <a:bodyPr/>
        <a:lstStyle/>
        <a:p>
          <a:r>
            <a:rPr lang="en-US" sz="1600" dirty="0" smtClean="0"/>
            <a:t>2.</a:t>
          </a:r>
          <a:r>
            <a:rPr lang="en-US" sz="1800" dirty="0" smtClean="0">
              <a:hlinkClick xmlns:r="http://schemas.openxmlformats.org/officeDocument/2006/relationships" r:id="rId2"/>
            </a:rPr>
            <a:t>Incident vs. Reflected </a:t>
          </a:r>
        </a:p>
        <a:p>
          <a:r>
            <a:rPr lang="en-US" sz="1800" dirty="0" smtClean="0">
              <a:hlinkClick xmlns:r="http://schemas.openxmlformats.org/officeDocument/2006/relationships" r:id="rId2"/>
            </a:rPr>
            <a:t>&amp; </a:t>
          </a:r>
        </a:p>
        <a:p>
          <a:r>
            <a:rPr lang="en-US" sz="1800" dirty="0" smtClean="0">
              <a:hlinkClick xmlns:r="http://schemas.openxmlformats.org/officeDocument/2006/relationships" r:id="rId2"/>
            </a:rPr>
            <a:t>Object</a:t>
          </a:r>
        </a:p>
        <a:p>
          <a:r>
            <a:rPr lang="en-US" sz="1800" dirty="0" smtClean="0">
              <a:hlinkClick xmlns:r="http://schemas.openxmlformats.org/officeDocument/2006/relationships" r:id="rId2"/>
            </a:rPr>
            <a:t> vs. Image </a:t>
          </a:r>
          <a:endParaRPr lang="en-US" sz="1800" dirty="0"/>
        </a:p>
      </dgm:t>
    </dgm:pt>
    <dgm:pt modelId="{8F6B7CC6-4D2E-416A-A9DC-56797C48B439}" type="parTrans" cxnId="{5C81334A-38A4-4A9E-A8FE-4C775314B3CC}">
      <dgm:prSet/>
      <dgm:spPr/>
      <dgm:t>
        <a:bodyPr/>
        <a:lstStyle/>
        <a:p>
          <a:endParaRPr lang="en-US"/>
        </a:p>
      </dgm:t>
    </dgm:pt>
    <dgm:pt modelId="{4D22D74A-1873-4E77-A9CB-5DBB15F4E424}" type="sibTrans" cxnId="{5C81334A-38A4-4A9E-A8FE-4C775314B3CC}">
      <dgm:prSet/>
      <dgm:spPr/>
      <dgm:t>
        <a:bodyPr/>
        <a:lstStyle/>
        <a:p>
          <a:endParaRPr lang="en-US"/>
        </a:p>
      </dgm:t>
    </dgm:pt>
    <dgm:pt modelId="{8B881E94-BCC0-43A1-AF8A-797E51D7DACD}">
      <dgm:prSet phldrT="[Text]" custT="1"/>
      <dgm:spPr/>
      <dgm:t>
        <a:bodyPr/>
        <a:lstStyle/>
        <a:p>
          <a:r>
            <a:rPr lang="en-US" sz="2000" dirty="0" smtClean="0"/>
            <a:t>4.</a:t>
          </a:r>
          <a:r>
            <a:rPr lang="en-US" sz="2000" dirty="0" smtClean="0">
              <a:hlinkClick xmlns:r="http://schemas.openxmlformats.org/officeDocument/2006/relationships" r:id="rId3"/>
            </a:rPr>
            <a:t>Convex Mirrors (diverging)</a:t>
          </a:r>
          <a:endParaRPr lang="en-US" sz="2000" dirty="0"/>
        </a:p>
      </dgm:t>
    </dgm:pt>
    <dgm:pt modelId="{BBE471F5-C011-46DC-B2EB-31310B8A1BB1}" type="parTrans" cxnId="{79F174FE-8E97-413C-90BB-AEFDC33E11E5}">
      <dgm:prSet/>
      <dgm:spPr/>
      <dgm:t>
        <a:bodyPr/>
        <a:lstStyle/>
        <a:p>
          <a:endParaRPr lang="en-US"/>
        </a:p>
      </dgm:t>
    </dgm:pt>
    <dgm:pt modelId="{D99ABE3C-881C-4991-A156-EA20E06493B9}" type="sibTrans" cxnId="{79F174FE-8E97-413C-90BB-AEFDC33E11E5}">
      <dgm:prSet/>
      <dgm:spPr/>
      <dgm:t>
        <a:bodyPr/>
        <a:lstStyle/>
        <a:p>
          <a:endParaRPr lang="en-US"/>
        </a:p>
      </dgm:t>
    </dgm:pt>
    <dgm:pt modelId="{E1B7AE8C-66A1-4139-B024-058FF197A7AB}">
      <dgm:prSet phldrT="[Text]" custT="1"/>
      <dgm:spPr/>
      <dgm:t>
        <a:bodyPr/>
        <a:lstStyle/>
        <a:p>
          <a:pPr algn="ctr"/>
          <a:r>
            <a:rPr lang="en-US" sz="2000" dirty="0" smtClean="0"/>
            <a:t>1.</a:t>
          </a:r>
          <a:r>
            <a:rPr lang="en-US" sz="2000" dirty="0" smtClean="0">
              <a:hlinkClick xmlns:r="http://schemas.openxmlformats.org/officeDocument/2006/relationships" r:id="rId4"/>
            </a:rPr>
            <a:t>Reflection</a:t>
          </a:r>
          <a:endParaRPr lang="en-US" sz="2000" dirty="0"/>
        </a:p>
      </dgm:t>
    </dgm:pt>
    <dgm:pt modelId="{91ABFC25-6943-483F-BA0B-6F774C6F4DB9}" type="sibTrans" cxnId="{C9EC1319-EC6D-40E7-822D-5AE8B2F64694}">
      <dgm:prSet/>
      <dgm:spPr/>
      <dgm:t>
        <a:bodyPr/>
        <a:lstStyle/>
        <a:p>
          <a:endParaRPr lang="en-US"/>
        </a:p>
      </dgm:t>
    </dgm:pt>
    <dgm:pt modelId="{48A7A78C-EE92-45BD-8C88-A0FF0007EA94}" type="parTrans" cxnId="{C9EC1319-EC6D-40E7-822D-5AE8B2F64694}">
      <dgm:prSet/>
      <dgm:spPr/>
      <dgm:t>
        <a:bodyPr/>
        <a:lstStyle/>
        <a:p>
          <a:endParaRPr lang="en-US"/>
        </a:p>
      </dgm:t>
    </dgm:pt>
    <dgm:pt modelId="{0B9B74FC-C56B-E14B-BF49-74667AB5FD58}">
      <dgm:prSet phldrT="[Text]" custT="1"/>
      <dgm:spPr/>
      <dgm:t>
        <a:bodyPr/>
        <a:lstStyle/>
        <a:p>
          <a:pPr algn="l"/>
          <a:r>
            <a:rPr lang="en-US" sz="2000" dirty="0" smtClean="0">
              <a:hlinkClick xmlns:r="http://schemas.openxmlformats.org/officeDocument/2006/relationships" r:id="rId5"/>
            </a:rPr>
            <a:t>(Plane Mirrors)</a:t>
          </a:r>
          <a:endParaRPr lang="en-US" sz="2000" dirty="0"/>
        </a:p>
      </dgm:t>
    </dgm:pt>
    <dgm:pt modelId="{82B3B0BD-4CF0-0C4D-990E-89D8F4A4DF7C}" type="parTrans" cxnId="{01DA9A44-0C0F-F444-8E19-A4882DAF44BD}">
      <dgm:prSet/>
      <dgm:spPr/>
      <dgm:t>
        <a:bodyPr/>
        <a:lstStyle/>
        <a:p>
          <a:endParaRPr lang="en-US"/>
        </a:p>
      </dgm:t>
    </dgm:pt>
    <dgm:pt modelId="{1FF03753-A0C3-5340-8BDF-A84B9D33C5CF}" type="sibTrans" cxnId="{01DA9A44-0C0F-F444-8E19-A4882DAF44BD}">
      <dgm:prSet/>
      <dgm:spPr/>
      <dgm:t>
        <a:bodyPr/>
        <a:lstStyle/>
        <a:p>
          <a:endParaRPr lang="en-US"/>
        </a:p>
      </dgm:t>
    </dgm:pt>
    <dgm:pt modelId="{9CAA8429-2D75-4871-961E-A3CAD0C2D93F}" type="pres">
      <dgm:prSet presAssocID="{88D46B54-7F91-423B-9956-2F5DB38180B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F76B41-D080-436C-A469-EF8835BB5CEF}" type="pres">
      <dgm:prSet presAssocID="{88D46B54-7F91-423B-9956-2F5DB38180B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7FF99-5E43-4CAD-BA5A-4CC39D734383}" type="pres">
      <dgm:prSet presAssocID="{88D46B54-7F91-423B-9956-2F5DB38180B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19B6E-4F2B-4BBE-A3CD-E2CBA4414311}" type="pres">
      <dgm:prSet presAssocID="{88D46B54-7F91-423B-9956-2F5DB38180B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1163A-B5C7-4D46-844E-76960137ACC9}" type="pres">
      <dgm:prSet presAssocID="{88D46B54-7F91-423B-9956-2F5DB38180B1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43EF30-71FC-4FBA-BCC4-77DDFA3A1B4A}" type="presOf" srcId="{88D46B54-7F91-423B-9956-2F5DB38180B1}" destId="{9CAA8429-2D75-4871-961E-A3CAD0C2D93F}" srcOrd="0" destOrd="0" presId="urn:microsoft.com/office/officeart/2005/8/layout/pyramid4"/>
    <dgm:cxn modelId="{B03F88E7-89E6-4D80-93CB-5E1958CD589C}" type="presOf" srcId="{E1B7AE8C-66A1-4139-B024-058FF197A7AB}" destId="{7FF76B41-D080-436C-A469-EF8835BB5CEF}" srcOrd="0" destOrd="0" presId="urn:microsoft.com/office/officeart/2005/8/layout/pyramid4"/>
    <dgm:cxn modelId="{9F074D9E-6918-7C41-B949-B4A40EE4875E}" type="presOf" srcId="{0B9B74FC-C56B-E14B-BF49-74667AB5FD58}" destId="{7FF76B41-D080-436C-A469-EF8835BB5CEF}" srcOrd="0" destOrd="1" presId="urn:microsoft.com/office/officeart/2005/8/layout/pyramid4"/>
    <dgm:cxn modelId="{2C835747-03A9-794B-B877-9F0B86137D05}" type="presOf" srcId="{603C25BC-CD8B-436F-967D-AEF437D97342}" destId="{CD17FF99-5E43-4CAD-BA5A-4CC39D734383}" srcOrd="0" destOrd="0" presId="urn:microsoft.com/office/officeart/2005/8/layout/pyramid4"/>
    <dgm:cxn modelId="{5C81334A-38A4-4A9E-A8FE-4C775314B3CC}" srcId="{88D46B54-7F91-423B-9956-2F5DB38180B1}" destId="{E98EA150-4C2A-4969-9BA8-BE1DAE397B24}" srcOrd="2" destOrd="0" parTransId="{8F6B7CC6-4D2E-416A-A9DC-56797C48B439}" sibTransId="{4D22D74A-1873-4E77-A9CB-5DBB15F4E424}"/>
    <dgm:cxn modelId="{2E53C367-9F57-2046-B4F1-13320DCCC5C3}" type="presOf" srcId="{E98EA150-4C2A-4969-9BA8-BE1DAE397B24}" destId="{ABA19B6E-4F2B-4BBE-A3CD-E2CBA4414311}" srcOrd="0" destOrd="0" presId="urn:microsoft.com/office/officeart/2005/8/layout/pyramid4"/>
    <dgm:cxn modelId="{01DA9A44-0C0F-F444-8E19-A4882DAF44BD}" srcId="{E1B7AE8C-66A1-4139-B024-058FF197A7AB}" destId="{0B9B74FC-C56B-E14B-BF49-74667AB5FD58}" srcOrd="0" destOrd="0" parTransId="{82B3B0BD-4CF0-0C4D-990E-89D8F4A4DF7C}" sibTransId="{1FF03753-A0C3-5340-8BDF-A84B9D33C5CF}"/>
    <dgm:cxn modelId="{79F174FE-8E97-413C-90BB-AEFDC33E11E5}" srcId="{88D46B54-7F91-423B-9956-2F5DB38180B1}" destId="{8B881E94-BCC0-43A1-AF8A-797E51D7DACD}" srcOrd="3" destOrd="0" parTransId="{BBE471F5-C011-46DC-B2EB-31310B8A1BB1}" sibTransId="{D99ABE3C-881C-4991-A156-EA20E06493B9}"/>
    <dgm:cxn modelId="{2B3AA9F2-1238-41DB-A7D1-62849515AB27}" srcId="{88D46B54-7F91-423B-9956-2F5DB38180B1}" destId="{603C25BC-CD8B-436F-967D-AEF437D97342}" srcOrd="1" destOrd="0" parTransId="{5B22386B-D4B4-49FD-BABB-A468F2405A13}" sibTransId="{4BDE285F-14FF-45D8-8DC7-3E0153C35194}"/>
    <dgm:cxn modelId="{C9EC1319-EC6D-40E7-822D-5AE8B2F64694}" srcId="{88D46B54-7F91-423B-9956-2F5DB38180B1}" destId="{E1B7AE8C-66A1-4139-B024-058FF197A7AB}" srcOrd="0" destOrd="0" parTransId="{48A7A78C-EE92-45BD-8C88-A0FF0007EA94}" sibTransId="{91ABFC25-6943-483F-BA0B-6F774C6F4DB9}"/>
    <dgm:cxn modelId="{77DDE823-42DC-CD49-BA4E-DC4B6AE59A59}" type="presOf" srcId="{8B881E94-BCC0-43A1-AF8A-797E51D7DACD}" destId="{BAA1163A-B5C7-4D46-844E-76960137ACC9}" srcOrd="0" destOrd="0" presId="urn:microsoft.com/office/officeart/2005/8/layout/pyramid4"/>
    <dgm:cxn modelId="{8DDC1633-6995-4C83-8B28-912D09A84255}" type="presParOf" srcId="{9CAA8429-2D75-4871-961E-A3CAD0C2D93F}" destId="{7FF76B41-D080-436C-A469-EF8835BB5CEF}" srcOrd="0" destOrd="0" presId="urn:microsoft.com/office/officeart/2005/8/layout/pyramid4"/>
    <dgm:cxn modelId="{E932AF76-CA30-42D3-A26F-2A5C71FFD2EF}" type="presParOf" srcId="{9CAA8429-2D75-4871-961E-A3CAD0C2D93F}" destId="{CD17FF99-5E43-4CAD-BA5A-4CC39D734383}" srcOrd="1" destOrd="0" presId="urn:microsoft.com/office/officeart/2005/8/layout/pyramid4"/>
    <dgm:cxn modelId="{67BFEA40-EA13-429E-A432-21C8004269ED}" type="presParOf" srcId="{9CAA8429-2D75-4871-961E-A3CAD0C2D93F}" destId="{ABA19B6E-4F2B-4BBE-A3CD-E2CBA4414311}" srcOrd="2" destOrd="0" presId="urn:microsoft.com/office/officeart/2005/8/layout/pyramid4"/>
    <dgm:cxn modelId="{7B7DA226-8012-4153-9E85-68B1A9110D2C}" type="presParOf" srcId="{9CAA8429-2D75-4871-961E-A3CAD0C2D93F}" destId="{BAA1163A-B5C7-4D46-844E-76960137ACC9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F76B41-D080-436C-A469-EF8835BB5CEF}">
      <dsp:nvSpPr>
        <dsp:cNvPr id="0" name=""/>
        <dsp:cNvSpPr/>
      </dsp:nvSpPr>
      <dsp:spPr>
        <a:xfrm>
          <a:off x="2743199" y="0"/>
          <a:ext cx="3352800" cy="3352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</a:t>
          </a:r>
          <a:r>
            <a:rPr lang="en-US" sz="2000" kern="1200" dirty="0" smtClean="0">
              <a:hlinkClick xmlns:r="http://schemas.openxmlformats.org/officeDocument/2006/relationships" r:id="rId1"/>
            </a:rPr>
            <a:t>Reflection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hlinkClick xmlns:r="http://schemas.openxmlformats.org/officeDocument/2006/relationships" r:id="rId2"/>
            </a:rPr>
            <a:t>(Plane Mirrors)</a:t>
          </a:r>
          <a:endParaRPr lang="en-US" sz="2000" kern="1200" dirty="0"/>
        </a:p>
      </dsp:txBody>
      <dsp:txXfrm>
        <a:off x="2743199" y="0"/>
        <a:ext cx="3352800" cy="3352800"/>
      </dsp:txXfrm>
    </dsp:sp>
    <dsp:sp modelId="{CD17FF99-5E43-4CAD-BA5A-4CC39D734383}">
      <dsp:nvSpPr>
        <dsp:cNvPr id="0" name=""/>
        <dsp:cNvSpPr/>
      </dsp:nvSpPr>
      <dsp:spPr>
        <a:xfrm>
          <a:off x="1066799" y="3352800"/>
          <a:ext cx="3352800" cy="3352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3.</a:t>
          </a:r>
          <a:r>
            <a:rPr lang="en-US" sz="1800" kern="1200" dirty="0" smtClean="0">
              <a:hlinkClick xmlns:r="http://schemas.openxmlformats.org/officeDocument/2006/relationships" r:id="rId3"/>
            </a:rPr>
            <a:t>Concave Mirrors (converging)</a:t>
          </a:r>
          <a:endParaRPr lang="en-US" sz="1800" kern="1200" dirty="0"/>
        </a:p>
      </dsp:txBody>
      <dsp:txXfrm>
        <a:off x="1066799" y="3352800"/>
        <a:ext cx="3352800" cy="3352800"/>
      </dsp:txXfrm>
    </dsp:sp>
    <dsp:sp modelId="{ABA19B6E-4F2B-4BBE-A3CD-E2CBA4414311}">
      <dsp:nvSpPr>
        <dsp:cNvPr id="0" name=""/>
        <dsp:cNvSpPr/>
      </dsp:nvSpPr>
      <dsp:spPr>
        <a:xfrm rot="10800000">
          <a:off x="2743199" y="3352800"/>
          <a:ext cx="3352800" cy="3352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</a:t>
          </a:r>
          <a:r>
            <a:rPr lang="en-US" sz="1800" kern="1200" dirty="0" smtClean="0">
              <a:hlinkClick xmlns:r="http://schemas.openxmlformats.org/officeDocument/2006/relationships" r:id="rId4"/>
            </a:rPr>
            <a:t>Incident vs. Reflected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hlinkClick xmlns:r="http://schemas.openxmlformats.org/officeDocument/2006/relationships" r:id="rId4"/>
            </a:rPr>
            <a:t>&amp;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hlinkClick xmlns:r="http://schemas.openxmlformats.org/officeDocument/2006/relationships" r:id="rId4"/>
            </a:rPr>
            <a:t>Object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hlinkClick xmlns:r="http://schemas.openxmlformats.org/officeDocument/2006/relationships" r:id="rId4"/>
            </a:rPr>
            <a:t> vs. Image </a:t>
          </a:r>
          <a:endParaRPr lang="en-US" sz="1800" kern="1200" dirty="0"/>
        </a:p>
      </dsp:txBody>
      <dsp:txXfrm rot="10800000">
        <a:off x="2743199" y="3352800"/>
        <a:ext cx="3352800" cy="3352800"/>
      </dsp:txXfrm>
    </dsp:sp>
    <dsp:sp modelId="{BAA1163A-B5C7-4D46-844E-76960137ACC9}">
      <dsp:nvSpPr>
        <dsp:cNvPr id="0" name=""/>
        <dsp:cNvSpPr/>
      </dsp:nvSpPr>
      <dsp:spPr>
        <a:xfrm>
          <a:off x="4419600" y="3352800"/>
          <a:ext cx="3352800" cy="3352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4.</a:t>
          </a:r>
          <a:r>
            <a:rPr lang="en-US" sz="2000" kern="1200" dirty="0" smtClean="0">
              <a:hlinkClick xmlns:r="http://schemas.openxmlformats.org/officeDocument/2006/relationships" r:id="rId5"/>
            </a:rPr>
            <a:t>Convex Mirrors (diverging)</a:t>
          </a:r>
          <a:endParaRPr lang="en-US" sz="2000" kern="1200" dirty="0"/>
        </a:p>
      </dsp:txBody>
      <dsp:txXfrm>
        <a:off x="4419600" y="3352800"/>
        <a:ext cx="3352800" cy="335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EB7DA-963D-4ED9-AE46-284C79B9257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83672-008F-4A1E-B7BF-8F1EB84F6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BFE1C-506B-4A70-AFA1-DBB198409E44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E6E96-D98C-4256-ACF9-0D8AA42C55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/>
            </a:lvl1pPr>
          </a:lstStyle>
          <a:p>
            <a:fld id="{7C76AC09-E908-4D64-8A31-10671C463402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E16F88FB-BF6C-48B9-876B-015011558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9F448-7EB2-464F-A708-6042727FC49E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0667-F405-449E-89C1-5EB31277A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8393-F6CA-452E-BCDF-604D6644BB92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792E2-89B4-4615-8203-03EF89B86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6EA7C24B-4964-4E71-89A1-3C1F1AC70BC1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0B3F2-2E9A-4878-840A-4C48C5EAB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2D4D6FB0-BE0E-45C2-B6C3-49C28D08A047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074F83B7-EE94-40BF-85B3-9D43B7FC06D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FA3BA-4577-4AF9-BCEC-09D51278F821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9AFB6-CFC6-4F35-8CF1-F4E6592CA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fld id="{DEA53E65-AB64-4877-BE01-23F2A9B0F98E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EFF5244F-F695-4284-AF73-81957D4C71D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62450-6CCD-45A7-AE95-C51D92761093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2D55A-A545-4C64-862A-35CC707C9B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6C50C-7859-469F-BC17-CBE86BC748CD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A212A-1422-4C94-BB18-95A1B4D39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fld id="{2EE168EB-3BAC-4FAB-BDAA-84D76BFF06F5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13D3AC84-51F0-4DA8-85A2-E64FD1B730C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fld id="{23CD0C0B-A028-43CD-8978-EDB302642FC5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15023ECD-601C-4498-A66F-51EDF486A16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entury Gothic" pitchFamily="34" charset="0"/>
              </a:defRPr>
            </a:lvl1pPr>
          </a:lstStyle>
          <a:p>
            <a:fld id="{505298E1-8530-4713-9A9F-5F04A8479FA9}" type="datetimeFigureOut">
              <a:rPr lang="en-US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itchFamily="34" charset="0"/>
              </a:defRPr>
            </a:lvl1pPr>
          </a:lstStyle>
          <a:p>
            <a:fld id="{0D49241C-79BF-4CE9-A99C-B0444301FD2F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667AA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9667AA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9667AA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9667AA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9667AA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9667AA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9667AA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9667AA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9667AA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089AB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81800" y="2795350"/>
            <a:ext cx="2362200" cy="4062650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spcAft>
                <a:spcPts val="18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2400" b="1" dirty="0" smtClean="0">
                <a:hlinkClick r:id="" action="ppaction://noaction"/>
              </a:rPr>
              <a:t>Intro</a:t>
            </a:r>
            <a:endParaRPr lang="en-US" sz="2400" b="1" dirty="0" smtClean="0"/>
          </a:p>
          <a:p>
            <a:pPr algn="r">
              <a:spcAft>
                <a:spcPts val="18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2400" b="1" dirty="0" smtClean="0">
                <a:hlinkClick r:id="" action="ppaction://noaction"/>
              </a:rPr>
              <a:t>Task</a:t>
            </a:r>
            <a:endParaRPr lang="en-US" sz="2400" b="1" dirty="0" smtClean="0"/>
          </a:p>
          <a:p>
            <a:pPr algn="r">
              <a:spcAft>
                <a:spcPts val="18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2400" b="1" dirty="0" smtClean="0">
                <a:hlinkClick r:id="" action="ppaction://noaction"/>
              </a:rPr>
              <a:t>Process</a:t>
            </a:r>
          </a:p>
          <a:p>
            <a:pPr algn="r">
              <a:spcAft>
                <a:spcPts val="18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2400" b="1" dirty="0" smtClean="0">
                <a:hlinkClick r:id="rId2" action="ppaction://hlinksldjump"/>
              </a:rPr>
              <a:t>Resources</a:t>
            </a:r>
            <a:endParaRPr lang="en-US" sz="2400" b="1" dirty="0" smtClean="0"/>
          </a:p>
          <a:p>
            <a:pPr algn="r">
              <a:spcAft>
                <a:spcPts val="18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2400" b="1" dirty="0" smtClean="0">
                <a:hlinkClick r:id="" action="ppaction://noaction"/>
              </a:rPr>
              <a:t>Evaluation</a:t>
            </a:r>
            <a:endParaRPr lang="en-US" sz="2400" b="1" dirty="0" smtClean="0"/>
          </a:p>
          <a:p>
            <a:pPr algn="r">
              <a:spcAft>
                <a:spcPts val="18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2400" b="1" dirty="0" smtClean="0">
                <a:hlinkClick r:id="" action="ppaction://noaction"/>
              </a:rPr>
              <a:t>Conclusion</a:t>
            </a:r>
            <a:endParaRPr lang="en-US" sz="2400" b="1" dirty="0" smtClean="0"/>
          </a:p>
          <a:p>
            <a:pPr algn="r">
              <a:spcAft>
                <a:spcPts val="18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2400" b="1" dirty="0" smtClean="0">
                <a:hlinkClick r:id="" action="ppaction://noaction"/>
              </a:rPr>
              <a:t>Teacher Page</a:t>
            </a:r>
            <a:endParaRPr lang="en-US" sz="2400" b="1" dirty="0" smtClean="0"/>
          </a:p>
        </p:txBody>
      </p:sp>
      <p:pic>
        <p:nvPicPr>
          <p:cNvPr id="5" name="Picture 4" descr="convex and concav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0"/>
            <a:ext cx="3886200" cy="2910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0"/>
            <a:ext cx="3733800" cy="18288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9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badi MT Condensed Extra Bold"/>
                <a:cs typeface="Abadi MT Condensed Extra Bold"/>
              </a:rPr>
              <a:t>Resources</a:t>
            </a:r>
            <a:r>
              <a:rPr lang="en-US" sz="36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badi MT Condensed Extra Bold"/>
                <a:cs typeface="Abadi MT Condensed Extra Bold"/>
              </a:rPr>
            </a:br>
            <a:endParaRPr lang="en-US" sz="4800" b="1" dirty="0">
              <a:solidFill>
                <a:schemeClr val="accent1">
                  <a:tint val="83000"/>
                  <a:satMod val="150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914400" y="0"/>
          <a:ext cx="88392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2">
      <a:dk1>
        <a:srgbClr val="0C0C0C"/>
      </a:dk1>
      <a:lt1>
        <a:sysClr val="window" lastClr="FFFFFF"/>
      </a:lt1>
      <a:dk2>
        <a:srgbClr val="666666"/>
      </a:dk2>
      <a:lt2>
        <a:srgbClr val="D2D2D2"/>
      </a:lt2>
      <a:accent1>
        <a:srgbClr val="68007F"/>
      </a:accent1>
      <a:accent2>
        <a:srgbClr val="E365FF"/>
      </a:accent2>
      <a:accent3>
        <a:srgbClr val="9C007F"/>
      </a:accent3>
      <a:accent4>
        <a:srgbClr val="FF388C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540</TotalTime>
  <Words>34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Resources </vt:lpstr>
    </vt:vector>
  </TitlesOfParts>
  <Company>St. John's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&amp; Refraction of Light</dc:title>
  <dc:creator>St. John's University</dc:creator>
  <cp:lastModifiedBy>may</cp:lastModifiedBy>
  <cp:revision>58</cp:revision>
  <dcterms:created xsi:type="dcterms:W3CDTF">2012-02-13T21:55:47Z</dcterms:created>
  <dcterms:modified xsi:type="dcterms:W3CDTF">2012-03-19T20:08:07Z</dcterms:modified>
</cp:coreProperties>
</file>