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5"/>
  </p:notesMasterIdLst>
  <p:sldIdLst>
    <p:sldId id="315" r:id="rId2"/>
    <p:sldId id="291" r:id="rId3"/>
    <p:sldId id="293" r:id="rId4"/>
    <p:sldId id="295" r:id="rId5"/>
    <p:sldId id="296" r:id="rId6"/>
    <p:sldId id="316" r:id="rId7"/>
    <p:sldId id="298" r:id="rId8"/>
    <p:sldId id="299" r:id="rId9"/>
    <p:sldId id="310" r:id="rId10"/>
    <p:sldId id="311" r:id="rId11"/>
    <p:sldId id="300" r:id="rId12"/>
    <p:sldId id="301" r:id="rId13"/>
    <p:sldId id="302" r:id="rId14"/>
    <p:sldId id="303" r:id="rId15"/>
    <p:sldId id="304" r:id="rId16"/>
    <p:sldId id="292" r:id="rId17"/>
    <p:sldId id="306" r:id="rId18"/>
    <p:sldId id="307" r:id="rId19"/>
    <p:sldId id="312" r:id="rId20"/>
    <p:sldId id="317" r:id="rId21"/>
    <p:sldId id="313" r:id="rId22"/>
    <p:sldId id="314" r:id="rId23"/>
    <p:sldId id="294" r:id="rId24"/>
    <p:sldId id="290" r:id="rId25"/>
    <p:sldId id="279" r:id="rId26"/>
    <p:sldId id="281" r:id="rId27"/>
    <p:sldId id="282" r:id="rId28"/>
    <p:sldId id="283" r:id="rId29"/>
    <p:sldId id="284" r:id="rId30"/>
    <p:sldId id="285" r:id="rId31"/>
    <p:sldId id="275" r:id="rId32"/>
    <p:sldId id="273" r:id="rId33"/>
    <p:sldId id="276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CCCC00"/>
    <a:srgbClr val="D60093"/>
    <a:srgbClr val="00FF00"/>
    <a:srgbClr val="99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5" autoAdjust="0"/>
    <p:restoredTop sz="94660"/>
  </p:normalViewPr>
  <p:slideViewPr>
    <p:cSldViewPr>
      <p:cViewPr>
        <p:scale>
          <a:sx n="75" d="100"/>
          <a:sy n="75" d="100"/>
        </p:scale>
        <p:origin x="-37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721C75-C262-4703-BC97-574D8FF7C257}" type="datetimeFigureOut">
              <a:rPr lang="en-US" smtClean="0"/>
              <a:pPr/>
              <a:t>5/2/2011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E74B60-2AD0-40B8-ABE3-30A3C81EA6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41750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6075E-4934-42FB-8FA0-0900CDEBFBD6}" type="datetimeFigureOut">
              <a:rPr lang="en-US" smtClean="0"/>
              <a:pPr/>
              <a:t>5/2/2011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92A3F-25BF-49EF-B0E4-8FCABDFA898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random/>
    <p:sndAc>
      <p:stSnd>
        <p:snd r:embed="rId1" name="drumroll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6075E-4934-42FB-8FA0-0900CDEBFBD6}" type="datetimeFigureOut">
              <a:rPr lang="en-US" smtClean="0"/>
              <a:pPr/>
              <a:t>5/2/2011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92A3F-25BF-49EF-B0E4-8FCABDFA898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random/>
    <p:sndAc>
      <p:stSnd>
        <p:snd r:embed="rId1" name="drumroll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6075E-4934-42FB-8FA0-0900CDEBFBD6}" type="datetimeFigureOut">
              <a:rPr lang="en-US" smtClean="0"/>
              <a:pPr/>
              <a:t>5/2/2011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92A3F-25BF-49EF-B0E4-8FCABDFA898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random/>
    <p:sndAc>
      <p:stSnd>
        <p:snd r:embed="rId1" name="drumroll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6075E-4934-42FB-8FA0-0900CDEBFBD6}" type="datetimeFigureOut">
              <a:rPr lang="en-US" smtClean="0"/>
              <a:pPr/>
              <a:t>5/2/2011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92A3F-25BF-49EF-B0E4-8FCABDFA898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random/>
    <p:sndAc>
      <p:stSnd>
        <p:snd r:embed="rId1" name="drumroll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6075E-4934-42FB-8FA0-0900CDEBFBD6}" type="datetimeFigureOut">
              <a:rPr lang="en-US" smtClean="0"/>
              <a:pPr/>
              <a:t>5/2/2011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92A3F-25BF-49EF-B0E4-8FCABDFA898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random/>
    <p:sndAc>
      <p:stSnd>
        <p:snd r:embed="rId1" name="drumroll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6075E-4934-42FB-8FA0-0900CDEBFBD6}" type="datetimeFigureOut">
              <a:rPr lang="en-US" smtClean="0"/>
              <a:pPr/>
              <a:t>5/2/2011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92A3F-25BF-49EF-B0E4-8FCABDFA898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random/>
    <p:sndAc>
      <p:stSnd>
        <p:snd r:embed="rId1" name="drumroll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6075E-4934-42FB-8FA0-0900CDEBFBD6}" type="datetimeFigureOut">
              <a:rPr lang="en-US" smtClean="0"/>
              <a:pPr/>
              <a:t>5/2/2011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92A3F-25BF-49EF-B0E4-8FCABDFA898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random/>
    <p:sndAc>
      <p:stSnd>
        <p:snd r:embed="rId1" name="drumroll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6075E-4934-42FB-8FA0-0900CDEBFBD6}" type="datetimeFigureOut">
              <a:rPr lang="en-US" smtClean="0"/>
              <a:pPr/>
              <a:t>5/2/2011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92A3F-25BF-49EF-B0E4-8FCABDFA898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random/>
    <p:sndAc>
      <p:stSnd>
        <p:snd r:embed="rId1" name="drumroll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6075E-4934-42FB-8FA0-0900CDEBFBD6}" type="datetimeFigureOut">
              <a:rPr lang="en-US" smtClean="0"/>
              <a:pPr/>
              <a:t>5/2/2011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92A3F-25BF-49EF-B0E4-8FCABDFA898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random/>
    <p:sndAc>
      <p:stSnd>
        <p:snd r:embed="rId1" name="drumroll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6075E-4934-42FB-8FA0-0900CDEBFBD6}" type="datetimeFigureOut">
              <a:rPr lang="en-US" smtClean="0"/>
              <a:pPr/>
              <a:t>5/2/2011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92A3F-25BF-49EF-B0E4-8FCABDFA898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random/>
    <p:sndAc>
      <p:stSnd>
        <p:snd r:embed="rId1" name="drumroll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6075E-4934-42FB-8FA0-0900CDEBFBD6}" type="datetimeFigureOut">
              <a:rPr lang="en-US" smtClean="0"/>
              <a:pPr/>
              <a:t>5/2/2011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C492A3F-25BF-49EF-B0E4-8FCABDFA898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random/>
    <p:sndAc>
      <p:stSnd>
        <p:snd r:embed="rId1" name="drumroll.wav"/>
      </p:stSnd>
    </p:sndAc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346075E-4934-42FB-8FA0-0900CDEBFBD6}" type="datetimeFigureOut">
              <a:rPr lang="en-US" smtClean="0"/>
              <a:pPr/>
              <a:t>5/2/2011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C492A3F-25BF-49EF-B0E4-8FCABDFA898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random/>
    <p:sndAc>
      <p:stSnd>
        <p:snd r:embed="rId13" name="drumroll.wav"/>
      </p:stSnd>
    </p:sndAc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copenaccess.org/mod/resource/view.php?inpopup=true&amp;id=25021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2.estrellamountain.edu/faculty/farabee/biobk/BioBookMUSSKEL.html" TargetMode="External"/><Relationship Id="rId5" Type="http://schemas.openxmlformats.org/officeDocument/2006/relationships/hyperlink" Target="http://library.thinkquest.org/2935/Natures_Best/Nat_Best_Low_Level/Muscular_page.L.htmld.org/gclaypo/skelweb/skel01.html" TargetMode="External"/><Relationship Id="rId4" Type="http://schemas.openxmlformats.org/officeDocument/2006/relationships/hyperlink" Target="http://hes.ucfsd.org/gclaypo/skelweb/skel01.html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uman-body-facts.com/muscular-system.html" TargetMode="External"/><Relationship Id="rId7" Type="http://schemas.openxmlformats.org/officeDocument/2006/relationships/hyperlink" Target="http://www.medicalook.com/human_anatomy/systems/Muscular_system.html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hes.ucfsd.org/gclaypo/skelweb/skel01.html" TargetMode="External"/><Relationship Id="rId5" Type="http://schemas.openxmlformats.org/officeDocument/2006/relationships/hyperlink" Target="http://www.bcb.uwc.ac.za/sci_ed/grade10/mammal/muscle.htm#heart" TargetMode="External"/><Relationship Id="rId4" Type="http://schemas.openxmlformats.org/officeDocument/2006/relationships/hyperlink" Target="http://www.ucopenaccess.org/mod/resource/view.php?inpopup=true&amp;id=25021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9200" y="1524000"/>
            <a:ext cx="688656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/>
                <a:solidFill>
                  <a:schemeClr val="accent3"/>
                </a:solidFill>
              </a:rPr>
              <a:t>THE SKELETAL/</a:t>
            </a:r>
            <a:br>
              <a:rPr lang="en-US" sz="5400" b="1" dirty="0" smtClean="0">
                <a:ln/>
                <a:solidFill>
                  <a:schemeClr val="accent3"/>
                </a:solidFill>
              </a:rPr>
            </a:br>
            <a:r>
              <a:rPr lang="en-US" sz="5400" b="1" dirty="0" smtClean="0">
                <a:ln/>
                <a:solidFill>
                  <a:schemeClr val="accent3"/>
                </a:solidFill>
              </a:rPr>
              <a:t>MUSCULAR SYSTEM</a:t>
            </a:r>
            <a:endParaRPr lang="en-U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72200" y="4267200"/>
            <a:ext cx="204703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Maame Kwarkye</a:t>
            </a:r>
          </a:p>
          <a:p>
            <a:pPr algn="ctr"/>
            <a:r>
              <a:rPr lang="en-US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Joon</a:t>
            </a:r>
            <a:r>
              <a:rPr lang="en-US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Bak</a:t>
            </a:r>
            <a:endParaRPr lang="en-US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Ana </a:t>
            </a:r>
            <a:r>
              <a:rPr lang="en-U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Recio</a:t>
            </a:r>
            <a:endParaRPr lang="en-US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Dalia Simmons</a:t>
            </a:r>
            <a:endParaRPr lang="en-US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random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38912"/>
          </a:xfrm>
        </p:spPr>
        <p:txBody>
          <a:bodyPr>
            <a:noAutofit/>
          </a:bodyPr>
          <a:lstStyle/>
          <a:p>
            <a:pPr algn="ctr"/>
            <a:r>
              <a:rPr lang="en-US" altLang="ko-KR" sz="4400" b="0" dirty="0" smtClean="0">
                <a:solidFill>
                  <a:srgbClr val="0070C0"/>
                </a:solidFill>
                <a:ea typeface="굴림" charset="-127"/>
              </a:rPr>
              <a:t>The human skeleton</a:t>
            </a:r>
            <a:endParaRPr lang="ko-KR" altLang="en-US" sz="4400" dirty="0">
              <a:solidFill>
                <a:srgbClr val="0070C0"/>
              </a:solidFill>
            </a:endParaRPr>
          </a:p>
        </p:txBody>
      </p:sp>
      <p:pic>
        <p:nvPicPr>
          <p:cNvPr id="4" name="Content Placeholder 3" descr="E:\MEDIA\1422\14223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676400" y="1066800"/>
            <a:ext cx="5562600" cy="461803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9912"/>
          </a:xfrm>
        </p:spPr>
        <p:txBody>
          <a:bodyPr>
            <a:normAutofit/>
          </a:bodyPr>
          <a:lstStyle/>
          <a:p>
            <a:r>
              <a:rPr lang="en-US" altLang="ko-KR" dirty="0" smtClean="0">
                <a:solidFill>
                  <a:srgbClr val="0070C0"/>
                </a:solidFill>
                <a:ea typeface="굴림" charset="-127"/>
              </a:rPr>
              <a:t>Major Joints of Human Skeleton</a:t>
            </a:r>
            <a:endParaRPr lang="ko-KR" alt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b="1" u="sng" dirty="0" smtClean="0">
                <a:solidFill>
                  <a:srgbClr val="00B0F0"/>
                </a:solidFill>
                <a:ea typeface="굴림" charset="-127"/>
              </a:rPr>
              <a:t>Ball-and–socket joint</a:t>
            </a:r>
          </a:p>
          <a:p>
            <a:pPr lvl="1"/>
            <a:r>
              <a:rPr lang="en-US" altLang="ko-KR" dirty="0" smtClean="0">
                <a:ea typeface="굴림" charset="-127"/>
              </a:rPr>
              <a:t>Function: Rotation</a:t>
            </a:r>
          </a:p>
          <a:p>
            <a:pPr lvl="2"/>
            <a:r>
              <a:rPr lang="en-US" altLang="ko-KR" dirty="0" smtClean="0">
                <a:ea typeface="굴림" charset="-127"/>
              </a:rPr>
              <a:t>Shoulder &amp; hip joints</a:t>
            </a:r>
            <a:endParaRPr lang="en-US" altLang="ko-KR" u="sng" dirty="0" smtClean="0">
              <a:ea typeface="굴림" charset="-127"/>
            </a:endParaRPr>
          </a:p>
          <a:p>
            <a:r>
              <a:rPr lang="en-US" altLang="ko-KR" b="1" u="sng" dirty="0" smtClean="0">
                <a:solidFill>
                  <a:srgbClr val="00B0F0"/>
                </a:solidFill>
                <a:ea typeface="굴림" charset="-127"/>
              </a:rPr>
              <a:t>Hinge joint</a:t>
            </a:r>
          </a:p>
          <a:p>
            <a:pPr lvl="1"/>
            <a:r>
              <a:rPr lang="en-US" altLang="ko-KR" dirty="0" smtClean="0">
                <a:ea typeface="굴림" charset="-127"/>
              </a:rPr>
              <a:t>Function: Restrict movement to a single plane</a:t>
            </a:r>
          </a:p>
          <a:p>
            <a:pPr lvl="2"/>
            <a:r>
              <a:rPr lang="en-US" altLang="ko-KR" dirty="0" smtClean="0">
                <a:ea typeface="굴림" charset="-127"/>
              </a:rPr>
              <a:t>Knee &amp; elbow</a:t>
            </a:r>
          </a:p>
          <a:p>
            <a:r>
              <a:rPr lang="en-US" altLang="ko-KR" b="1" u="sng" dirty="0" smtClean="0">
                <a:solidFill>
                  <a:srgbClr val="00B0F0"/>
                </a:solidFill>
                <a:ea typeface="굴림" charset="-127"/>
              </a:rPr>
              <a:t>Pivot joint</a:t>
            </a:r>
          </a:p>
          <a:p>
            <a:pPr lvl="1"/>
            <a:r>
              <a:rPr lang="en-US" altLang="ko-KR" dirty="0" smtClean="0">
                <a:ea typeface="굴림" charset="-127"/>
              </a:rPr>
              <a:t>Function: Rotation </a:t>
            </a:r>
          </a:p>
          <a:p>
            <a:pPr lvl="2"/>
            <a:r>
              <a:rPr lang="en-US" altLang="ko-KR" dirty="0" smtClean="0">
                <a:ea typeface="굴림" charset="-127"/>
              </a:rPr>
              <a:t>Ulna, radius &amp; tibia, fibula</a:t>
            </a:r>
          </a:p>
          <a:p>
            <a:endParaRPr lang="ko-KR" altLang="en-US" dirty="0"/>
          </a:p>
        </p:txBody>
      </p:sp>
    </p:spTree>
  </p:cSld>
  <p:clrMapOvr>
    <a:masterClrMapping/>
  </p:clrMapOvr>
  <p:transition spd="slow">
    <p:random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9912"/>
          </a:xfrm>
        </p:spPr>
        <p:txBody>
          <a:bodyPr/>
          <a:lstStyle/>
          <a:p>
            <a:pPr algn="ctr"/>
            <a:r>
              <a:rPr lang="en-US" altLang="ko-KR" dirty="0" smtClean="0">
                <a:solidFill>
                  <a:srgbClr val="0070C0"/>
                </a:solidFill>
                <a:ea typeface="굴림" charset="-127"/>
              </a:rPr>
              <a:t>Muscles</a:t>
            </a:r>
            <a:endParaRPr lang="ko-KR" alt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ea typeface="굴림" charset="-127"/>
              </a:rPr>
              <a:t>Moves skeletal parts by </a:t>
            </a:r>
            <a:r>
              <a:rPr lang="en-US" altLang="ko-KR" sz="2800" dirty="0" smtClean="0">
                <a:ea typeface="굴림" charset="-127"/>
              </a:rPr>
              <a:t>contracting</a:t>
            </a:r>
            <a:endParaRPr lang="en-US" altLang="ko-KR" dirty="0" smtClean="0">
              <a:ea typeface="굴림" charset="-127"/>
            </a:endParaRPr>
          </a:p>
          <a:p>
            <a:r>
              <a:rPr lang="en-US" altLang="ko-KR" dirty="0" smtClean="0">
                <a:ea typeface="굴림" charset="-127"/>
              </a:rPr>
              <a:t>Action of the muscle is </a:t>
            </a:r>
            <a:r>
              <a:rPr lang="en-US" altLang="ko-KR" i="1" dirty="0" smtClean="0">
                <a:ea typeface="굴림" charset="-127"/>
              </a:rPr>
              <a:t>always</a:t>
            </a:r>
            <a:r>
              <a:rPr lang="en-US" altLang="ko-KR" dirty="0" smtClean="0">
                <a:ea typeface="굴림" charset="-127"/>
              </a:rPr>
              <a:t> to contract.  Muscles only pull. They NEVER push.</a:t>
            </a:r>
          </a:p>
          <a:p>
            <a:pPr>
              <a:lnSpc>
                <a:spcPct val="30000"/>
              </a:lnSpc>
            </a:pPr>
            <a:endParaRPr lang="en-US" altLang="ko-KR" dirty="0" smtClean="0">
              <a:ea typeface="굴림" charset="-127"/>
            </a:endParaRPr>
          </a:p>
          <a:p>
            <a:r>
              <a:rPr lang="en-US" altLang="ko-KR" dirty="0" smtClean="0">
                <a:ea typeface="굴림" charset="-127"/>
              </a:rPr>
              <a:t>Muscles are arranged in </a:t>
            </a:r>
            <a:r>
              <a:rPr lang="en-US" altLang="ko-KR" sz="2800" dirty="0" smtClean="0">
                <a:ea typeface="굴림" charset="-127"/>
              </a:rPr>
              <a:t>antagonistic pairs</a:t>
            </a:r>
            <a:r>
              <a:rPr lang="en-US" altLang="ko-KR" dirty="0" smtClean="0">
                <a:ea typeface="굴림" charset="-127"/>
              </a:rPr>
              <a:t> </a:t>
            </a:r>
          </a:p>
          <a:p>
            <a:r>
              <a:rPr lang="en-US" altLang="ko-KR" dirty="0" smtClean="0">
                <a:ea typeface="굴림" charset="-127"/>
              </a:rPr>
              <a:t> each muscle work against the other</a:t>
            </a:r>
          </a:p>
          <a:p>
            <a:endParaRPr lang="ko-KR" altLang="en-US" dirty="0"/>
          </a:p>
        </p:txBody>
      </p:sp>
    </p:spTree>
  </p:cSld>
  <p:clrMapOvr>
    <a:masterClrMapping/>
  </p:clrMapOvr>
  <p:transition spd="slow">
    <p:random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38912"/>
          </a:xfrm>
        </p:spPr>
        <p:txBody>
          <a:bodyPr>
            <a:noAutofit/>
          </a:bodyPr>
          <a:lstStyle/>
          <a:p>
            <a:pPr algn="ctr"/>
            <a:r>
              <a:rPr lang="en-US" altLang="ko-KR" sz="4000" b="0" dirty="0" smtClean="0">
                <a:solidFill>
                  <a:srgbClr val="0070C0"/>
                </a:solidFill>
                <a:ea typeface="굴림" charset="-127"/>
              </a:rPr>
              <a:t>Cooperation of muscles   &amp; skeletons in movement</a:t>
            </a:r>
            <a:endParaRPr lang="ko-KR" altLang="en-US" sz="4000" dirty="0">
              <a:solidFill>
                <a:srgbClr val="0070C0"/>
              </a:solidFill>
            </a:endParaRPr>
          </a:p>
        </p:txBody>
      </p:sp>
      <p:pic>
        <p:nvPicPr>
          <p:cNvPr id="4" name="Content Placeholder 3" descr="E:\MEDIA\1422\14224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447800" y="1219200"/>
            <a:ext cx="6029355" cy="52578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altLang="ko-KR" sz="4800" dirty="0" smtClean="0">
                <a:solidFill>
                  <a:srgbClr val="0070C0"/>
                </a:solidFill>
                <a:ea typeface="굴림" charset="-127"/>
              </a:rPr>
              <a:t>S</a:t>
            </a:r>
            <a:r>
              <a:rPr lang="en-US" altLang="ko-KR" sz="4000" dirty="0" smtClean="0">
                <a:solidFill>
                  <a:srgbClr val="0070C0"/>
                </a:solidFill>
                <a:ea typeface="굴림" charset="-127"/>
              </a:rPr>
              <a:t>tructure &amp;</a:t>
            </a:r>
            <a:r>
              <a:rPr lang="en-US" altLang="ko-KR" sz="4800" dirty="0" smtClean="0">
                <a:solidFill>
                  <a:srgbClr val="0070C0"/>
                </a:solidFill>
                <a:ea typeface="굴림" charset="-127"/>
              </a:rPr>
              <a:t> F</a:t>
            </a:r>
            <a:r>
              <a:rPr lang="en-US" altLang="ko-KR" sz="4000" dirty="0" smtClean="0">
                <a:solidFill>
                  <a:srgbClr val="0070C0"/>
                </a:solidFill>
                <a:ea typeface="굴림" charset="-127"/>
              </a:rPr>
              <a:t>unction of </a:t>
            </a:r>
            <a:r>
              <a:rPr lang="en-US" altLang="ko-KR" sz="4800" dirty="0" smtClean="0">
                <a:solidFill>
                  <a:srgbClr val="0070C0"/>
                </a:solidFill>
                <a:ea typeface="굴림" charset="-127"/>
              </a:rPr>
              <a:t>V</a:t>
            </a:r>
            <a:r>
              <a:rPr lang="en-US" altLang="ko-KR" sz="4000" dirty="0" smtClean="0">
                <a:solidFill>
                  <a:srgbClr val="0070C0"/>
                </a:solidFill>
                <a:ea typeface="굴림" charset="-127"/>
              </a:rPr>
              <a:t>ertebrate </a:t>
            </a:r>
            <a:r>
              <a:rPr lang="en-US" altLang="ko-KR" sz="4800" dirty="0" smtClean="0">
                <a:solidFill>
                  <a:srgbClr val="0070C0"/>
                </a:solidFill>
                <a:ea typeface="굴림" charset="-127"/>
              </a:rPr>
              <a:t>S</a:t>
            </a:r>
            <a:r>
              <a:rPr lang="en-US" altLang="ko-KR" sz="4000" dirty="0" smtClean="0">
                <a:solidFill>
                  <a:srgbClr val="0070C0"/>
                </a:solidFill>
                <a:ea typeface="굴림" charset="-127"/>
              </a:rPr>
              <a:t>keletal </a:t>
            </a:r>
            <a:r>
              <a:rPr lang="en-US" altLang="ko-KR" sz="4800" dirty="0" smtClean="0">
                <a:solidFill>
                  <a:srgbClr val="0070C0"/>
                </a:solidFill>
                <a:ea typeface="굴림" charset="-127"/>
              </a:rPr>
              <a:t>M</a:t>
            </a:r>
            <a:r>
              <a:rPr lang="en-US" altLang="ko-KR" sz="4000" dirty="0" smtClean="0">
                <a:solidFill>
                  <a:srgbClr val="0070C0"/>
                </a:solidFill>
                <a:ea typeface="굴림" charset="-127"/>
              </a:rPr>
              <a:t>uscle</a:t>
            </a:r>
            <a:endParaRPr lang="ko-KR" alt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ko-KR" sz="2800" dirty="0" smtClean="0">
                <a:latin typeface="+mj-lt"/>
                <a:ea typeface="굴림" charset="-127"/>
              </a:rPr>
              <a:t>Skeletal muscle are characterized by smaller and smaller parallel units </a:t>
            </a:r>
          </a:p>
          <a:p>
            <a:pPr>
              <a:lnSpc>
                <a:spcPct val="90000"/>
              </a:lnSpc>
            </a:pPr>
            <a:r>
              <a:rPr lang="en-US" altLang="ko-KR" sz="2800" dirty="0" smtClean="0">
                <a:latin typeface="+mj-lt"/>
                <a:ea typeface="굴림" charset="-127"/>
              </a:rPr>
              <a:t>They have bundles of long fibers running the length of the muscle</a:t>
            </a:r>
          </a:p>
          <a:p>
            <a:pPr>
              <a:lnSpc>
                <a:spcPct val="90000"/>
              </a:lnSpc>
            </a:pPr>
            <a:r>
              <a:rPr lang="en-US" altLang="ko-KR" sz="2800" dirty="0" smtClean="0">
                <a:latin typeface="+mj-lt"/>
                <a:ea typeface="굴림" charset="-127"/>
              </a:rPr>
              <a:t>Each fiber is a multinucleated single cell </a:t>
            </a:r>
          </a:p>
          <a:p>
            <a:pPr>
              <a:lnSpc>
                <a:spcPct val="90000"/>
              </a:lnSpc>
            </a:pPr>
            <a:r>
              <a:rPr lang="en-US" altLang="ko-KR" sz="2800" dirty="0" smtClean="0">
                <a:latin typeface="+mj-lt"/>
                <a:ea typeface="굴림" charset="-127"/>
              </a:rPr>
              <a:t>Each fiber is a bundle of smaller </a:t>
            </a:r>
            <a:r>
              <a:rPr lang="en-US" altLang="ko-KR" sz="2800" b="1" dirty="0" smtClean="0">
                <a:latin typeface="+mj-lt"/>
                <a:ea typeface="굴림" charset="-127"/>
              </a:rPr>
              <a:t>myofibrils</a:t>
            </a:r>
          </a:p>
          <a:p>
            <a:pPr>
              <a:lnSpc>
                <a:spcPct val="90000"/>
              </a:lnSpc>
            </a:pPr>
            <a:r>
              <a:rPr lang="en-US" altLang="ko-KR" sz="2800" dirty="0" smtClean="0">
                <a:latin typeface="+mj-lt"/>
                <a:ea typeface="굴림" charset="-127"/>
              </a:rPr>
              <a:t>Each myofibril is composed of two </a:t>
            </a:r>
            <a:r>
              <a:rPr lang="en-US" altLang="ko-KR" sz="2800" dirty="0" err="1" smtClean="0">
                <a:latin typeface="+mj-lt"/>
                <a:ea typeface="굴림" charset="-127"/>
              </a:rPr>
              <a:t>myofilaments</a:t>
            </a:r>
            <a:r>
              <a:rPr lang="en-US" altLang="ko-KR" sz="2800" dirty="0" smtClean="0">
                <a:latin typeface="+mj-lt"/>
                <a:ea typeface="굴림" charset="-127"/>
              </a:rPr>
              <a:t>: </a:t>
            </a:r>
            <a:r>
              <a:rPr lang="en-US" altLang="ko-KR" sz="2800" b="1" dirty="0" err="1" smtClean="0">
                <a:latin typeface="+mj-lt"/>
                <a:ea typeface="굴림" charset="-127"/>
              </a:rPr>
              <a:t>Actin</a:t>
            </a:r>
            <a:r>
              <a:rPr lang="en-US" altLang="ko-KR" sz="2800" dirty="0" smtClean="0">
                <a:latin typeface="+mj-lt"/>
                <a:ea typeface="굴림" charset="-127"/>
              </a:rPr>
              <a:t> (thin) &amp; </a:t>
            </a:r>
            <a:r>
              <a:rPr lang="en-US" altLang="ko-KR" sz="2800" b="1" dirty="0" smtClean="0">
                <a:latin typeface="+mj-lt"/>
                <a:ea typeface="굴림" charset="-127"/>
              </a:rPr>
              <a:t>Myosin</a:t>
            </a:r>
            <a:r>
              <a:rPr lang="en-US" altLang="ko-KR" sz="2800" dirty="0" smtClean="0">
                <a:latin typeface="+mj-lt"/>
                <a:ea typeface="굴림" charset="-127"/>
              </a:rPr>
              <a:t> (thick)</a:t>
            </a:r>
          </a:p>
          <a:p>
            <a:r>
              <a:rPr lang="en-US" altLang="ko-KR" sz="2400" dirty="0" smtClean="0">
                <a:latin typeface="+mj-lt"/>
                <a:ea typeface="굴림" charset="-127"/>
              </a:rPr>
              <a:t>the functional unit of muscle contraction is a </a:t>
            </a:r>
            <a:r>
              <a:rPr lang="en-US" altLang="ko-KR" sz="2400" dirty="0" err="1" smtClean="0">
                <a:latin typeface="+mj-lt"/>
                <a:ea typeface="굴림" charset="-127"/>
              </a:rPr>
              <a:t>sarcomere</a:t>
            </a:r>
            <a:r>
              <a:rPr lang="en-US" altLang="ko-KR" sz="2400" dirty="0" smtClean="0">
                <a:latin typeface="+mj-lt"/>
                <a:ea typeface="굴림" charset="-127"/>
              </a:rPr>
              <a:t>, </a:t>
            </a:r>
          </a:p>
          <a:p>
            <a:endParaRPr lang="ko-KR" altLang="en-US" dirty="0"/>
          </a:p>
        </p:txBody>
      </p:sp>
    </p:spTree>
  </p:cSld>
  <p:clrMapOvr>
    <a:masterClrMapping/>
  </p:clrMapOvr>
  <p:transition spd="slow">
    <p:random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15112"/>
          </a:xfrm>
        </p:spPr>
        <p:txBody>
          <a:bodyPr>
            <a:noAutofit/>
          </a:bodyPr>
          <a:lstStyle/>
          <a:p>
            <a:r>
              <a:rPr lang="en-US" altLang="ko-KR" sz="4400" b="0" dirty="0" smtClean="0">
                <a:solidFill>
                  <a:srgbClr val="0070C0"/>
                </a:solidFill>
                <a:ea typeface="굴림" charset="-127"/>
              </a:rPr>
              <a:t/>
            </a:r>
            <a:br>
              <a:rPr lang="en-US" altLang="ko-KR" sz="4400" b="0" dirty="0" smtClean="0">
                <a:solidFill>
                  <a:srgbClr val="0070C0"/>
                </a:solidFill>
                <a:ea typeface="굴림" charset="-127"/>
              </a:rPr>
            </a:br>
            <a:r>
              <a:rPr lang="en-US" altLang="ko-KR" sz="4400" dirty="0" smtClean="0">
                <a:solidFill>
                  <a:srgbClr val="0070C0"/>
                </a:solidFill>
                <a:ea typeface="굴림" charset="-127"/>
              </a:rPr>
              <a:t>The structure   of a skeletal muscle</a:t>
            </a:r>
            <a:endParaRPr lang="ko-KR" altLang="en-US" sz="4400" dirty="0">
              <a:solidFill>
                <a:srgbClr val="0070C0"/>
              </a:solidFill>
            </a:endParaRPr>
          </a:p>
        </p:txBody>
      </p:sp>
      <p:pic>
        <p:nvPicPr>
          <p:cNvPr id="4" name="Content Placeholder 3" descr="14224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828800" y="1066800"/>
            <a:ext cx="5334000" cy="477043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en-US" altLang="ko-KR" dirty="0" err="1" smtClean="0">
                <a:solidFill>
                  <a:srgbClr val="0070C0"/>
                </a:solidFill>
                <a:ea typeface="굴림" charset="-127"/>
              </a:rPr>
              <a:t>Actin</a:t>
            </a:r>
            <a:r>
              <a:rPr lang="en-US" altLang="ko-KR" dirty="0" smtClean="0">
                <a:solidFill>
                  <a:srgbClr val="0070C0"/>
                </a:solidFill>
                <a:ea typeface="굴림" charset="-127"/>
              </a:rPr>
              <a:t> &amp; Myosin Filaments</a:t>
            </a:r>
            <a:endParaRPr lang="ko-KR" altLang="en-US" dirty="0">
              <a:solidFill>
                <a:srgbClr val="0070C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90712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buNone/>
            </a:pPr>
            <a:r>
              <a:rPr lang="en-US" altLang="ko-KR" b="1" dirty="0" smtClean="0">
                <a:ea typeface="굴림" charset="-127"/>
              </a:rPr>
              <a:t>ACTIN</a:t>
            </a:r>
          </a:p>
          <a:p>
            <a:pPr>
              <a:lnSpc>
                <a:spcPct val="90000"/>
              </a:lnSpc>
            </a:pPr>
            <a:r>
              <a:rPr lang="en-US" altLang="ko-KR" dirty="0" smtClean="0">
                <a:ea typeface="굴림" charset="-127"/>
              </a:rPr>
              <a:t>Thin filaments</a:t>
            </a:r>
          </a:p>
          <a:p>
            <a:pPr>
              <a:lnSpc>
                <a:spcPct val="90000"/>
              </a:lnSpc>
            </a:pPr>
            <a:r>
              <a:rPr lang="en-US" altLang="ko-KR" dirty="0" smtClean="0">
                <a:ea typeface="굴림" charset="-127"/>
              </a:rPr>
              <a:t>Composed of many globular </a:t>
            </a:r>
            <a:r>
              <a:rPr lang="en-US" altLang="ko-KR" dirty="0" err="1" smtClean="0">
                <a:ea typeface="굴림" charset="-127"/>
              </a:rPr>
              <a:t>actin</a:t>
            </a:r>
            <a:r>
              <a:rPr lang="en-US" altLang="ko-KR" dirty="0" smtClean="0">
                <a:ea typeface="굴림" charset="-127"/>
              </a:rPr>
              <a:t> molecules (beads) assembled in a long chain (necklace)</a:t>
            </a:r>
          </a:p>
          <a:p>
            <a:pPr>
              <a:lnSpc>
                <a:spcPct val="90000"/>
              </a:lnSpc>
            </a:pPr>
            <a:r>
              <a:rPr lang="en-US" altLang="ko-KR" dirty="0" smtClean="0">
                <a:ea typeface="굴림" charset="-127"/>
              </a:rPr>
              <a:t>Two protein chains are wound around one another to produce a single </a:t>
            </a:r>
            <a:r>
              <a:rPr lang="en-US" altLang="ko-KR" dirty="0" err="1" smtClean="0">
                <a:ea typeface="굴림" charset="-127"/>
              </a:rPr>
              <a:t>actin</a:t>
            </a:r>
            <a:r>
              <a:rPr lang="en-US" altLang="ko-KR" dirty="0" smtClean="0">
                <a:ea typeface="굴림" charset="-127"/>
              </a:rPr>
              <a:t> filament</a:t>
            </a:r>
          </a:p>
          <a:p>
            <a:pPr>
              <a:lnSpc>
                <a:spcPct val="90000"/>
              </a:lnSpc>
            </a:pPr>
            <a:r>
              <a:rPr lang="en-US" altLang="ko-KR" dirty="0" smtClean="0">
                <a:ea typeface="굴림" charset="-127"/>
              </a:rPr>
              <a:t>Contain </a:t>
            </a:r>
            <a:r>
              <a:rPr lang="en-US" altLang="ko-KR" dirty="0" err="1" smtClean="0">
                <a:ea typeface="굴림" charset="-127"/>
              </a:rPr>
              <a:t>troponin</a:t>
            </a:r>
            <a:r>
              <a:rPr lang="en-US" altLang="ko-KR" dirty="0" smtClean="0">
                <a:ea typeface="굴림" charset="-127"/>
              </a:rPr>
              <a:t> &amp; </a:t>
            </a:r>
            <a:r>
              <a:rPr lang="en-US" altLang="ko-KR" dirty="0" err="1" smtClean="0">
                <a:ea typeface="굴림" charset="-127"/>
              </a:rPr>
              <a:t>tropomyosin</a:t>
            </a:r>
            <a:r>
              <a:rPr lang="en-US" altLang="ko-KR" dirty="0" smtClean="0">
                <a:ea typeface="굴림" charset="-127"/>
              </a:rPr>
              <a:t> proteins which in the presence of Ca</a:t>
            </a:r>
            <a:r>
              <a:rPr lang="en-US" altLang="ko-KR" baseline="30000" dirty="0" smtClean="0">
                <a:ea typeface="굴림" charset="-127"/>
              </a:rPr>
              <a:t>2+</a:t>
            </a:r>
            <a:r>
              <a:rPr lang="en-US" altLang="ko-KR" dirty="0" smtClean="0">
                <a:ea typeface="굴림" charset="-127"/>
              </a:rPr>
              <a:t> “uncover” binding sites on </a:t>
            </a:r>
            <a:r>
              <a:rPr lang="en-US" altLang="ko-KR" dirty="0" err="1" smtClean="0">
                <a:ea typeface="굴림" charset="-127"/>
              </a:rPr>
              <a:t>actin</a:t>
            </a:r>
            <a:endParaRPr lang="en-US" altLang="ko-KR" dirty="0" smtClean="0">
              <a:ea typeface="굴림" charset="-127"/>
            </a:endParaRPr>
          </a:p>
          <a:p>
            <a:endParaRPr lang="ko-KR" alt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90712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buNone/>
            </a:pPr>
            <a:r>
              <a:rPr lang="en-US" altLang="ko-KR" b="1" dirty="0" smtClean="0">
                <a:ea typeface="굴림" charset="-127"/>
              </a:rPr>
              <a:t>MYOSIN</a:t>
            </a:r>
          </a:p>
          <a:p>
            <a:pPr>
              <a:lnSpc>
                <a:spcPct val="90000"/>
              </a:lnSpc>
            </a:pPr>
            <a:r>
              <a:rPr lang="en-US" altLang="ko-KR" dirty="0" smtClean="0">
                <a:ea typeface="굴림" charset="-127"/>
              </a:rPr>
              <a:t>Thick filaments</a:t>
            </a:r>
          </a:p>
          <a:p>
            <a:pPr>
              <a:lnSpc>
                <a:spcPct val="90000"/>
              </a:lnSpc>
            </a:pPr>
            <a:r>
              <a:rPr lang="en-US" altLang="ko-KR" dirty="0" smtClean="0">
                <a:ea typeface="굴림" charset="-127"/>
              </a:rPr>
              <a:t>Longest known protein chain:   1,800 amino acids</a:t>
            </a:r>
          </a:p>
          <a:p>
            <a:pPr>
              <a:lnSpc>
                <a:spcPct val="90000"/>
              </a:lnSpc>
            </a:pPr>
            <a:r>
              <a:rPr lang="en-US" altLang="ko-KR" dirty="0" smtClean="0">
                <a:ea typeface="굴림" charset="-127"/>
              </a:rPr>
              <a:t>200 or more parallel protein molecules with free globular “heads”</a:t>
            </a:r>
          </a:p>
          <a:p>
            <a:pPr>
              <a:lnSpc>
                <a:spcPct val="90000"/>
              </a:lnSpc>
            </a:pPr>
            <a:r>
              <a:rPr lang="en-US" altLang="ko-KR" dirty="0" smtClean="0">
                <a:ea typeface="굴림" charset="-127"/>
              </a:rPr>
              <a:t>Myosin heads: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ko-KR" dirty="0" smtClean="0">
                <a:ea typeface="굴림" charset="-127"/>
              </a:rPr>
              <a:t>	1) binding sites for contraction and   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ko-KR" dirty="0" smtClean="0">
                <a:ea typeface="굴림" charset="-127"/>
              </a:rPr>
              <a:t>	2) contain enzymes that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ko-KR" dirty="0" smtClean="0">
                <a:ea typeface="굴림" charset="-127"/>
              </a:rPr>
              <a:t>	split ATP to power the contraction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1779642251"/>
      </p:ext>
    </p:extLst>
  </p:cSld>
  <p:clrMapOvr>
    <a:masterClrMapping/>
  </p:clrMapOvr>
  <p:transition spd="slow">
    <p:random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43712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ko-KR" dirty="0" smtClean="0">
                <a:solidFill>
                  <a:srgbClr val="0070C0"/>
                </a:solidFill>
                <a:ea typeface="굴림" charset="-127"/>
              </a:rPr>
              <a:t>Structure</a:t>
            </a:r>
            <a:r>
              <a:rPr lang="en-US" altLang="ko-KR" sz="4000" dirty="0" smtClean="0">
                <a:solidFill>
                  <a:srgbClr val="0070C0"/>
                </a:solidFill>
                <a:ea typeface="굴림" charset="-127"/>
              </a:rPr>
              <a:t> of the</a:t>
            </a:r>
            <a:r>
              <a:rPr lang="en-US" altLang="ko-KR" dirty="0" smtClean="0">
                <a:solidFill>
                  <a:srgbClr val="0070C0"/>
                </a:solidFill>
                <a:ea typeface="굴림" charset="-127"/>
              </a:rPr>
              <a:t> </a:t>
            </a:r>
            <a:r>
              <a:rPr lang="en-US" altLang="ko-KR" dirty="0" err="1" smtClean="0">
                <a:solidFill>
                  <a:srgbClr val="0070C0"/>
                </a:solidFill>
                <a:ea typeface="굴림" charset="-127"/>
              </a:rPr>
              <a:t>S</a:t>
            </a:r>
            <a:r>
              <a:rPr lang="en-US" altLang="ko-KR" sz="4000" dirty="0" err="1" smtClean="0">
                <a:solidFill>
                  <a:srgbClr val="0070C0"/>
                </a:solidFill>
                <a:ea typeface="굴림" charset="-127"/>
              </a:rPr>
              <a:t>arcomere</a:t>
            </a:r>
            <a:endParaRPr lang="ko-KR" alt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spcBef>
                <a:spcPct val="50000"/>
              </a:spcBef>
            </a:pPr>
            <a:r>
              <a:rPr lang="en-US" altLang="ko-KR" b="1" u="sng" dirty="0" smtClean="0">
                <a:ea typeface="굴림" charset="-127"/>
              </a:rPr>
              <a:t>M line</a:t>
            </a:r>
            <a:r>
              <a:rPr lang="en-US" altLang="ko-KR" b="1" dirty="0" smtClean="0">
                <a:ea typeface="굴림" charset="-127"/>
              </a:rPr>
              <a:t> </a:t>
            </a:r>
            <a:r>
              <a:rPr lang="en-US" altLang="ko-KR" dirty="0" smtClean="0">
                <a:ea typeface="굴림" charset="-127"/>
              </a:rPr>
              <a:t>– </a:t>
            </a:r>
            <a:r>
              <a:rPr lang="en-US" altLang="ko-KR" sz="2800" dirty="0" smtClean="0">
                <a:ea typeface="굴림" charset="-127"/>
              </a:rPr>
              <a:t>connection between </a:t>
            </a:r>
          </a:p>
          <a:p>
            <a:pPr>
              <a:lnSpc>
                <a:spcPct val="40000"/>
              </a:lnSpc>
              <a:spcBef>
                <a:spcPct val="50000"/>
              </a:spcBef>
              <a:buNone/>
            </a:pPr>
            <a:r>
              <a:rPr lang="en-US" altLang="ko-KR" sz="2800" dirty="0" smtClean="0">
                <a:ea typeface="굴림" charset="-127"/>
              </a:rPr>
              <a:t>   the thick myosin filaments</a:t>
            </a:r>
            <a:endParaRPr lang="en-US" altLang="ko-KR" dirty="0" smtClean="0">
              <a:ea typeface="굴림" charset="-127"/>
            </a:endParaRPr>
          </a:p>
          <a:p>
            <a:pPr>
              <a:spcBef>
                <a:spcPct val="50000"/>
              </a:spcBef>
            </a:pPr>
            <a:r>
              <a:rPr lang="en-US" altLang="ko-KR" b="1" u="sng" dirty="0" smtClean="0">
                <a:ea typeface="굴림" charset="-127"/>
              </a:rPr>
              <a:t>H zone</a:t>
            </a:r>
            <a:r>
              <a:rPr lang="en-US" altLang="ko-KR" b="1" dirty="0" smtClean="0">
                <a:ea typeface="굴림" charset="-127"/>
              </a:rPr>
              <a:t> </a:t>
            </a:r>
            <a:r>
              <a:rPr lang="en-US" altLang="ko-KR" dirty="0" smtClean="0">
                <a:ea typeface="굴림" charset="-127"/>
              </a:rPr>
              <a:t>–</a:t>
            </a:r>
            <a:r>
              <a:rPr lang="en-US" altLang="ko-KR" sz="2800" dirty="0" smtClean="0">
                <a:ea typeface="굴림" charset="-127"/>
              </a:rPr>
              <a:t>the central zone in the relaxed </a:t>
            </a:r>
            <a:r>
              <a:rPr lang="en-US" altLang="ko-KR" sz="2800" dirty="0" err="1" smtClean="0">
                <a:ea typeface="굴림" charset="-127"/>
              </a:rPr>
              <a:t>sarcomere</a:t>
            </a:r>
            <a:r>
              <a:rPr lang="en-US" altLang="ko-KR" sz="2800" dirty="0" smtClean="0">
                <a:ea typeface="굴림" charset="-127"/>
              </a:rPr>
              <a:t> containing only myosin filaments</a:t>
            </a:r>
            <a:endParaRPr lang="en-US" altLang="ko-KR" dirty="0" smtClean="0">
              <a:ea typeface="굴림" charset="-127"/>
            </a:endParaRPr>
          </a:p>
          <a:p>
            <a:pPr>
              <a:spcBef>
                <a:spcPct val="50000"/>
              </a:spcBef>
            </a:pPr>
            <a:r>
              <a:rPr lang="en-US" altLang="ko-KR" b="1" u="sng" dirty="0" smtClean="0">
                <a:ea typeface="굴림" charset="-127"/>
              </a:rPr>
              <a:t>I band</a:t>
            </a:r>
            <a:r>
              <a:rPr lang="en-US" altLang="ko-KR" b="1" dirty="0" smtClean="0">
                <a:ea typeface="굴림" charset="-127"/>
              </a:rPr>
              <a:t> </a:t>
            </a:r>
            <a:r>
              <a:rPr lang="en-US" altLang="ko-KR" dirty="0" smtClean="0">
                <a:ea typeface="굴림" charset="-127"/>
              </a:rPr>
              <a:t>– </a:t>
            </a:r>
            <a:r>
              <a:rPr lang="en-US" altLang="ko-KR" sz="2800" dirty="0" smtClean="0">
                <a:ea typeface="굴림" charset="-127"/>
              </a:rPr>
              <a:t>zone around the Z line that contains only </a:t>
            </a:r>
            <a:r>
              <a:rPr lang="en-US" altLang="ko-KR" sz="2800" dirty="0" err="1" smtClean="0">
                <a:ea typeface="굴림" charset="-127"/>
              </a:rPr>
              <a:t>actin</a:t>
            </a:r>
            <a:r>
              <a:rPr lang="en-US" altLang="ko-KR" sz="2800" dirty="0" smtClean="0">
                <a:ea typeface="굴림" charset="-127"/>
              </a:rPr>
              <a:t> filaments</a:t>
            </a:r>
            <a:endParaRPr lang="en-US" altLang="ko-KR" dirty="0" smtClean="0">
              <a:ea typeface="굴림" charset="-127"/>
            </a:endParaRPr>
          </a:p>
          <a:p>
            <a:pPr>
              <a:spcBef>
                <a:spcPct val="50000"/>
              </a:spcBef>
            </a:pPr>
            <a:r>
              <a:rPr lang="en-US" altLang="ko-KR" b="1" u="sng" dirty="0" smtClean="0">
                <a:ea typeface="굴림" charset="-127"/>
              </a:rPr>
              <a:t>A band</a:t>
            </a:r>
            <a:r>
              <a:rPr lang="en-US" altLang="ko-KR" b="1" dirty="0" smtClean="0">
                <a:ea typeface="굴림" charset="-127"/>
              </a:rPr>
              <a:t> </a:t>
            </a:r>
            <a:r>
              <a:rPr lang="en-US" altLang="ko-KR" dirty="0" smtClean="0">
                <a:ea typeface="굴림" charset="-127"/>
              </a:rPr>
              <a:t>– </a:t>
            </a:r>
            <a:r>
              <a:rPr lang="en-US" altLang="ko-KR" sz="2800" dirty="0" smtClean="0">
                <a:ea typeface="굴림" charset="-127"/>
              </a:rPr>
              <a:t>marks the extent of the myosin filaments in the </a:t>
            </a:r>
            <a:r>
              <a:rPr lang="en-US" altLang="ko-KR" sz="2800" dirty="0" err="1" smtClean="0">
                <a:ea typeface="굴림" charset="-127"/>
              </a:rPr>
              <a:t>sarcomere</a:t>
            </a:r>
            <a:endParaRPr lang="en-US" altLang="ko-KR" dirty="0" smtClean="0">
              <a:ea typeface="굴림" charset="-127"/>
            </a:endParaRPr>
          </a:p>
          <a:p>
            <a:pPr>
              <a:spcBef>
                <a:spcPct val="50000"/>
              </a:spcBef>
            </a:pPr>
            <a:r>
              <a:rPr lang="en-US" altLang="ko-KR" b="1" u="sng" dirty="0" smtClean="0">
                <a:ea typeface="굴림" charset="-127"/>
              </a:rPr>
              <a:t>Z line</a:t>
            </a:r>
            <a:r>
              <a:rPr lang="en-US" altLang="ko-KR" b="1" dirty="0" smtClean="0">
                <a:ea typeface="굴림" charset="-127"/>
              </a:rPr>
              <a:t> </a:t>
            </a:r>
            <a:r>
              <a:rPr lang="en-US" altLang="ko-KR" dirty="0" smtClean="0">
                <a:ea typeface="굴림" charset="-127"/>
              </a:rPr>
              <a:t>– </a:t>
            </a:r>
            <a:r>
              <a:rPr lang="en-US" altLang="ko-KR" sz="2800" dirty="0" smtClean="0">
                <a:ea typeface="굴림" charset="-127"/>
              </a:rPr>
              <a:t>the dark stripe in the center of the I band  (bulkhead) </a:t>
            </a:r>
            <a:endParaRPr lang="en-US" altLang="ko-KR" dirty="0" smtClean="0">
              <a:ea typeface="굴림" charset="-127"/>
            </a:endParaRPr>
          </a:p>
          <a:p>
            <a:endParaRPr lang="ko-KR" altLang="en-US" dirty="0"/>
          </a:p>
        </p:txBody>
      </p:sp>
    </p:spTree>
  </p:cSld>
  <p:clrMapOvr>
    <a:masterClrMapping/>
  </p:clrMapOvr>
  <p:transition spd="slow">
    <p:random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ko-KR" dirty="0" smtClean="0">
                <a:solidFill>
                  <a:srgbClr val="0070C0"/>
                </a:solidFill>
                <a:ea typeface="굴림" charset="-127"/>
              </a:rPr>
              <a:t>Skeletal Muscle</a:t>
            </a:r>
            <a:endParaRPr lang="ko-KR" altLang="en-US" dirty="0">
              <a:solidFill>
                <a:srgbClr val="0070C0"/>
              </a:solidFill>
            </a:endParaRPr>
          </a:p>
        </p:txBody>
      </p:sp>
      <p:pic>
        <p:nvPicPr>
          <p:cNvPr id="4" name="Content Placeholder 3" descr="D:\ImageLibrary40-55\49-SensoryAndMotorMechanisms\49-31x1a-SkeletalMuscle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379682" y="1935163"/>
            <a:ext cx="6384636" cy="438943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altLang="ko-KR" dirty="0" smtClean="0">
                <a:solidFill>
                  <a:srgbClr val="0070C0"/>
                </a:solidFill>
              </a:rPr>
              <a:t>Other Types of Muscle:</a:t>
            </a:r>
            <a:br>
              <a:rPr lang="en-US" altLang="ko-KR" dirty="0" smtClean="0">
                <a:solidFill>
                  <a:srgbClr val="0070C0"/>
                </a:solidFill>
              </a:rPr>
            </a:br>
            <a:r>
              <a:rPr lang="en-US" altLang="ko-KR" dirty="0" smtClean="0">
                <a:solidFill>
                  <a:srgbClr val="0070C0"/>
                </a:solidFill>
              </a:rPr>
              <a:t>Cardiac Muscle</a:t>
            </a:r>
            <a:endParaRPr lang="ko-KR" alt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ko-KR" sz="2800" dirty="0" smtClean="0">
                <a:latin typeface="+mj-lt"/>
                <a:ea typeface="굴림" charset="-127"/>
              </a:rPr>
              <a:t>Found in the heart</a:t>
            </a:r>
          </a:p>
          <a:p>
            <a:pPr>
              <a:lnSpc>
                <a:spcPct val="90000"/>
              </a:lnSpc>
            </a:pPr>
            <a:r>
              <a:rPr lang="en-US" altLang="ko-KR" sz="2800" dirty="0" smtClean="0">
                <a:latin typeface="+mj-lt"/>
                <a:ea typeface="굴림" charset="-127"/>
              </a:rPr>
              <a:t>Its fiber </a:t>
            </a:r>
            <a:r>
              <a:rPr lang="en-US" sz="2800" dirty="0" smtClean="0">
                <a:latin typeface="+mj-lt"/>
              </a:rPr>
              <a:t>have cross-striations and contain numerous nuclei.</a:t>
            </a:r>
          </a:p>
          <a:p>
            <a:pPr>
              <a:lnSpc>
                <a:spcPct val="90000"/>
              </a:lnSpc>
            </a:pPr>
            <a:r>
              <a:rPr lang="en-US" altLang="ko-KR" sz="2800" dirty="0" smtClean="0">
                <a:latin typeface="+mj-lt"/>
                <a:ea typeface="굴림" charset="-127"/>
              </a:rPr>
              <a:t>The cardiac muscle</a:t>
            </a:r>
            <a:r>
              <a:rPr lang="en-US" sz="2800" dirty="0" smtClean="0">
                <a:latin typeface="+mj-lt"/>
              </a:rPr>
              <a:t> causes the rhythmical beating of the heart,</a:t>
            </a:r>
            <a:endParaRPr lang="en-US" altLang="ko-KR" sz="2800" dirty="0" smtClean="0">
              <a:latin typeface="+mj-lt"/>
              <a:ea typeface="굴림" charset="-127"/>
            </a:endParaRPr>
          </a:p>
        </p:txBody>
      </p:sp>
    </p:spTree>
  </p:cSld>
  <p:clrMapOvr>
    <a:masterClrMapping/>
  </p:clrMapOvr>
  <p:transition spd="slow">
    <p:random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SKELETAL and MUSCULAR SYSTEM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MAIN FUNCTIONS:</a:t>
            </a:r>
          </a:p>
          <a:p>
            <a:pPr>
              <a:buFontTx/>
              <a:buChar char="-"/>
            </a:pPr>
            <a:r>
              <a:rPr lang="en-US" dirty="0" smtClean="0"/>
              <a:t>SUPPORT</a:t>
            </a:r>
          </a:p>
          <a:p>
            <a:pPr>
              <a:buFontTx/>
              <a:buChar char="-"/>
            </a:pPr>
            <a:r>
              <a:rPr lang="en-US" dirty="0" smtClean="0"/>
              <a:t>PROTECTION</a:t>
            </a:r>
          </a:p>
          <a:p>
            <a:pPr>
              <a:buFontTx/>
              <a:buChar char="-"/>
            </a:pPr>
            <a:r>
              <a:rPr lang="en-US" dirty="0" smtClean="0"/>
              <a:t>STORAGE</a:t>
            </a:r>
          </a:p>
          <a:p>
            <a:pPr>
              <a:buFontTx/>
              <a:buChar char="-"/>
            </a:pPr>
            <a:r>
              <a:rPr lang="en-US" dirty="0" smtClean="0"/>
              <a:t>BLOOD CELL FORMATION</a:t>
            </a:r>
          </a:p>
          <a:p>
            <a:pPr>
              <a:buFontTx/>
              <a:buChar char="-"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	The skeletal/muscular system is responsible for keeping organs away from damage, storing fat as well as certain minerals, and creating blood components.</a:t>
            </a:r>
          </a:p>
        </p:txBody>
      </p:sp>
    </p:spTree>
    <p:extLst>
      <p:ext uri="{BB962C8B-B14F-4D97-AF65-F5344CB8AC3E}">
        <p14:creationId xmlns="" xmlns:p14="http://schemas.microsoft.com/office/powerpoint/2010/main" val="3439609988"/>
      </p:ext>
    </p:extLst>
  </p:cSld>
  <p:clrMapOvr>
    <a:masterClrMapping/>
  </p:clrMapOvr>
  <p:transition spd="slow">
    <p:random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bcb.uwc.ac.za/sci_ed/grade10/mammal/images/cardiac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381000"/>
            <a:ext cx="5219700" cy="54102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altLang="ko-KR" dirty="0" smtClean="0">
                <a:solidFill>
                  <a:srgbClr val="0070C0"/>
                </a:solidFill>
              </a:rPr>
              <a:t>Other Types of Muscle:</a:t>
            </a:r>
            <a:br>
              <a:rPr lang="en-US" altLang="ko-KR" dirty="0" smtClean="0">
                <a:solidFill>
                  <a:srgbClr val="0070C0"/>
                </a:solidFill>
              </a:rPr>
            </a:br>
            <a:r>
              <a:rPr lang="en-US" altLang="ko-KR" dirty="0" smtClean="0">
                <a:solidFill>
                  <a:srgbClr val="0070C0"/>
                </a:solidFill>
              </a:rPr>
              <a:t>Smooth Muscle</a:t>
            </a:r>
            <a:endParaRPr lang="ko-KR" alt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ko-KR" sz="2800" dirty="0" smtClean="0">
                <a:latin typeface="+mj-lt"/>
                <a:ea typeface="굴림" charset="-127"/>
              </a:rPr>
              <a:t>Found throughout the body </a:t>
            </a:r>
          </a:p>
          <a:p>
            <a:pPr>
              <a:lnSpc>
                <a:spcPct val="90000"/>
              </a:lnSpc>
            </a:pPr>
            <a:r>
              <a:rPr lang="en-US" altLang="ko-KR" sz="2800" dirty="0" smtClean="0">
                <a:latin typeface="+mj-lt"/>
                <a:ea typeface="굴림" charset="-127"/>
              </a:rPr>
              <a:t>It is responsible for peristalsis</a:t>
            </a:r>
          </a:p>
          <a:p>
            <a:pPr>
              <a:lnSpc>
                <a:spcPct val="40000"/>
              </a:lnSpc>
            </a:pPr>
            <a:endParaRPr lang="en-US" altLang="ko-KR" sz="2800" dirty="0" smtClean="0">
              <a:latin typeface="+mj-lt"/>
              <a:ea typeface="굴림" charset="-127"/>
            </a:endParaRPr>
          </a:p>
          <a:p>
            <a:pPr>
              <a:lnSpc>
                <a:spcPct val="90000"/>
              </a:lnSpc>
            </a:pPr>
            <a:r>
              <a:rPr lang="en-US" altLang="ko-KR" sz="2800" dirty="0" smtClean="0">
                <a:latin typeface="+mj-lt"/>
                <a:ea typeface="굴림" charset="-127"/>
              </a:rPr>
              <a:t>Non-striated because </a:t>
            </a:r>
            <a:r>
              <a:rPr lang="en-US" altLang="ko-KR" sz="2800" dirty="0" err="1" smtClean="0">
                <a:latin typeface="+mj-lt"/>
                <a:ea typeface="굴림" charset="-127"/>
              </a:rPr>
              <a:t>actin</a:t>
            </a:r>
            <a:r>
              <a:rPr lang="en-US" altLang="ko-KR" sz="2800" dirty="0" smtClean="0">
                <a:latin typeface="+mj-lt"/>
                <a:ea typeface="굴림" charset="-127"/>
              </a:rPr>
              <a:t> &amp; myosin filaments are not regularly arranged </a:t>
            </a:r>
          </a:p>
          <a:p>
            <a:pPr>
              <a:lnSpc>
                <a:spcPct val="50000"/>
              </a:lnSpc>
            </a:pPr>
            <a:endParaRPr lang="en-US" altLang="ko-KR" sz="2800" dirty="0" smtClean="0">
              <a:latin typeface="+mj-lt"/>
              <a:ea typeface="굴림" charset="-127"/>
            </a:endParaRPr>
          </a:p>
          <a:p>
            <a:pPr>
              <a:lnSpc>
                <a:spcPct val="90000"/>
              </a:lnSpc>
            </a:pPr>
            <a:r>
              <a:rPr lang="en-US" altLang="ko-KR" sz="2800" dirty="0" smtClean="0">
                <a:latin typeface="+mj-lt"/>
                <a:ea typeface="굴림" charset="-127"/>
              </a:rPr>
              <a:t>Contracts slowly, but greater range than striated</a:t>
            </a:r>
          </a:p>
          <a:p>
            <a:endParaRPr lang="ko-KR" altLang="en-US" dirty="0"/>
          </a:p>
        </p:txBody>
      </p:sp>
    </p:spTree>
  </p:cSld>
  <p:clrMapOvr>
    <a:masterClrMapping/>
  </p:clrMapOvr>
  <p:transition spd="slow">
    <p:random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72312"/>
          </a:xfrm>
        </p:spPr>
        <p:txBody>
          <a:bodyPr>
            <a:noAutofit/>
          </a:bodyPr>
          <a:lstStyle/>
          <a:p>
            <a:pPr algn="ctr"/>
            <a:r>
              <a:rPr lang="en-US" altLang="ko-KR" sz="4800" dirty="0" smtClean="0">
                <a:solidFill>
                  <a:srgbClr val="0070C0"/>
                </a:solidFill>
              </a:rPr>
              <a:t>Negative Feedback Prevents Injuries</a:t>
            </a:r>
            <a:endParaRPr lang="ko-KR" altLang="en-US" sz="48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2800" dirty="0" smtClean="0">
                <a:latin typeface="+mj-lt"/>
              </a:rPr>
              <a:t>Muscle spindles sense muscle length</a:t>
            </a:r>
          </a:p>
          <a:p>
            <a:pPr lvl="3"/>
            <a:r>
              <a:rPr lang="en-US" altLang="ko-KR" dirty="0" smtClean="0">
                <a:latin typeface="+mj-lt"/>
              </a:rPr>
              <a:t>the greater the density of spindles, the better control over the muscle</a:t>
            </a:r>
          </a:p>
          <a:p>
            <a:r>
              <a:rPr lang="en-US" altLang="ko-KR" sz="2800" dirty="0" smtClean="0">
                <a:latin typeface="+mj-lt"/>
              </a:rPr>
              <a:t>If the muscle is being stretched too much, sensory nerves kick off a spinal reflex arc which causes the muscle to contract</a:t>
            </a:r>
          </a:p>
          <a:p>
            <a:r>
              <a:rPr lang="en-US" altLang="ko-KR" sz="2800" dirty="0" smtClean="0">
                <a:latin typeface="+mj-lt"/>
              </a:rPr>
              <a:t>Slow stretches allow the apparatus to adapt, and do not kick off the reflex effectively</a:t>
            </a:r>
          </a:p>
          <a:p>
            <a:endParaRPr lang="ko-KR" altLang="en-US" dirty="0"/>
          </a:p>
        </p:txBody>
      </p:sp>
    </p:spTree>
  </p:cSld>
  <p:clrMapOvr>
    <a:masterClrMapping/>
  </p:clrMapOvr>
  <p:transition spd="slow">
    <p:random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685800"/>
            <a:ext cx="4476750" cy="492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808461340"/>
      </p:ext>
    </p:extLst>
  </p:cSld>
  <p:clrMapOvr>
    <a:masterClrMapping/>
  </p:clrMapOvr>
  <p:transition spd="slow">
    <p:random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990600"/>
            <a:ext cx="762000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Skeletal and immune systems</a:t>
            </a:r>
          </a:p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“TABOO”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3733800"/>
            <a:ext cx="6553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One player will have one card, in this case a power point slide, and must help the other team members guess the word that appears at the top of the “card”. </a:t>
            </a:r>
            <a:r>
              <a:rPr lang="en-US" dirty="0" err="1" smtClean="0"/>
              <a:t>He/She</a:t>
            </a:r>
            <a:r>
              <a:rPr lang="en-US" dirty="0" smtClean="0"/>
              <a:t> cannot use any of the words given in the card.</a:t>
            </a:r>
          </a:p>
          <a:p>
            <a:r>
              <a:rPr lang="en-US" dirty="0" smtClean="0"/>
              <a:t>Each team will take turns to guess a word, and will have 2 minutes to complete the task.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44716752"/>
      </p:ext>
    </p:extLst>
  </p:cSld>
  <p:clrMapOvr>
    <a:masterClrMapping/>
  </p:clrMapOvr>
  <p:transition spd="slow">
    <p:random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228600" y="990600"/>
            <a:ext cx="6172200" cy="4495800"/>
            <a:chOff x="228600" y="990600"/>
            <a:chExt cx="6172200" cy="4495800"/>
          </a:xfrm>
        </p:grpSpPr>
        <p:grpSp>
          <p:nvGrpSpPr>
            <p:cNvPr id="6" name="Group 5"/>
            <p:cNvGrpSpPr/>
            <p:nvPr/>
          </p:nvGrpSpPr>
          <p:grpSpPr>
            <a:xfrm>
              <a:off x="2057400" y="990600"/>
              <a:ext cx="4343400" cy="4495800"/>
              <a:chOff x="1676400" y="457200"/>
              <a:chExt cx="4343400" cy="4495800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1676400" y="457200"/>
                <a:ext cx="4343400" cy="4495800"/>
              </a:xfrm>
              <a:prstGeom prst="rect">
                <a:avLst/>
              </a:prstGeom>
              <a:solidFill>
                <a:schemeClr val="accent1">
                  <a:alpha val="11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" name="TextBox 1"/>
              <p:cNvSpPr txBox="1"/>
              <p:nvPr/>
            </p:nvSpPr>
            <p:spPr>
              <a:xfrm>
                <a:off x="2895600" y="2438400"/>
                <a:ext cx="1676400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Support</a:t>
                </a:r>
              </a:p>
              <a:p>
                <a:r>
                  <a:rPr lang="en-US" sz="2800" dirty="0" smtClean="0"/>
                  <a:t>Rib Cage </a:t>
                </a:r>
              </a:p>
              <a:p>
                <a:r>
                  <a:rPr lang="en-US" sz="2800" dirty="0" smtClean="0"/>
                  <a:t>White</a:t>
                </a:r>
              </a:p>
              <a:p>
                <a:r>
                  <a:rPr lang="en-US" sz="2800" dirty="0" smtClean="0"/>
                  <a:t>Skull</a:t>
                </a:r>
                <a:endParaRPr lang="en-US" sz="2800" dirty="0"/>
              </a:p>
            </p:txBody>
          </p:sp>
          <p:sp>
            <p:nvSpPr>
              <p:cNvPr id="4" name="Rectangle 3"/>
              <p:cNvSpPr/>
              <p:nvPr/>
            </p:nvSpPr>
            <p:spPr>
              <a:xfrm>
                <a:off x="2743200" y="914400"/>
                <a:ext cx="2294219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5400" b="1" cap="none" spc="0" dirty="0" smtClean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1">
                            <a:tint val="40000"/>
                            <a:satMod val="250000"/>
                          </a:schemeClr>
                        </a:gs>
                        <a:gs pos="9000">
                          <a:schemeClr val="accent1">
                            <a:tint val="52000"/>
                            <a:satMod val="300000"/>
                          </a:schemeClr>
                        </a:gs>
                        <a:gs pos="50000">
                          <a:schemeClr val="accent1">
                            <a:shade val="20000"/>
                            <a:satMod val="300000"/>
                          </a:schemeClr>
                        </a:gs>
                        <a:gs pos="79000">
                          <a:schemeClr val="accent1">
                            <a:tint val="52000"/>
                            <a:satMod val="300000"/>
                          </a:schemeClr>
                        </a:gs>
                        <a:gs pos="100000">
                          <a:schemeClr val="accent1">
                            <a:tint val="40000"/>
                            <a:satMod val="250000"/>
                          </a:schemeClr>
                        </a:gs>
                      </a:gsLst>
                      <a:lin ang="5400000"/>
                    </a:gradFill>
                    <a:effectLst/>
                  </a:rPr>
                  <a:t>BONES</a:t>
                </a:r>
                <a:endParaRPr lang="en-US" sz="5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/>
                </a:endParaRPr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228600" y="1143000"/>
              <a:ext cx="16002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/>
                <a:t>Word that must be guessed by your team</a:t>
              </a:r>
              <a:endParaRPr lang="en-US" sz="11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28600" y="3429000"/>
              <a:ext cx="1600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Words not to be used to help your team guess</a:t>
              </a:r>
              <a:endParaRPr lang="en-US" sz="1200" dirty="0"/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>
              <a:off x="1828800" y="1600200"/>
              <a:ext cx="1143000" cy="1524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1295400" y="4003730"/>
              <a:ext cx="1143000" cy="3487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random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057400" y="990600"/>
            <a:ext cx="4343400" cy="4495800"/>
            <a:chOff x="2057400" y="990600"/>
            <a:chExt cx="4343400" cy="4495800"/>
          </a:xfrm>
        </p:grpSpPr>
        <p:sp>
          <p:nvSpPr>
            <p:cNvPr id="5" name="Rectangle 4"/>
            <p:cNvSpPr/>
            <p:nvPr/>
          </p:nvSpPr>
          <p:spPr>
            <a:xfrm>
              <a:off x="2057400" y="990600"/>
              <a:ext cx="4343400" cy="4495800"/>
            </a:xfrm>
            <a:prstGeom prst="rect">
              <a:avLst/>
            </a:prstGeom>
            <a:blipFill>
              <a:blip r:embed="rId3" cstate="print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200400" y="2971800"/>
              <a:ext cx="1752600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Long</a:t>
              </a:r>
            </a:p>
            <a:p>
              <a:r>
                <a:rPr lang="en-US" sz="2800" dirty="0"/>
                <a:t>B</a:t>
              </a:r>
              <a:r>
                <a:rPr lang="en-US" sz="2800" dirty="0" smtClean="0"/>
                <a:t>ack</a:t>
              </a:r>
            </a:p>
            <a:p>
              <a:r>
                <a:rPr lang="en-US" sz="2800" dirty="0" smtClean="0"/>
                <a:t>Vertebral </a:t>
              </a:r>
            </a:p>
            <a:p>
              <a:r>
                <a:rPr lang="en-US" sz="2800" dirty="0" smtClean="0"/>
                <a:t>Backbone</a:t>
              </a:r>
              <a:endParaRPr lang="en-US" sz="2800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209800" y="1065074"/>
              <a:ext cx="4114800" cy="1754326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accent6">
                  <a:lumMod val="75000"/>
                </a:schemeClr>
              </a:outerShdw>
            </a:effectLst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54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SPINAL COLUMN</a:t>
              </a:r>
              <a:endParaRPr lang="en-US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28600" y="1106269"/>
            <a:ext cx="1600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Word that must be guessed by your team</a:t>
            </a:r>
            <a:endParaRPr lang="en-US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228600" y="3392269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Words not to be used to help your team guess</a:t>
            </a:r>
            <a:endParaRPr lang="en-US" sz="1200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828800" y="1563469"/>
            <a:ext cx="1143000" cy="152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295400" y="3966999"/>
            <a:ext cx="1143000" cy="348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117631812"/>
      </p:ext>
    </p:extLst>
  </p:cSld>
  <p:clrMapOvr>
    <a:masterClrMapping/>
  </p:clrMapOvr>
  <p:transition spd="slow">
    <p:random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940119" y="990600"/>
            <a:ext cx="4536881" cy="4495800"/>
            <a:chOff x="1940119" y="990600"/>
            <a:chExt cx="4536881" cy="4495800"/>
          </a:xfrm>
        </p:grpSpPr>
        <p:sp>
          <p:nvSpPr>
            <p:cNvPr id="3" name="Rectangle 2"/>
            <p:cNvSpPr/>
            <p:nvPr/>
          </p:nvSpPr>
          <p:spPr>
            <a:xfrm>
              <a:off x="2057400" y="990600"/>
              <a:ext cx="4343400" cy="4495800"/>
            </a:xfrm>
            <a:prstGeom prst="rect">
              <a:avLst/>
            </a:prstGeom>
            <a:blipFill>
              <a:blip r:embed="rId3" cstate="print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276600" y="2971800"/>
              <a:ext cx="2057400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Chest</a:t>
              </a:r>
            </a:p>
            <a:p>
              <a:r>
                <a:rPr lang="en-US" sz="2800" dirty="0" smtClean="0"/>
                <a:t>Rib </a:t>
              </a:r>
            </a:p>
            <a:p>
              <a:r>
                <a:rPr lang="en-US" sz="2800" dirty="0" smtClean="0"/>
                <a:t>Lungs </a:t>
              </a:r>
            </a:p>
            <a:p>
              <a:r>
                <a:rPr lang="en-US" sz="2800" dirty="0" smtClean="0"/>
                <a:t>Breastbone</a:t>
              </a:r>
              <a:endParaRPr lang="en-US" sz="2800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940119" y="990600"/>
              <a:ext cx="4536881" cy="175432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 smtClean="0">
                  <a:ln w="10541" cmpd="dbl">
                    <a:solidFill>
                      <a:srgbClr val="00B0F0"/>
                    </a:solidFill>
                    <a:prstDash val="solid"/>
                  </a:ln>
                  <a:solidFill>
                    <a:srgbClr val="92D050"/>
                  </a:solidFill>
                </a:rPr>
                <a:t>BONY THORAX</a:t>
              </a:r>
              <a:endParaRPr lang="en-US" sz="5400" b="1" cap="none" spc="0" dirty="0">
                <a:ln w="10541" cmpd="dbl">
                  <a:solidFill>
                    <a:srgbClr val="00B0F0"/>
                  </a:solidFill>
                  <a:prstDash val="solid"/>
                </a:ln>
                <a:solidFill>
                  <a:srgbClr val="92D050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28600" y="1143000"/>
            <a:ext cx="1600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Word that must be guessed by your team</a:t>
            </a:r>
            <a:endParaRPr lang="en-US" sz="1100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34290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Words not to be used to help your team guess</a:t>
            </a:r>
            <a:endParaRPr lang="en-US" sz="1200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828800" y="1600200"/>
            <a:ext cx="1143000" cy="152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295400" y="4003730"/>
            <a:ext cx="1143000" cy="348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468120953"/>
      </p:ext>
    </p:extLst>
  </p:cSld>
  <p:clrMapOvr>
    <a:masterClrMapping/>
  </p:clrMapOvr>
  <p:transition spd="slow">
    <p:random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057400" y="990600"/>
            <a:ext cx="4343400" cy="4495800"/>
            <a:chOff x="1676400" y="457200"/>
            <a:chExt cx="4343400" cy="4495800"/>
          </a:xfrm>
          <a:blipFill>
            <a:blip r:embed="rId3"/>
            <a:tile tx="0" ty="0" sx="100000" sy="100000" flip="none" algn="tl"/>
          </a:blipFill>
        </p:grpSpPr>
        <p:sp>
          <p:nvSpPr>
            <p:cNvPr id="11" name="Rectangle 10"/>
            <p:cNvSpPr/>
            <p:nvPr/>
          </p:nvSpPr>
          <p:spPr>
            <a:xfrm>
              <a:off x="1676400" y="457200"/>
              <a:ext cx="4343400" cy="4495800"/>
            </a:xfrm>
            <a:prstGeom prst="rect">
              <a:avLst/>
            </a:prstGeom>
            <a:grp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895600" y="2438400"/>
              <a:ext cx="1676400" cy="224676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Wrist</a:t>
              </a:r>
            </a:p>
            <a:p>
              <a:r>
                <a:rPr lang="en-US" sz="2800" dirty="0" smtClean="0"/>
                <a:t>Finger</a:t>
              </a:r>
            </a:p>
            <a:p>
              <a:r>
                <a:rPr lang="en-US" sz="2800" dirty="0" smtClean="0"/>
                <a:t>Elbow</a:t>
              </a:r>
            </a:p>
            <a:p>
              <a:r>
                <a:rPr lang="en-US" sz="2800" dirty="0" smtClean="0"/>
                <a:t>Forearm</a:t>
              </a:r>
            </a:p>
            <a:p>
              <a:endParaRPr lang="en-US" sz="2800" dirty="0" smtClean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931554" y="914400"/>
              <a:ext cx="1917513" cy="923330"/>
            </a:xfrm>
            <a:prstGeom prst="rect">
              <a:avLst/>
            </a:prstGeom>
            <a:grp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5">
                      <a:lumMod val="50000"/>
                    </a:schemeClr>
                  </a:solidFill>
                </a:rPr>
                <a:t>ARMS</a:t>
              </a:r>
              <a:endParaRPr lang="en-US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28600" y="1143000"/>
            <a:ext cx="1600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Word that must be guessed by your team</a:t>
            </a:r>
            <a:endParaRPr lang="en-US" sz="1100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34290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Words not to be used to help your team guess</a:t>
            </a:r>
            <a:endParaRPr lang="en-US" sz="1200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828800" y="1600200"/>
            <a:ext cx="1143000" cy="152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295400" y="4003730"/>
            <a:ext cx="1143000" cy="348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968236097"/>
      </p:ext>
    </p:extLst>
  </p:cSld>
  <p:clrMapOvr>
    <a:masterClrMapping/>
  </p:clrMapOvr>
  <p:transition spd="slow">
    <p:random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057400" y="990600"/>
            <a:ext cx="4343400" cy="4495800"/>
            <a:chOff x="1676400" y="457200"/>
            <a:chExt cx="4343400" cy="4495800"/>
          </a:xfrm>
        </p:grpSpPr>
        <p:sp>
          <p:nvSpPr>
            <p:cNvPr id="8" name="Rectangle 7"/>
            <p:cNvSpPr/>
            <p:nvPr/>
          </p:nvSpPr>
          <p:spPr>
            <a:xfrm>
              <a:off x="1676400" y="457200"/>
              <a:ext cx="4343400" cy="44958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895600" y="2438400"/>
              <a:ext cx="1676400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Running</a:t>
              </a:r>
            </a:p>
            <a:p>
              <a:r>
                <a:rPr lang="en-US" sz="2800" dirty="0" smtClean="0"/>
                <a:t>Walking</a:t>
              </a:r>
            </a:p>
            <a:p>
              <a:r>
                <a:rPr lang="en-US" sz="2800" dirty="0" smtClean="0"/>
                <a:t>Support</a:t>
              </a:r>
            </a:p>
            <a:p>
              <a:r>
                <a:rPr lang="en-US" sz="2800" dirty="0" smtClean="0"/>
                <a:t>Bone</a:t>
              </a:r>
            </a:p>
            <a:p>
              <a:endParaRPr lang="en-US" sz="2800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2999682" y="914400"/>
              <a:ext cx="178125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2060"/>
                  </a:solidFill>
                </a:rPr>
                <a:t>LEGS</a:t>
              </a:r>
              <a:endParaRPr lang="en-US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228600" y="1143000"/>
            <a:ext cx="1600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Word that must be guessed by your team</a:t>
            </a:r>
            <a:endParaRPr lang="en-US" sz="1100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34290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Words not to be used to help your team guess</a:t>
            </a:r>
            <a:endParaRPr lang="en-US" sz="1200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828800" y="1600200"/>
            <a:ext cx="1143000" cy="152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295400" y="4003730"/>
            <a:ext cx="1143000" cy="348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594489180"/>
      </p:ext>
    </p:extLst>
  </p:cSld>
  <p:clrMapOvr>
    <a:masterClrMapping/>
  </p:clrMapOvr>
  <p:transition spd="slow">
    <p:random/>
    <p:sndAc>
      <p:stSnd>
        <p:snd r:embed="rId2" name="drumroll.wav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…continued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33400" y="1752600"/>
            <a:ext cx="4800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The human body has about 650 skeletal muscles</a:t>
            </a:r>
            <a:br>
              <a:rPr lang="en-US" dirty="0" smtClean="0"/>
            </a:b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All skeletal muscles are attached to the skeleton</a:t>
            </a:r>
            <a:br>
              <a:rPr lang="en-US" dirty="0" smtClean="0"/>
            </a:b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There are 206 bones total in the human body</a:t>
            </a:r>
            <a:br>
              <a:rPr lang="en-US" dirty="0" smtClean="0"/>
            </a:b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Bone structure provide a flexible and protective frame for vital organs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1026" name="Picture 2" descr="Muscular Syste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143000"/>
            <a:ext cx="2495550" cy="49911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73361341"/>
      </p:ext>
    </p:extLst>
  </p:cSld>
  <p:clrMapOvr>
    <a:masterClrMapping/>
  </p:clrMapOvr>
  <p:transition spd="slow">
    <p:random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057400" y="1066800"/>
            <a:ext cx="4343400" cy="4648200"/>
            <a:chOff x="1676400" y="457200"/>
            <a:chExt cx="4343400" cy="4648200"/>
          </a:xfrm>
        </p:grpSpPr>
        <p:sp>
          <p:nvSpPr>
            <p:cNvPr id="8" name="Rectangle 7"/>
            <p:cNvSpPr/>
            <p:nvPr/>
          </p:nvSpPr>
          <p:spPr>
            <a:xfrm>
              <a:off x="1676400" y="457200"/>
              <a:ext cx="4343400" cy="4495800"/>
            </a:xfrm>
            <a:prstGeom prst="rect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048000" y="2858631"/>
              <a:ext cx="1676400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chemeClr val="bg1"/>
                  </a:solidFill>
                </a:rPr>
                <a:t>Blood</a:t>
              </a:r>
            </a:p>
            <a:p>
              <a:r>
                <a:rPr lang="en-US" sz="2800" dirty="0" smtClean="0">
                  <a:solidFill>
                    <a:schemeClr val="bg1"/>
                  </a:solidFill>
                </a:rPr>
                <a:t>Red</a:t>
              </a:r>
            </a:p>
            <a:p>
              <a:r>
                <a:rPr lang="en-US" sz="2800" dirty="0" smtClean="0">
                  <a:solidFill>
                    <a:schemeClr val="bg1"/>
                  </a:solidFill>
                </a:rPr>
                <a:t>Platelets</a:t>
              </a:r>
            </a:p>
            <a:p>
              <a:r>
                <a:rPr lang="en-US" sz="2800" dirty="0" smtClean="0">
                  <a:solidFill>
                    <a:schemeClr val="bg1"/>
                  </a:solidFill>
                </a:rPr>
                <a:t>Within</a:t>
              </a:r>
            </a:p>
            <a:p>
              <a:endParaRPr lang="en-US" sz="2800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676400" y="762000"/>
              <a:ext cx="4343400" cy="179070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 smtClean="0">
                  <a:ln w="10541" cmpd="sng">
                    <a:solidFill>
                      <a:schemeClr val="accent6">
                        <a:lumMod val="50000"/>
                      </a:schemeClr>
                    </a:solidFill>
                    <a:prstDash val="solid"/>
                  </a:ln>
                  <a:solidFill>
                    <a:schemeClr val="bg1"/>
                  </a:solidFill>
                  <a:effectLst/>
                </a:rPr>
                <a:t>BONE MARROW</a:t>
              </a:r>
              <a:endParaRPr lang="en-US" sz="5400" b="1" cap="none" spc="0" dirty="0">
                <a:ln w="10541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228600" y="1219200"/>
            <a:ext cx="1600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Word that must be guessed by your team</a:t>
            </a:r>
            <a:endParaRPr lang="en-US" sz="1100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35052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Words not to be used to help your team guess</a:t>
            </a:r>
            <a:endParaRPr lang="en-US" sz="1200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828800" y="1676400"/>
            <a:ext cx="1143000" cy="152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295400" y="4079930"/>
            <a:ext cx="1143000" cy="34870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618318040"/>
      </p:ext>
    </p:extLst>
  </p:cSld>
  <p:clrMapOvr>
    <a:masterClrMapping/>
  </p:clrMapOvr>
  <p:transition spd="slow">
    <p:random/>
    <p:sndAc>
      <p:stSnd>
        <p:snd r:embed="rId2" name="drumroll.wav"/>
      </p:stSnd>
    </p:sndAc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For further reading… 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http://www.ucopenaccess.org/mod/resource/view.php?inpopup=true&amp;id=25021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http://hes.ucfs</a:t>
            </a:r>
          </a:p>
          <a:p>
            <a:r>
              <a:rPr lang="en-US" dirty="0" smtClean="0">
                <a:hlinkClick r:id="rId5"/>
              </a:rPr>
              <a:t>http://library.thinkquest.org/2935/Natures_Best/Nat_Best_Low_Level/Muscular_page.L.htmld.org/gclaypo/skelweb/skel01.html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>
                <a:hlinkClick r:id="rId6"/>
              </a:rPr>
              <a:t>http://www2.estrellamountain.edu/faculty/farabee/biobk/BioBookMUSSKEL.html</a:t>
            </a:r>
            <a:endParaRPr lang="en-US" dirty="0" smtClean="0"/>
          </a:p>
        </p:txBody>
      </p:sp>
    </p:spTree>
  </p:cSld>
  <p:clrMapOvr>
    <a:masterClrMapping/>
  </p:clrMapOvr>
  <p:transition spd="slow">
    <p:random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References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Information</a:t>
            </a:r>
          </a:p>
          <a:p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www.human-body-facts.com/muscular-system.html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http://www.ucopenaccess.org/mod/resource/view.php?inpopup=true&amp;id=25021</a:t>
            </a:r>
            <a:endParaRPr lang="en-US" dirty="0" smtClean="0"/>
          </a:p>
          <a:p>
            <a:r>
              <a:rPr lang="en-US" dirty="0" smtClean="0">
                <a:hlinkClick r:id="rId5"/>
              </a:rPr>
              <a:t>http://www.bcb.uwc.ac.za/sci_ed/grade10/mammal/muscle.htm#heart</a:t>
            </a:r>
            <a:endParaRPr lang="en-US" dirty="0" smtClean="0"/>
          </a:p>
          <a:p>
            <a:r>
              <a:rPr lang="en-US" dirty="0" smtClean="0">
                <a:hlinkClick r:id="rId6"/>
              </a:rPr>
              <a:t>http://hes.ucfsd.org/gclaypo/skelweb/skel01.html</a:t>
            </a:r>
            <a:endParaRPr lang="en-US" dirty="0" smtClean="0"/>
          </a:p>
          <a:p>
            <a:pPr lvl="2"/>
            <a:endParaRPr lang="en-US" dirty="0" smtClean="0"/>
          </a:p>
          <a:p>
            <a:r>
              <a:rPr lang="en-US" dirty="0" smtClean="0"/>
              <a:t>Pictures </a:t>
            </a:r>
          </a:p>
          <a:p>
            <a:pPr lvl="1"/>
            <a:r>
              <a:rPr lang="en-US" dirty="0" smtClean="0">
                <a:solidFill>
                  <a:srgbClr val="FFC000"/>
                </a:solidFill>
                <a:hlinkClick r:id="rId7"/>
              </a:rPr>
              <a:t>http</a:t>
            </a:r>
            <a:r>
              <a:rPr lang="en-US" dirty="0">
                <a:solidFill>
                  <a:srgbClr val="FFC000"/>
                </a:solidFill>
                <a:hlinkClick r:id="rId7"/>
              </a:rPr>
              <a:t>://</a:t>
            </a:r>
            <a:r>
              <a:rPr lang="en-US" dirty="0" smtClean="0">
                <a:solidFill>
                  <a:srgbClr val="FFC000"/>
                </a:solidFill>
                <a:hlinkClick r:id="rId7"/>
              </a:rPr>
              <a:t>www.medicalook.com/human_anatomy/systems/Muscular_system.html</a:t>
            </a:r>
            <a:endParaRPr lang="en-US" dirty="0" smtClean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slow">
    <p:random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7149" y="1828800"/>
            <a:ext cx="7331109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That’s All Folks!!</a:t>
            </a:r>
          </a:p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Hope This Web Quest </a:t>
            </a:r>
          </a:p>
          <a:p>
            <a:pPr algn="ctr"/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as Helpful!!! 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Wingdings" pitchFamily="2" charset="2"/>
              </a:rPr>
              <a:t>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random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ko-KR" dirty="0" smtClean="0">
                <a:solidFill>
                  <a:srgbClr val="0070C0"/>
                </a:solidFill>
                <a:ea typeface="굴림" charset="-127"/>
              </a:rPr>
              <a:t>Skeletons</a:t>
            </a:r>
            <a:endParaRPr lang="ko-KR" alt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ea typeface="굴림" charset="-127"/>
              </a:rPr>
              <a:t>1) Protection </a:t>
            </a:r>
            <a:r>
              <a:rPr lang="en-US" altLang="ko-KR" sz="1800" dirty="0" smtClean="0">
                <a:ea typeface="굴림" charset="-127"/>
              </a:rPr>
              <a:t>(skull, ribs cage, etc.)</a:t>
            </a:r>
          </a:p>
          <a:p>
            <a:r>
              <a:rPr lang="en-US" altLang="ko-KR" dirty="0" smtClean="0">
                <a:ea typeface="굴림" charset="-127"/>
              </a:rPr>
              <a:t>2) Support </a:t>
            </a:r>
          </a:p>
          <a:p>
            <a:r>
              <a:rPr lang="en-US" altLang="ko-KR" dirty="0" smtClean="0">
                <a:ea typeface="굴림" charset="-127"/>
              </a:rPr>
              <a:t>3) Movement </a:t>
            </a:r>
            <a:r>
              <a:rPr lang="en-US" altLang="ko-KR" sz="1800" dirty="0" smtClean="0">
                <a:ea typeface="굴림" charset="-127"/>
              </a:rPr>
              <a:t>(lever systems)</a:t>
            </a:r>
          </a:p>
          <a:p>
            <a:pPr>
              <a:buFont typeface="Wingdings" pitchFamily="2" charset="2"/>
              <a:buNone/>
            </a:pPr>
            <a:r>
              <a:rPr lang="en-US" altLang="ko-KR" dirty="0" smtClean="0">
                <a:ea typeface="굴림" charset="-127"/>
              </a:rPr>
              <a:t>		</a:t>
            </a:r>
            <a:r>
              <a:rPr lang="en-US" altLang="ko-KR" b="1" u="sng" dirty="0" smtClean="0">
                <a:ea typeface="굴림" charset="-127"/>
              </a:rPr>
              <a:t>In vertebrates:</a:t>
            </a:r>
          </a:p>
          <a:p>
            <a:r>
              <a:rPr lang="en-US" altLang="ko-KR" dirty="0" smtClean="0">
                <a:ea typeface="굴림" charset="-127"/>
              </a:rPr>
              <a:t>4) Responsible for blood cell production</a:t>
            </a:r>
          </a:p>
          <a:p>
            <a:r>
              <a:rPr lang="en-US" altLang="ko-KR" dirty="0" smtClean="0">
                <a:ea typeface="굴림" charset="-127"/>
              </a:rPr>
              <a:t>5) Store minerals</a:t>
            </a:r>
          </a:p>
        </p:txBody>
      </p:sp>
    </p:spTree>
  </p:cSld>
  <p:clrMapOvr>
    <a:masterClrMapping/>
  </p:clrMapOvr>
  <p:transition spd="slow">
    <p:random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b="1" dirty="0" smtClean="0">
                <a:solidFill>
                  <a:srgbClr val="0070C0"/>
                </a:solidFill>
                <a:ea typeface="굴림" charset="-127"/>
              </a:rPr>
              <a:t>Three main types of skeletons:</a:t>
            </a:r>
            <a:endParaRPr lang="ko-KR" alt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z="3200" b="1" dirty="0" smtClean="0">
                <a:solidFill>
                  <a:schemeClr val="accent2">
                    <a:lumMod val="75000"/>
                  </a:schemeClr>
                </a:solidFill>
                <a:ea typeface="굴림" charset="-127"/>
              </a:rPr>
              <a:t>Hydrostatic skeletons</a:t>
            </a:r>
          </a:p>
          <a:p>
            <a:pPr lvl="1"/>
            <a:r>
              <a:rPr lang="en-US" altLang="ko-KR" dirty="0" smtClean="0">
                <a:ea typeface="굴림" charset="-127"/>
              </a:rPr>
              <a:t>Earthworms</a:t>
            </a:r>
          </a:p>
          <a:p>
            <a:r>
              <a:rPr lang="en-US" altLang="ko-KR" sz="3200" b="1" dirty="0" smtClean="0">
                <a:solidFill>
                  <a:schemeClr val="accent2">
                    <a:lumMod val="75000"/>
                  </a:schemeClr>
                </a:solidFill>
                <a:ea typeface="굴림" charset="-127"/>
              </a:rPr>
              <a:t>Exoskeletons</a:t>
            </a:r>
          </a:p>
          <a:p>
            <a:pPr lvl="1"/>
            <a:r>
              <a:rPr lang="en-US" altLang="ko-KR" dirty="0" smtClean="0">
                <a:ea typeface="굴림" charset="-127"/>
              </a:rPr>
              <a:t>Arthropods</a:t>
            </a:r>
          </a:p>
          <a:p>
            <a:r>
              <a:rPr lang="en-US" altLang="ko-KR" sz="3200" b="1" dirty="0" smtClean="0">
                <a:solidFill>
                  <a:schemeClr val="accent2">
                    <a:lumMod val="75000"/>
                  </a:schemeClr>
                </a:solidFill>
                <a:ea typeface="굴림" charset="-127"/>
              </a:rPr>
              <a:t>Endoskeletons</a:t>
            </a:r>
          </a:p>
          <a:p>
            <a:pPr lvl="1"/>
            <a:r>
              <a:rPr lang="en-US" altLang="ko-KR" dirty="0" smtClean="0">
                <a:ea typeface="굴림" charset="-127"/>
              </a:rPr>
              <a:t>Vertebrates</a:t>
            </a:r>
          </a:p>
          <a:p>
            <a:endParaRPr lang="ko-KR" altLang="en-US" dirty="0"/>
          </a:p>
        </p:txBody>
      </p:sp>
    </p:spTree>
  </p:cSld>
  <p:clrMapOvr>
    <a:masterClrMapping/>
  </p:clrMapOvr>
  <p:transition spd="slow">
    <p:random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sz="5400" b="1" dirty="0" smtClean="0">
                <a:solidFill>
                  <a:schemeClr val="accent2">
                    <a:lumMod val="75000"/>
                  </a:schemeClr>
                </a:solidFill>
                <a:ea typeface="굴림" charset="-127"/>
              </a:rPr>
              <a:t>…Continued</a:t>
            </a:r>
            <a:br>
              <a:rPr lang="en-US" altLang="ko-KR" sz="5400" b="1" dirty="0" smtClean="0">
                <a:solidFill>
                  <a:schemeClr val="accent2">
                    <a:lumMod val="75000"/>
                  </a:schemeClr>
                </a:solidFill>
                <a:ea typeface="굴림" charset="-127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2800" b="1" dirty="0" smtClean="0">
                <a:solidFill>
                  <a:schemeClr val="accent2">
                    <a:lumMod val="75000"/>
                  </a:schemeClr>
                </a:solidFill>
                <a:ea typeface="굴림" charset="-127"/>
              </a:rPr>
              <a:t>Hydrostatic skeletons</a:t>
            </a:r>
          </a:p>
          <a:p>
            <a:pPr lvl="3"/>
            <a:r>
              <a:rPr lang="en-US" dirty="0" smtClean="0"/>
              <a:t>A skeleton made up of fluid under pressure in closed areas.</a:t>
            </a:r>
          </a:p>
          <a:p>
            <a:r>
              <a:rPr lang="en-US" altLang="ko-KR" sz="2800" b="1" dirty="0" smtClean="0">
                <a:solidFill>
                  <a:schemeClr val="accent2">
                    <a:lumMod val="75000"/>
                  </a:schemeClr>
                </a:solidFill>
                <a:ea typeface="굴림" charset="-127"/>
              </a:rPr>
              <a:t>Exoskeletons</a:t>
            </a:r>
          </a:p>
          <a:p>
            <a:pPr lvl="3"/>
            <a:r>
              <a:rPr lang="en-US" dirty="0" smtClean="0"/>
              <a:t>hard casing on the surface of an </a:t>
            </a:r>
            <a:r>
              <a:rPr lang="en-US" dirty="0" err="1" smtClean="0"/>
              <a:t>invetebrate</a:t>
            </a:r>
            <a:endParaRPr lang="en-US" dirty="0" smtClean="0"/>
          </a:p>
          <a:p>
            <a:r>
              <a:rPr lang="en-US" altLang="ko-KR" sz="2800" b="1" dirty="0" smtClean="0">
                <a:solidFill>
                  <a:schemeClr val="accent2">
                    <a:lumMod val="75000"/>
                  </a:schemeClr>
                </a:solidFill>
                <a:ea typeface="굴림" charset="-127"/>
              </a:rPr>
              <a:t>Endoskeletons</a:t>
            </a:r>
            <a:endParaRPr lang="en-US" altLang="ko-KR" dirty="0" smtClean="0">
              <a:ea typeface="굴림" charset="-127"/>
            </a:endParaRPr>
          </a:p>
          <a:p>
            <a:pPr lvl="3"/>
            <a:r>
              <a:rPr lang="en-US" altLang="ko-KR" dirty="0" smtClean="0">
                <a:ea typeface="굴림" charset="-127"/>
              </a:rPr>
              <a:t>Found only in Chordates</a:t>
            </a:r>
          </a:p>
          <a:p>
            <a:pPr lvl="4">
              <a:buNone/>
            </a:pPr>
            <a:r>
              <a:rPr lang="en-US" altLang="ko-KR" dirty="0" smtClean="0">
                <a:ea typeface="굴림" charset="-127"/>
              </a:rPr>
              <a:t>Composed of cartilage, bone, or combination</a:t>
            </a:r>
          </a:p>
          <a:p>
            <a:pPr>
              <a:buNone/>
            </a:pPr>
            <a:endParaRPr lang="en-US" altLang="ko-KR" dirty="0" smtClean="0">
              <a:ea typeface="굴림" charset="-127"/>
            </a:endParaRP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ransition spd="slow">
    <p:random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438912"/>
          </a:xfrm>
        </p:spPr>
        <p:txBody>
          <a:bodyPr>
            <a:normAutofit/>
          </a:bodyPr>
          <a:lstStyle/>
          <a:p>
            <a:pPr algn="ctr"/>
            <a:r>
              <a:rPr lang="en-US" altLang="ko-KR" sz="2000" dirty="0" smtClean="0"/>
              <a:t>Peristaltic locomotion in an earthworm</a:t>
            </a:r>
            <a:endParaRPr lang="ko-KR" altLang="en-US" sz="2000" dirty="0"/>
          </a:p>
        </p:txBody>
      </p:sp>
      <p:pic>
        <p:nvPicPr>
          <p:cNvPr id="4" name="Content Placeholder 3" descr="E:\MEDIA\1422\14223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752600" y="1143001"/>
            <a:ext cx="6553200" cy="51816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362712"/>
          </a:xfrm>
        </p:spPr>
        <p:txBody>
          <a:bodyPr>
            <a:noAutofit/>
          </a:bodyPr>
          <a:lstStyle/>
          <a:p>
            <a:pPr algn="ctr"/>
            <a:r>
              <a:rPr lang="en-US" altLang="ko-KR" sz="2800" dirty="0" smtClean="0">
                <a:solidFill>
                  <a:schemeClr val="accent2">
                    <a:lumMod val="75000"/>
                  </a:schemeClr>
                </a:solidFill>
                <a:ea typeface="굴림" charset="-127"/>
              </a:rPr>
              <a:t>Exoskeleton of an arthropod</a:t>
            </a:r>
            <a:endParaRPr lang="ko-KR" altLang="en-US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Picture 3" descr="E:\MEDIA\1422\142240.JPG"/>
          <p:cNvPicPr>
            <a:picLocks noChangeAspect="1" noChangeArrowheads="1"/>
          </p:cNvPicPr>
          <p:nvPr/>
        </p:nvPicPr>
        <p:blipFill>
          <a:blip r:embed="rId3" cstate="print"/>
          <a:srcRect l="51199" t="3177" r="3223" b="9866"/>
          <a:stretch>
            <a:fillRect/>
          </a:stretch>
        </p:blipFill>
        <p:spPr bwMode="auto">
          <a:xfrm>
            <a:off x="1676400" y="1295400"/>
            <a:ext cx="6096000" cy="42672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altLang="ko-KR" dirty="0" smtClean="0">
                <a:solidFill>
                  <a:srgbClr val="0070C0"/>
                </a:solidFill>
                <a:ea typeface="굴림" charset="-127"/>
              </a:rPr>
              <a:t>Major Divisions of a </a:t>
            </a:r>
            <a:br>
              <a:rPr lang="en-US" altLang="ko-KR" dirty="0" smtClean="0">
                <a:solidFill>
                  <a:srgbClr val="0070C0"/>
                </a:solidFill>
                <a:ea typeface="굴림" charset="-127"/>
              </a:rPr>
            </a:br>
            <a:r>
              <a:rPr lang="en-US" altLang="ko-KR" dirty="0" smtClean="0">
                <a:solidFill>
                  <a:srgbClr val="0070C0"/>
                </a:solidFill>
                <a:ea typeface="굴림" charset="-127"/>
              </a:rPr>
              <a:t>Human Skeleton</a:t>
            </a:r>
            <a:endParaRPr lang="ko-KR" alt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b="1" u="sng" dirty="0" smtClean="0">
                <a:solidFill>
                  <a:srgbClr val="00B0F0"/>
                </a:solidFill>
                <a:ea typeface="굴림" charset="-127"/>
              </a:rPr>
              <a:t>Axial Skeleton</a:t>
            </a:r>
            <a:endParaRPr lang="en-US" altLang="ko-KR" dirty="0" smtClean="0">
              <a:solidFill>
                <a:srgbClr val="00B0F0"/>
              </a:solidFill>
              <a:ea typeface="굴림" charset="-127"/>
            </a:endParaRPr>
          </a:p>
          <a:p>
            <a:pPr lvl="2"/>
            <a:r>
              <a:rPr lang="en-US" altLang="ko-KR" dirty="0" smtClean="0">
                <a:ea typeface="굴림" charset="-127"/>
              </a:rPr>
              <a:t>Cranium, hyoid, vertebral column, sternum and ribs</a:t>
            </a:r>
          </a:p>
          <a:p>
            <a:pPr>
              <a:lnSpc>
                <a:spcPct val="40000"/>
              </a:lnSpc>
            </a:pPr>
            <a:endParaRPr lang="en-US" altLang="ko-KR" b="1" u="sng" dirty="0" smtClean="0">
              <a:solidFill>
                <a:srgbClr val="989872"/>
              </a:solidFill>
              <a:ea typeface="굴림" charset="-127"/>
            </a:endParaRPr>
          </a:p>
          <a:p>
            <a:r>
              <a:rPr lang="en-US" altLang="ko-KR" b="1" u="sng" dirty="0" err="1" smtClean="0">
                <a:solidFill>
                  <a:srgbClr val="00B0F0"/>
                </a:solidFill>
                <a:ea typeface="굴림" charset="-127"/>
              </a:rPr>
              <a:t>Appendicular</a:t>
            </a:r>
            <a:r>
              <a:rPr lang="en-US" altLang="ko-KR" b="1" u="sng" dirty="0" smtClean="0">
                <a:solidFill>
                  <a:srgbClr val="00B0F0"/>
                </a:solidFill>
                <a:ea typeface="굴림" charset="-127"/>
              </a:rPr>
              <a:t> Skeleton</a:t>
            </a:r>
          </a:p>
          <a:p>
            <a:pPr lvl="1"/>
            <a:r>
              <a:rPr lang="en-US" altLang="ko-KR" dirty="0" smtClean="0">
                <a:ea typeface="굴림" charset="-127"/>
              </a:rPr>
              <a:t>Pectoral girdle &amp; bones of upper appendages</a:t>
            </a:r>
          </a:p>
          <a:p>
            <a:pPr lvl="2"/>
            <a:r>
              <a:rPr lang="en-US" altLang="ko-KR" dirty="0" smtClean="0">
                <a:ea typeface="굴림" charset="-127"/>
              </a:rPr>
              <a:t>Clavicle, scapula, </a:t>
            </a:r>
            <a:r>
              <a:rPr lang="en-US" altLang="ko-KR" dirty="0" err="1" smtClean="0">
                <a:ea typeface="굴림" charset="-127"/>
              </a:rPr>
              <a:t>humerus</a:t>
            </a:r>
            <a:r>
              <a:rPr lang="en-US" altLang="ko-KR" dirty="0" smtClean="0">
                <a:ea typeface="굴림" charset="-127"/>
              </a:rPr>
              <a:t>, ulna, radius, phalanges, metacarpals, carpals</a:t>
            </a:r>
          </a:p>
          <a:p>
            <a:pPr lvl="1"/>
            <a:r>
              <a:rPr lang="en-US" altLang="ko-KR" dirty="0" smtClean="0">
                <a:ea typeface="굴림" charset="-127"/>
              </a:rPr>
              <a:t>Pelvic girdle &amp; bones of lower appendages</a:t>
            </a:r>
          </a:p>
          <a:p>
            <a:pPr lvl="2"/>
            <a:r>
              <a:rPr lang="en-US" altLang="ko-KR" dirty="0" smtClean="0">
                <a:ea typeface="굴림" charset="-127"/>
              </a:rPr>
              <a:t>Pubis, </a:t>
            </a:r>
            <a:r>
              <a:rPr lang="en-US" altLang="ko-KR" dirty="0" err="1" smtClean="0">
                <a:ea typeface="굴림" charset="-127"/>
              </a:rPr>
              <a:t>ilium</a:t>
            </a:r>
            <a:r>
              <a:rPr lang="en-US" altLang="ko-KR" dirty="0" smtClean="0">
                <a:ea typeface="굴림" charset="-127"/>
              </a:rPr>
              <a:t>, </a:t>
            </a:r>
            <a:r>
              <a:rPr lang="en-US" altLang="ko-KR" dirty="0" err="1" smtClean="0">
                <a:ea typeface="굴림" charset="-127"/>
              </a:rPr>
              <a:t>ischium</a:t>
            </a:r>
            <a:r>
              <a:rPr lang="en-US" altLang="ko-KR" dirty="0" smtClean="0">
                <a:ea typeface="굴림" charset="-127"/>
              </a:rPr>
              <a:t>, femur, patella, tibia, fibula, </a:t>
            </a:r>
            <a:r>
              <a:rPr lang="en-US" altLang="ko-KR" dirty="0" err="1" smtClean="0">
                <a:ea typeface="굴림" charset="-127"/>
              </a:rPr>
              <a:t>tarsals</a:t>
            </a:r>
            <a:r>
              <a:rPr lang="en-US" altLang="ko-KR" dirty="0" smtClean="0">
                <a:ea typeface="굴림" charset="-127"/>
              </a:rPr>
              <a:t>, metatarsals, phalanges</a:t>
            </a:r>
          </a:p>
          <a:p>
            <a:endParaRPr lang="ko-KR" altLang="en-US" dirty="0"/>
          </a:p>
        </p:txBody>
      </p:sp>
    </p:spTree>
  </p:cSld>
  <p:clrMapOvr>
    <a:masterClrMapping/>
  </p:clrMapOvr>
  <p:transition spd="slow">
    <p:random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634</TotalTime>
  <Words>860</Words>
  <Application>Microsoft Office PowerPoint</Application>
  <PresentationFormat>On-screen Show (4:3)</PresentationFormat>
  <Paragraphs>180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Flow</vt:lpstr>
      <vt:lpstr>Slide 1</vt:lpstr>
      <vt:lpstr>SKELETAL and MUSCULAR SYSTEM </vt:lpstr>
      <vt:lpstr>…continued</vt:lpstr>
      <vt:lpstr>Skeletons</vt:lpstr>
      <vt:lpstr>Three main types of skeletons:</vt:lpstr>
      <vt:lpstr>…Continued </vt:lpstr>
      <vt:lpstr>Peristaltic locomotion in an earthworm</vt:lpstr>
      <vt:lpstr>Exoskeleton of an arthropod</vt:lpstr>
      <vt:lpstr>Major Divisions of a  Human Skeleton</vt:lpstr>
      <vt:lpstr>The human skeleton</vt:lpstr>
      <vt:lpstr>Major Joints of Human Skeleton</vt:lpstr>
      <vt:lpstr>Muscles</vt:lpstr>
      <vt:lpstr>Cooperation of muscles   &amp; skeletons in movement</vt:lpstr>
      <vt:lpstr>Structure &amp; Function of Vertebrate Skeletal Muscle</vt:lpstr>
      <vt:lpstr> The structure   of a skeletal muscle</vt:lpstr>
      <vt:lpstr>Actin &amp; Myosin Filaments</vt:lpstr>
      <vt:lpstr>Structure of the Sarcomere</vt:lpstr>
      <vt:lpstr>Skeletal Muscle</vt:lpstr>
      <vt:lpstr>Other Types of Muscle: Cardiac Muscle</vt:lpstr>
      <vt:lpstr>Slide 20</vt:lpstr>
      <vt:lpstr>Other Types of Muscle: Smooth Muscle</vt:lpstr>
      <vt:lpstr>Negative Feedback Prevents Injuries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For further reading… </vt:lpstr>
      <vt:lpstr>References</vt:lpstr>
      <vt:lpstr>Slide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MissGhana</dc:creator>
  <cp:lastModifiedBy>e-211</cp:lastModifiedBy>
  <cp:revision>79</cp:revision>
  <dcterms:created xsi:type="dcterms:W3CDTF">2011-04-29T23:14:02Z</dcterms:created>
  <dcterms:modified xsi:type="dcterms:W3CDTF">2011-05-02T12:13:15Z</dcterms:modified>
</cp:coreProperties>
</file>