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82" r:id="rId7"/>
    <p:sldId id="260" r:id="rId8"/>
    <p:sldId id="271" r:id="rId9"/>
    <p:sldId id="272" r:id="rId10"/>
    <p:sldId id="261" r:id="rId11"/>
    <p:sldId id="262" r:id="rId12"/>
    <p:sldId id="263" r:id="rId13"/>
    <p:sldId id="264" r:id="rId14"/>
    <p:sldId id="265" r:id="rId15"/>
    <p:sldId id="267" r:id="rId16"/>
    <p:sldId id="266" r:id="rId17"/>
    <p:sldId id="268" r:id="rId18"/>
    <p:sldId id="269" r:id="rId19"/>
    <p:sldId id="274" r:id="rId20"/>
    <p:sldId id="281" r:id="rId21"/>
    <p:sldId id="283" r:id="rId22"/>
    <p:sldId id="277" r:id="rId23"/>
    <p:sldId id="278" r:id="rId24"/>
    <p:sldId id="280" r:id="rId25"/>
    <p:sldId id="284" r:id="rId26"/>
    <p:sldId id="285" r:id="rId27"/>
    <p:sldId id="286" r:id="rId28"/>
    <p:sldId id="287" r:id="rId29"/>
    <p:sldId id="288" r:id="rId30"/>
    <p:sldId id="289" r:id="rId31"/>
    <p:sldId id="275" r:id="rId32"/>
    <p:sldId id="273" r:id="rId33"/>
    <p:sldId id="27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FF00"/>
    <a:srgbClr val="99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9" autoAdjust="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346075E-4934-42FB-8FA0-0900CDEBFBD6}" type="datetimeFigureOut">
              <a:rPr lang="en-US" smtClean="0"/>
              <a:pPr/>
              <a:t>5/2/2011</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C492A3F-25BF-49EF-B0E4-8FCABDFA898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random/>
    <p:sndAc>
      <p:stSnd>
        <p:snd r:embed="rId1" name="drumroll.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46075E-4934-42FB-8FA0-0900CDEBFBD6}" type="datetimeFigureOut">
              <a:rPr lang="en-US" smtClean="0"/>
              <a:pPr/>
              <a:t>5/2/2011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346075E-4934-42FB-8FA0-0900CDEBFBD6}" type="datetimeFigureOut">
              <a:rPr lang="en-US" smtClean="0"/>
              <a:pPr/>
              <a:t>5/2/2011</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46075E-4934-42FB-8FA0-0900CDEBFBD6}" type="datetimeFigureOut">
              <a:rPr lang="en-US" smtClean="0"/>
              <a:pPr/>
              <a:t>5/2/2011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346075E-4934-42FB-8FA0-0900CDEBFBD6}" type="datetimeFigureOut">
              <a:rPr lang="en-US" smtClean="0"/>
              <a:pPr/>
              <a:t>5/2/2011</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C492A3F-25BF-49EF-B0E4-8FCABDFA898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random/>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46075E-4934-42FB-8FA0-0900CDEBFBD6}" type="datetimeFigureOut">
              <a:rPr lang="en-US" smtClean="0"/>
              <a:pPr/>
              <a:t>5/2/2011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46075E-4934-42FB-8FA0-0900CDEBFBD6}" type="datetimeFigureOut">
              <a:rPr lang="en-US" smtClean="0"/>
              <a:pPr/>
              <a:t>5/2/2011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346075E-4934-42FB-8FA0-0900CDEBFBD6}" type="datetimeFigureOut">
              <a:rPr lang="en-US" smtClean="0"/>
              <a:pPr/>
              <a:t>5/2/2011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346075E-4934-42FB-8FA0-0900CDEBFBD6}" type="datetimeFigureOut">
              <a:rPr lang="en-US" smtClean="0"/>
              <a:pPr/>
              <a:t>5/2/2011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46075E-4934-42FB-8FA0-0900CDEBFBD6}" type="datetimeFigureOut">
              <a:rPr lang="en-US" smtClean="0"/>
              <a:pPr/>
              <a:t>5/2/2011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C492A3F-25BF-49EF-B0E4-8FCABDFA898F}" type="slidenum">
              <a:rPr lang="en-US" smtClean="0"/>
              <a:pPr/>
              <a:t>‹#›</a:t>
            </a:fld>
            <a:endParaRPr lang="en-US" dirty="0"/>
          </a:p>
        </p:txBody>
      </p:sp>
    </p:spTree>
  </p:cSld>
  <p:clrMapOvr>
    <a:masterClrMapping/>
  </p:clrMapOvr>
  <p:transition spd="slow">
    <p:random/>
    <p:sndAc>
      <p:stSnd>
        <p:snd r:embed="rId1" name="drumroll.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346075E-4934-42FB-8FA0-0900CDEBFBD6}" type="datetimeFigureOut">
              <a:rPr lang="en-US" smtClean="0"/>
              <a:pPr/>
              <a:t>5/2/2011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C492A3F-25BF-49EF-B0E4-8FCABDFA898F}"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random/>
    <p:sndAc>
      <p:stSnd>
        <p:snd r:embed="rId1" name="drumroll.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346075E-4934-42FB-8FA0-0900CDEBFBD6}" type="datetimeFigureOut">
              <a:rPr lang="en-US" smtClean="0"/>
              <a:pPr/>
              <a:t>5/2/2011</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C492A3F-25BF-49EF-B0E4-8FCABDFA898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
    <p:sndAc>
      <p:stSnd>
        <p:snd r:embed="rId13" name="drumroll.wav"/>
      </p:stSnd>
    </p:sndAc>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uhaweb.hartford.edu/BUGL/immune.htm" TargetMode="External"/><Relationship Id="rId7" Type="http://schemas.openxmlformats.org/officeDocument/2006/relationships/hyperlink" Target="http://loki.stockton.edu/~davisn/LNdiseases.html"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www.buzzle.com/articles/immune-system-diseases-list-of-immune-system-disorders.html" TargetMode="External"/><Relationship Id="rId5" Type="http://schemas.openxmlformats.org/officeDocument/2006/relationships/hyperlink" Target="http://www.niaid.nih.gov/topics/immunesystem/Pages/default.aspx" TargetMode="External"/><Relationship Id="rId4" Type="http://schemas.openxmlformats.org/officeDocument/2006/relationships/hyperlink" Target="http://kidshealth.org/parent/general/body_basics/immune.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niaid.nih.gov/topics/immuneSystem/Pages/immuneResponseImages.aspx" TargetMode="External"/><Relationship Id="rId3" Type="http://schemas.openxmlformats.org/officeDocument/2006/relationships/hyperlink" Target="http://www.nlm.nih.gov/medlineplus/immunesystemanddisorders.html" TargetMode="External"/><Relationship Id="rId7" Type="http://schemas.openxmlformats.org/officeDocument/2006/relationships/hyperlink" Target="http://medicalcenter.osu.edu/patientcare/healthcare_services/infectious_diseases/immunesystem/Pages/index.aspx"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www.hellolife.net/explore/immune-system/what-organs-make-up-your-immune-system/" TargetMode="External"/><Relationship Id="rId5" Type="http://schemas.openxmlformats.org/officeDocument/2006/relationships/hyperlink" Target="http://uhaweb.hartford.edu/BUGL/immune.htm" TargetMode="External"/><Relationship Id="rId4" Type="http://schemas.openxmlformats.org/officeDocument/2006/relationships/hyperlink" Target="http://www.buzzle.com/articles/immune-system-diseases-list-of-immune-system-disorders.html" TargetMode="External"/><Relationship Id="rId9" Type="http://schemas.openxmlformats.org/officeDocument/2006/relationships/hyperlink" Target="http://www.barrackpore.gov.in/htm/sdobkp_citizencenter_child.htm" TargetMode="Externa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zingerbug.com/Backgrounds/background_images/purple_retro_circles.jpg"/>
          <p:cNvPicPr>
            <a:picLocks noChangeAspect="1" noChangeArrowheads="1"/>
          </p:cNvPicPr>
          <p:nvPr/>
        </p:nvPicPr>
        <p:blipFill>
          <a:blip r:embed="rId3" cstate="print"/>
          <a:srcRect/>
          <a:stretch>
            <a:fillRect/>
          </a:stretch>
        </p:blipFill>
        <p:spPr bwMode="auto">
          <a:xfrm>
            <a:off x="0" y="0"/>
            <a:ext cx="2667000" cy="6858000"/>
          </a:xfrm>
          <a:prstGeom prst="rect">
            <a:avLst/>
          </a:prstGeom>
          <a:noFill/>
        </p:spPr>
      </p:pic>
      <p:sp>
        <p:nvSpPr>
          <p:cNvPr id="4" name="Rectangle 3"/>
          <p:cNvSpPr/>
          <p:nvPr/>
        </p:nvSpPr>
        <p:spPr>
          <a:xfrm>
            <a:off x="1234440" y="1752600"/>
            <a:ext cx="6675120" cy="2585323"/>
          </a:xfrm>
          <a:prstGeom prst="rect">
            <a:avLst/>
          </a:prstGeom>
          <a:noFill/>
        </p:spPr>
        <p:txBody>
          <a:bodyPr wrap="square" lIns="91440" tIns="45720" rIns="91440" bIns="45720">
            <a:spAutoFit/>
            <a:scene3d>
              <a:camera prst="perspectiveLeft"/>
              <a:lightRig rig="glow" dir="t">
                <a:rot lat="0" lon="0" rev="3600000"/>
              </a:lightRig>
            </a:scene3d>
            <a:sp3d extrusionH="57150" prstMaterial="softEdge">
              <a:bevelT w="29210" h="16510" prst="softRound"/>
              <a:contourClr>
                <a:schemeClr val="accent4">
                  <a:alpha val="95000"/>
                </a:schemeClr>
              </a:contourClr>
            </a:sp3d>
          </a:bodyPr>
          <a:lstStyle/>
          <a:p>
            <a:pPr algn="ctr"/>
            <a:endParaRPr lang="en-US" sz="5400" b="1" dirty="0" smtClean="0">
              <a:ln>
                <a:solidFill>
                  <a:schemeClr val="tx1"/>
                </a:solidFill>
                <a:prstDash val="solid"/>
              </a:ln>
              <a:solidFill>
                <a:srgbClr val="0070C0"/>
              </a:solidFill>
              <a:effectLst>
                <a:outerShdw blurRad="88000" dist="50800" dir="5040000" algn="tl">
                  <a:schemeClr val="accent4">
                    <a:tint val="80000"/>
                    <a:satMod val="250000"/>
                    <a:alpha val="45000"/>
                  </a:schemeClr>
                </a:outerShdw>
              </a:effectLst>
            </a:endParaRPr>
          </a:p>
          <a:p>
            <a:pPr algn="ctr"/>
            <a:r>
              <a:rPr lang="en-US" sz="5400" b="1" dirty="0" smtClean="0">
                <a:ln>
                  <a:solidFill>
                    <a:schemeClr val="tx1"/>
                  </a:solidFill>
                  <a:prstDash val="solid"/>
                </a:ln>
                <a:solidFill>
                  <a:srgbClr val="0070C0"/>
                </a:solidFill>
                <a:effectLst>
                  <a:outerShdw blurRad="88000" dist="50800" dir="5040000" algn="tl">
                    <a:schemeClr val="accent4">
                      <a:tint val="80000"/>
                      <a:satMod val="250000"/>
                      <a:alpha val="45000"/>
                    </a:schemeClr>
                  </a:outerShdw>
                </a:effectLst>
              </a:rPr>
              <a:t>THE IMMUNE</a:t>
            </a:r>
          </a:p>
          <a:p>
            <a:pPr algn="ctr"/>
            <a:r>
              <a:rPr lang="en-US" sz="5400" b="1" dirty="0" smtClean="0">
                <a:ln>
                  <a:solidFill>
                    <a:schemeClr val="tx1"/>
                  </a:solidFill>
                  <a:prstDash val="solid"/>
                </a:ln>
                <a:solidFill>
                  <a:srgbClr val="0070C0"/>
                </a:solidFill>
                <a:effectLst>
                  <a:outerShdw blurRad="88000" dist="50800" dir="5040000" algn="tl">
                    <a:schemeClr val="accent4">
                      <a:tint val="80000"/>
                      <a:satMod val="250000"/>
                      <a:alpha val="45000"/>
                    </a:schemeClr>
                  </a:outerShdw>
                </a:effectLst>
              </a:rPr>
              <a:t> SYSTEM</a:t>
            </a:r>
            <a:endParaRPr lang="en-US" sz="5400" b="1" cap="none" spc="0" dirty="0">
              <a:ln>
                <a:solidFill>
                  <a:schemeClr val="tx1"/>
                </a:solidFill>
                <a:prstDash val="solid"/>
              </a:ln>
              <a:solidFill>
                <a:srgbClr val="0070C0"/>
              </a:soli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6096000" y="4876800"/>
            <a:ext cx="2455746" cy="1200329"/>
          </a:xfrm>
          <a:prstGeom prst="rect">
            <a:avLst/>
          </a:prstGeom>
          <a:noFill/>
        </p:spPr>
        <p:txBody>
          <a:bodyPr wrap="square" lIns="91440" tIns="45720" rIns="91440" bIns="45720">
            <a:spAutoFit/>
          </a:bodyP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Maame Kwarkye</a:t>
            </a:r>
          </a:p>
          <a:p>
            <a:pPr algn="ct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Ana Recio</a:t>
            </a: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Joon Bak</a:t>
            </a:r>
          </a:p>
          <a:p>
            <a:pPr algn="ct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Dalia Simmons</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INNATE IMMUNITY</a:t>
            </a:r>
            <a:r>
              <a:rPr lang="en-US" dirty="0" smtClean="0"/>
              <a:t>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solidFill>
                <a:srgbClr val="0070C0"/>
              </a:solidFill>
            </a:endParaRPr>
          </a:p>
          <a:p>
            <a:r>
              <a:rPr lang="en-US" dirty="0" smtClean="0">
                <a:solidFill>
                  <a:srgbClr val="0070C0"/>
                </a:solidFill>
              </a:rPr>
              <a:t>Innate immunity is “nonspecific”</a:t>
            </a:r>
          </a:p>
          <a:p>
            <a:r>
              <a:rPr lang="en-US" dirty="0" smtClean="0">
                <a:solidFill>
                  <a:srgbClr val="0070C0"/>
                </a:solidFill>
              </a:rPr>
              <a:t>We are all born with innate immunity</a:t>
            </a:r>
          </a:p>
          <a:p>
            <a:r>
              <a:rPr lang="en-US" dirty="0" smtClean="0">
                <a:solidFill>
                  <a:srgbClr val="0070C0"/>
                </a:solidFill>
              </a:rPr>
              <a:t>It is a protection against all antigens</a:t>
            </a:r>
          </a:p>
          <a:p>
            <a:r>
              <a:rPr lang="en-US" dirty="0" smtClean="0">
                <a:solidFill>
                  <a:srgbClr val="0070C0"/>
                </a:solidFill>
              </a:rPr>
              <a:t>It responds to a broad range of microorganisms</a:t>
            </a:r>
          </a:p>
          <a:p>
            <a:endParaRPr lang="en-US" dirty="0" smtClean="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smtClean="0">
                <a:solidFill>
                  <a:srgbClr val="D60093"/>
                </a:solidFill>
              </a:rPr>
              <a:t>There are barriers that keeps harmful substances from entering the body. Some of these barriers are: </a:t>
            </a:r>
            <a:r>
              <a:rPr lang="en-US" b="1" dirty="0" smtClean="0">
                <a:solidFill>
                  <a:srgbClr val="D60093"/>
                </a:solidFill>
              </a:rPr>
              <a:t>Skin and Mucous membranes, and internal defenses</a:t>
            </a:r>
          </a:p>
          <a:p>
            <a:r>
              <a:rPr lang="en-US" dirty="0" smtClean="0">
                <a:solidFill>
                  <a:srgbClr val="D60093"/>
                </a:solidFill>
              </a:rPr>
              <a:t>The skin membrane provides a physical barrier to pathogens </a:t>
            </a:r>
          </a:p>
          <a:p>
            <a:r>
              <a:rPr lang="en-US" dirty="0" smtClean="0">
                <a:solidFill>
                  <a:srgbClr val="D60093"/>
                </a:solidFill>
              </a:rPr>
              <a:t>The mucous membrane traps bacteria and small particles that the skin cannot. </a:t>
            </a: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solidFill>
                  <a:srgbClr val="0070C0"/>
                </a:solidFill>
              </a:rPr>
              <a:t>Internal defenses consist of phagocytic cells</a:t>
            </a:r>
          </a:p>
          <a:p>
            <a:r>
              <a:rPr lang="en-US" dirty="0" smtClean="0">
                <a:solidFill>
                  <a:srgbClr val="0070C0"/>
                </a:solidFill>
              </a:rPr>
              <a:t>Macrophage is a type of phagocytic cell that ingests foreign material </a:t>
            </a:r>
          </a:p>
          <a:p>
            <a:r>
              <a:rPr lang="en-US" b="1" dirty="0">
                <a:solidFill>
                  <a:srgbClr val="0070C0"/>
                </a:solidFill>
              </a:rPr>
              <a:t>Macrophages</a:t>
            </a:r>
            <a:r>
              <a:rPr lang="en-US" dirty="0">
                <a:solidFill>
                  <a:srgbClr val="0070C0"/>
                </a:solidFill>
              </a:rPr>
              <a:t> are white blood cells that engulf and digest pathogens</a:t>
            </a:r>
          </a:p>
          <a:p>
            <a:endParaRPr lang="en-US" dirty="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solidFill>
                  <a:srgbClr val="00B0F0"/>
                </a:solidFill>
              </a:rPr>
              <a:t>Four major organs in the immune system</a:t>
            </a:r>
            <a:endParaRPr lang="en-US"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r>
              <a:rPr lang="en-US" dirty="0">
                <a:solidFill>
                  <a:srgbClr val="D60093"/>
                </a:solidFill>
              </a:rPr>
              <a:t>The </a:t>
            </a:r>
            <a:r>
              <a:rPr lang="en-US" b="1" dirty="0">
                <a:solidFill>
                  <a:srgbClr val="D60093"/>
                </a:solidFill>
              </a:rPr>
              <a:t>bone marrow</a:t>
            </a:r>
            <a:r>
              <a:rPr lang="en-US" dirty="0">
                <a:solidFill>
                  <a:srgbClr val="D60093"/>
                </a:solidFill>
              </a:rPr>
              <a:t> is responsible for the production of important system cells like the B cells, granulocytes, natural killer cells and immature thymocytes. The bone marrow also produces red blood cells.</a:t>
            </a:r>
          </a:p>
          <a:p>
            <a:r>
              <a:rPr lang="en-US" dirty="0">
                <a:solidFill>
                  <a:srgbClr val="D60093"/>
                </a:solidFill>
              </a:rPr>
              <a:t>The </a:t>
            </a:r>
            <a:r>
              <a:rPr lang="en-US" b="1" dirty="0">
                <a:solidFill>
                  <a:srgbClr val="D60093"/>
                </a:solidFill>
              </a:rPr>
              <a:t>thymus gland </a:t>
            </a:r>
            <a:r>
              <a:rPr lang="en-US" dirty="0">
                <a:solidFill>
                  <a:srgbClr val="D60093"/>
                </a:solidFill>
              </a:rPr>
              <a:t>is responsible for producing mature T cells. It is located in the upper chest region. </a:t>
            </a:r>
          </a:p>
          <a:p>
            <a:r>
              <a:rPr lang="en-US" dirty="0">
                <a:solidFill>
                  <a:srgbClr val="D60093"/>
                </a:solidFill>
              </a:rPr>
              <a:t>The </a:t>
            </a:r>
            <a:r>
              <a:rPr lang="en-US" b="1" dirty="0">
                <a:solidFill>
                  <a:srgbClr val="D60093"/>
                </a:solidFill>
              </a:rPr>
              <a:t>spleen </a:t>
            </a:r>
            <a:r>
              <a:rPr lang="en-US" dirty="0">
                <a:solidFill>
                  <a:srgbClr val="D60093"/>
                </a:solidFill>
              </a:rPr>
              <a:t>removes red blood cells and replaces it with white blood cells.  It has a thin connective tissue capsule from which short septa that extend inwards. The spleen has two components: the white pulp and the red pulp. </a:t>
            </a:r>
          </a:p>
          <a:p>
            <a:endParaRPr lang="en-US" dirty="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smtClean="0">
                <a:solidFill>
                  <a:srgbClr val="0070C0"/>
                </a:solidFill>
              </a:rPr>
              <a:t>The white pulp is responsible for the immunological function of the spleen and the red pulp is responsible for the filtration function of the spleen.</a:t>
            </a:r>
          </a:p>
          <a:p>
            <a:r>
              <a:rPr lang="en-US" dirty="0" smtClean="0">
                <a:solidFill>
                  <a:srgbClr val="0070C0"/>
                </a:solidFill>
              </a:rPr>
              <a:t>The </a:t>
            </a:r>
            <a:r>
              <a:rPr lang="en-US" b="1" dirty="0" smtClean="0">
                <a:solidFill>
                  <a:srgbClr val="0070C0"/>
                </a:solidFill>
              </a:rPr>
              <a:t>lymph node is</a:t>
            </a:r>
            <a:r>
              <a:rPr lang="en-US" dirty="0" smtClean="0">
                <a:solidFill>
                  <a:srgbClr val="0070C0"/>
                </a:solidFill>
              </a:rPr>
              <a:t> composed of T cells, B cells, dendritic cells and macrophages. Lymph nodes deplete fluid from most of the tissues and filter out antigens present in them. The lymph nodes have a fibrous capsule. </a:t>
            </a:r>
          </a:p>
          <a:p>
            <a:pPr>
              <a:buNone/>
            </a:pPr>
            <a:endParaRPr lang="en-US" dirty="0" smtClean="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 image of lymph nodes interconnected by lymphatic vessels in the body."/>
          <p:cNvPicPr/>
          <p:nvPr/>
        </p:nvPicPr>
        <p:blipFill>
          <a:blip r:embed="rId3" cstate="print"/>
          <a:srcRect/>
          <a:stretch>
            <a:fillRect/>
          </a:stretch>
        </p:blipFill>
        <p:spPr bwMode="auto">
          <a:xfrm>
            <a:off x="228600" y="762000"/>
            <a:ext cx="7696200" cy="5486400"/>
          </a:xfrm>
          <a:prstGeom prst="rect">
            <a:avLst/>
          </a:prstGeom>
          <a:noFill/>
          <a:ln w="9525">
            <a:noFill/>
            <a:miter lim="800000"/>
            <a:headEnd/>
            <a:tailEnd/>
          </a:ln>
        </p:spPr>
      </p:pic>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ARE THERE MORE CELLS IN THE IMMUNE SYSTEM?</a:t>
            </a:r>
            <a:endParaRPr lang="en-US" dirty="0">
              <a:solidFill>
                <a:srgbClr val="00B0F0"/>
              </a:solidFill>
            </a:endParaRPr>
          </a:p>
        </p:txBody>
      </p:sp>
      <p:sp>
        <p:nvSpPr>
          <p:cNvPr id="3" name="Content Placeholder 2"/>
          <p:cNvSpPr>
            <a:spLocks noGrp="1"/>
          </p:cNvSpPr>
          <p:nvPr>
            <p:ph idx="1"/>
          </p:nvPr>
        </p:nvSpPr>
        <p:spPr/>
        <p:txBody>
          <a:bodyPr>
            <a:normAutofit/>
          </a:bodyPr>
          <a:lstStyle/>
          <a:p>
            <a:r>
              <a:rPr lang="en-US" dirty="0" smtClean="0">
                <a:solidFill>
                  <a:srgbClr val="D60093"/>
                </a:solidFill>
              </a:rPr>
              <a:t>YES THERE ARE: natural killer cells, granulocytes, and </a:t>
            </a:r>
            <a:r>
              <a:rPr lang="en-US" dirty="0">
                <a:solidFill>
                  <a:srgbClr val="D60093"/>
                </a:solidFill>
              </a:rPr>
              <a:t>dendritic </a:t>
            </a:r>
            <a:r>
              <a:rPr lang="en-US" dirty="0" smtClean="0">
                <a:solidFill>
                  <a:srgbClr val="D60093"/>
                </a:solidFill>
              </a:rPr>
              <a:t>cells</a:t>
            </a:r>
          </a:p>
          <a:p>
            <a:r>
              <a:rPr lang="en-US" b="1" dirty="0">
                <a:solidFill>
                  <a:srgbClr val="D60093"/>
                </a:solidFill>
              </a:rPr>
              <a:t>Natural killer</a:t>
            </a:r>
            <a:r>
              <a:rPr lang="en-US" dirty="0">
                <a:solidFill>
                  <a:srgbClr val="D60093"/>
                </a:solidFill>
              </a:rPr>
              <a:t> cells destroy tumor cells and viral infected cells</a:t>
            </a:r>
          </a:p>
          <a:p>
            <a:r>
              <a:rPr lang="en-US" b="1" dirty="0">
                <a:solidFill>
                  <a:srgbClr val="D60093"/>
                </a:solidFill>
              </a:rPr>
              <a:t>Granulocytes</a:t>
            </a:r>
            <a:r>
              <a:rPr lang="en-US" dirty="0">
                <a:solidFill>
                  <a:srgbClr val="D60093"/>
                </a:solidFill>
              </a:rPr>
              <a:t> are a type of white blood cells. There are three types of granulocytes: neutrophils, eosinophils and basophils. Granulocytes are responsible for removing bacteria and parasite from the body. </a:t>
            </a:r>
          </a:p>
          <a:p>
            <a:r>
              <a:rPr lang="en-US" b="1" dirty="0">
                <a:solidFill>
                  <a:srgbClr val="D60093"/>
                </a:solidFill>
              </a:rPr>
              <a:t>Dendritic cells</a:t>
            </a:r>
            <a:r>
              <a:rPr lang="en-US" dirty="0">
                <a:solidFill>
                  <a:srgbClr val="D60093"/>
                </a:solidFill>
              </a:rPr>
              <a:t> </a:t>
            </a:r>
            <a:r>
              <a:rPr lang="en-US" dirty="0" smtClean="0">
                <a:solidFill>
                  <a:srgbClr val="D60093"/>
                </a:solidFill>
              </a:rPr>
              <a:t>are </a:t>
            </a:r>
            <a:r>
              <a:rPr lang="en-US" dirty="0">
                <a:solidFill>
                  <a:srgbClr val="D60093"/>
                </a:solidFill>
              </a:rPr>
              <a:t>responsible for engulfing antigens</a:t>
            </a:r>
          </a:p>
          <a:p>
            <a:endParaRPr lang="en-US" dirty="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organs of the immune system are positioned throughout the body; tonsils and adenoids, lymph nodes, lympathic vessels, thymus, spleen, appendix, Peyer's patch, and bone marrow."/>
          <p:cNvPicPr/>
          <p:nvPr/>
        </p:nvPicPr>
        <p:blipFill>
          <a:blip r:embed="rId3" cstate="print"/>
          <a:srcRect/>
          <a:stretch>
            <a:fillRect/>
          </a:stretch>
        </p:blipFill>
        <p:spPr bwMode="auto">
          <a:xfrm>
            <a:off x="1800225" y="223837"/>
            <a:ext cx="5543550" cy="6410325"/>
          </a:xfrm>
          <a:prstGeom prst="rect">
            <a:avLst/>
          </a:prstGeom>
          <a:noFill/>
          <a:ln w="9525">
            <a:noFill/>
            <a:miter lim="800000"/>
            <a:headEnd/>
            <a:tailEnd/>
          </a:ln>
        </p:spPr>
      </p:pic>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IMMUNE DISORDERS?</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solidFill>
                  <a:srgbClr val="0070C0"/>
                </a:solidFill>
              </a:rPr>
              <a:t>Immune disorders can lead to several diseases</a:t>
            </a:r>
          </a:p>
          <a:p>
            <a:pPr lvl="3"/>
            <a:r>
              <a:rPr lang="en-US" dirty="0" smtClean="0">
                <a:solidFill>
                  <a:srgbClr val="D60093"/>
                </a:solidFill>
              </a:rPr>
              <a:t>Autoimmune disorders- when the immune system attacks healthy cells . EX: Lupus, Addison’s disease</a:t>
            </a:r>
          </a:p>
          <a:p>
            <a:pPr lvl="3"/>
            <a:r>
              <a:rPr lang="en-US" dirty="0" smtClean="0">
                <a:solidFill>
                  <a:srgbClr val="D60093"/>
                </a:solidFill>
              </a:rPr>
              <a:t>AIDS- immunodeficiency disease that is caused by a virus. EX: </a:t>
            </a:r>
            <a:r>
              <a:rPr lang="en-US" dirty="0">
                <a:solidFill>
                  <a:srgbClr val="D60093"/>
                </a:solidFill>
              </a:rPr>
              <a:t> human immunodeficiency virus (HIV</a:t>
            </a:r>
            <a:r>
              <a:rPr lang="en-US" dirty="0" smtClean="0">
                <a:solidFill>
                  <a:srgbClr val="D60093"/>
                </a:solidFill>
              </a:rPr>
              <a:t>)</a:t>
            </a:r>
          </a:p>
          <a:p>
            <a:pPr lvl="3"/>
            <a:r>
              <a:rPr lang="en-US" dirty="0" smtClean="0">
                <a:solidFill>
                  <a:srgbClr val="D60093"/>
                </a:solidFill>
              </a:rPr>
              <a:t>Allergies- responses to certain environmental antigens. There are several allergens that cause allergies such as certain food, drugs, and pollen</a:t>
            </a:r>
          </a:p>
          <a:p>
            <a:pPr lvl="3"/>
            <a:r>
              <a:rPr lang="en-US" dirty="0" smtClean="0">
                <a:solidFill>
                  <a:srgbClr val="D60093"/>
                </a:solidFill>
              </a:rPr>
              <a:t>Asthma- a lung disorder caused by inflammation of the air passage</a:t>
            </a:r>
            <a:endParaRPr lang="en-US" dirty="0">
              <a:solidFill>
                <a:srgbClr val="D60093"/>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ww.barrackpore.gov.in/images/Vaccination.jpg"/>
          <p:cNvPicPr>
            <a:picLocks noChangeAspect="1" noChangeArrowheads="1"/>
          </p:cNvPicPr>
          <p:nvPr/>
        </p:nvPicPr>
        <p:blipFill>
          <a:blip r:embed="rId3" cstate="print"/>
          <a:srcRect/>
          <a:stretch>
            <a:fillRect/>
          </a:stretch>
        </p:blipFill>
        <p:spPr bwMode="auto">
          <a:xfrm>
            <a:off x="457200" y="457200"/>
            <a:ext cx="7239000" cy="6145161"/>
          </a:xfrm>
          <a:prstGeom prst="rect">
            <a:avLst/>
          </a:prstGeom>
          <a:noFill/>
        </p:spPr>
      </p:pic>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239000" cy="1691640"/>
          </a:xfrm>
        </p:spPr>
        <p:txBody>
          <a:bodyPr>
            <a:noAutofit/>
          </a:bodyPr>
          <a:lstStyle/>
          <a:p>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HOW DOES THE IMMUNE SYSTEM MAINTAIN HOMEOSTASIS?</a:t>
            </a:r>
            <a:endParaRPr lang="en-US" dirty="0">
              <a:solidFill>
                <a:srgbClr val="00B0F0"/>
              </a:solidFill>
            </a:endParaRPr>
          </a:p>
        </p:txBody>
      </p:sp>
      <p:sp>
        <p:nvSpPr>
          <p:cNvPr id="3" name="Content Placeholder 2"/>
          <p:cNvSpPr>
            <a:spLocks noGrp="1"/>
          </p:cNvSpPr>
          <p:nvPr>
            <p:ph idx="1"/>
          </p:nvPr>
        </p:nvSpPr>
        <p:spPr/>
        <p:txBody>
          <a:bodyPr/>
          <a:lstStyle/>
          <a:p>
            <a:endParaRPr lang="en-US" dirty="0" smtClean="0"/>
          </a:p>
          <a:p>
            <a:endParaRPr lang="en-US" dirty="0" smtClean="0">
              <a:solidFill>
                <a:srgbClr val="D60093"/>
              </a:solidFill>
            </a:endParaRPr>
          </a:p>
          <a:p>
            <a:r>
              <a:rPr lang="en-US" dirty="0" smtClean="0">
                <a:solidFill>
                  <a:srgbClr val="D60093"/>
                </a:solidFill>
              </a:rPr>
              <a:t>The immune system helps to attack viruses and diseases that may cause harm to the body</a:t>
            </a:r>
          </a:p>
          <a:p>
            <a:r>
              <a:rPr lang="en-US" dirty="0" smtClean="0">
                <a:solidFill>
                  <a:srgbClr val="D60093"/>
                </a:solidFill>
              </a:rPr>
              <a:t>It consist of a series of organs that helps with the process</a:t>
            </a:r>
            <a:endParaRPr lang="en-US" dirty="0">
              <a:solidFill>
                <a:srgbClr val="D60093"/>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normAutofit fontScale="90000"/>
          </a:bodyPr>
          <a:lstStyle/>
          <a:p>
            <a:r>
              <a:rPr lang="en-US" altLang="ko-KR" dirty="0" smtClean="0"/>
              <a:t/>
            </a:r>
            <a:br>
              <a:rPr lang="en-US" altLang="ko-KR" dirty="0" smtClean="0"/>
            </a:br>
            <a:r>
              <a:rPr lang="en-US" altLang="ko-KR" dirty="0" smtClean="0"/>
              <a:t/>
            </a:r>
            <a:br>
              <a:rPr lang="en-US" altLang="ko-KR" dirty="0" smtClean="0"/>
            </a:br>
            <a:r>
              <a:rPr lang="en-US" altLang="ko-KR" dirty="0" smtClean="0"/>
              <a:t/>
            </a:r>
            <a:br>
              <a:rPr lang="en-US" altLang="ko-KR" dirty="0" smtClean="0"/>
            </a:br>
            <a:r>
              <a:rPr lang="en-US" altLang="ko-KR" dirty="0" smtClean="0"/>
              <a:t/>
            </a:r>
            <a:br>
              <a:rPr lang="en-US" altLang="ko-KR" dirty="0" smtClean="0"/>
            </a:br>
            <a:r>
              <a:rPr lang="en-US" altLang="ko-KR" dirty="0" smtClean="0">
                <a:solidFill>
                  <a:srgbClr val="00B0F0"/>
                </a:solidFill>
              </a:rPr>
              <a:t/>
            </a:r>
            <a:br>
              <a:rPr lang="en-US" altLang="ko-KR" dirty="0" smtClean="0">
                <a:solidFill>
                  <a:srgbClr val="00B0F0"/>
                </a:solidFill>
              </a:rPr>
            </a:br>
            <a:r>
              <a:rPr lang="en-US" altLang="ko-KR" sz="4400" dirty="0" smtClean="0">
                <a:solidFill>
                  <a:srgbClr val="00B0F0"/>
                </a:solidFill>
              </a:rPr>
              <a:t>What happens when skin is damaged?!!</a:t>
            </a:r>
            <a:endParaRPr lang="ko-KR" altLang="en-US" sz="4400" dirty="0">
              <a:solidFill>
                <a:srgbClr val="00B0F0"/>
              </a:solidFill>
            </a:endParaRPr>
          </a:p>
        </p:txBody>
      </p:sp>
      <p:sp>
        <p:nvSpPr>
          <p:cNvPr id="3" name="Content Placeholder 2"/>
          <p:cNvSpPr>
            <a:spLocks noGrp="1"/>
          </p:cNvSpPr>
          <p:nvPr>
            <p:ph idx="1"/>
          </p:nvPr>
        </p:nvSpPr>
        <p:spPr/>
        <p:txBody>
          <a:bodyPr>
            <a:noAutofit/>
          </a:bodyPr>
          <a:lstStyle/>
          <a:p>
            <a:r>
              <a:rPr lang="en-US" altLang="ko-KR" sz="2000" dirty="0" smtClean="0">
                <a:solidFill>
                  <a:srgbClr val="00B0F0"/>
                </a:solidFill>
              </a:rPr>
              <a:t>Histamine is secreted by </a:t>
            </a:r>
            <a:r>
              <a:rPr lang="en-US" altLang="ko-KR" sz="2000" dirty="0" err="1" smtClean="0">
                <a:solidFill>
                  <a:srgbClr val="00B0F0"/>
                </a:solidFill>
              </a:rPr>
              <a:t>basophils</a:t>
            </a:r>
            <a:r>
              <a:rPr lang="en-US" altLang="ko-KR" sz="2000" dirty="0" smtClean="0">
                <a:solidFill>
                  <a:srgbClr val="00B0F0"/>
                </a:solidFill>
              </a:rPr>
              <a:t>, white blood cells found in connective tissue.</a:t>
            </a:r>
          </a:p>
          <a:p>
            <a:r>
              <a:rPr lang="en-US" altLang="ko-KR" sz="2000" dirty="0" err="1" smtClean="0">
                <a:solidFill>
                  <a:srgbClr val="00B0F0"/>
                </a:solidFill>
              </a:rPr>
              <a:t>Vasodilation</a:t>
            </a:r>
            <a:r>
              <a:rPr lang="en-US" altLang="ko-KR" sz="2000" dirty="0" smtClean="0">
                <a:solidFill>
                  <a:srgbClr val="00B0F0"/>
                </a:solidFill>
              </a:rPr>
              <a:t>(dilation of blood vessels), stimulated by histamine, increases blood supply to the damaged area and allows for easier movement of white blood cells through blood vessel walls. This also causes redness, an increase in temperature, and swelling. The increase in temperature, like a fever, may stimulate white blood cells, and they may make the environment inhospitable to pathogens.</a:t>
            </a:r>
          </a:p>
          <a:p>
            <a:r>
              <a:rPr lang="en-US" altLang="ko-KR" sz="2000" dirty="0" smtClean="0">
                <a:solidFill>
                  <a:srgbClr val="00B0F0"/>
                </a:solidFill>
              </a:rPr>
              <a:t>Phagocytes arrive and engulf pathogens and damaged cells.</a:t>
            </a:r>
          </a:p>
          <a:p>
            <a:r>
              <a:rPr lang="en-US" altLang="ko-KR" sz="2000" dirty="0" smtClean="0">
                <a:solidFill>
                  <a:srgbClr val="00B0F0"/>
                </a:solidFill>
              </a:rPr>
              <a:t>Complement helps phagocytes engulf foreign cells, stimulate </a:t>
            </a:r>
            <a:r>
              <a:rPr lang="en-US" altLang="ko-KR" sz="2000" dirty="0" err="1" smtClean="0">
                <a:solidFill>
                  <a:srgbClr val="00B0F0"/>
                </a:solidFill>
              </a:rPr>
              <a:t>basophils</a:t>
            </a:r>
            <a:r>
              <a:rPr lang="en-US" altLang="ko-KR" sz="2000" dirty="0" smtClean="0">
                <a:solidFill>
                  <a:srgbClr val="00B0F0"/>
                </a:solidFill>
              </a:rPr>
              <a:t> to release histamine, and help </a:t>
            </a:r>
            <a:r>
              <a:rPr lang="en-US" altLang="ko-KR" sz="2000" dirty="0" err="1" smtClean="0">
                <a:solidFill>
                  <a:srgbClr val="00B0F0"/>
                </a:solidFill>
              </a:rPr>
              <a:t>lyse</a:t>
            </a:r>
            <a:r>
              <a:rPr lang="en-US" altLang="ko-KR" sz="2000" dirty="0" smtClean="0">
                <a:solidFill>
                  <a:srgbClr val="00B0F0"/>
                </a:solidFill>
              </a:rPr>
              <a:t> foreign cells.</a:t>
            </a:r>
            <a:endParaRPr lang="ko-KR" altLang="en-US" sz="2000" dirty="0">
              <a:solidFill>
                <a:srgbClr val="00B0F0"/>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smtClean="0">
                <a:solidFill>
                  <a:srgbClr val="00B0F0"/>
                </a:solidFill>
                <a:ea typeface="굴림" pitchFamily="50" charset="-127"/>
              </a:rPr>
              <a:t>Inhibition by Antibody Feedback</a:t>
            </a:r>
            <a:endParaRPr lang="ko-KR" altLang="en-US" dirty="0">
              <a:solidFill>
                <a:srgbClr val="00B0F0"/>
              </a:solidFill>
            </a:endParaRPr>
          </a:p>
        </p:txBody>
      </p:sp>
      <p:sp>
        <p:nvSpPr>
          <p:cNvPr id="3" name="Content Placeholder 2"/>
          <p:cNvSpPr>
            <a:spLocks noGrp="1"/>
          </p:cNvSpPr>
          <p:nvPr>
            <p:ph idx="1"/>
          </p:nvPr>
        </p:nvSpPr>
        <p:spPr/>
        <p:txBody>
          <a:bodyPr/>
          <a:lstStyle/>
          <a:p>
            <a:r>
              <a:rPr lang="en-US" altLang="ko-KR" sz="2400" dirty="0" smtClean="0">
                <a:solidFill>
                  <a:srgbClr val="D60093"/>
                </a:solidFill>
                <a:ea typeface="굴림" pitchFamily="50" charset="-127"/>
              </a:rPr>
              <a:t>Passively administered antibody can prevent an antibody response </a:t>
            </a:r>
          </a:p>
          <a:p>
            <a:r>
              <a:rPr lang="en-US" altLang="ko-KR" sz="2800" dirty="0" smtClean="0">
                <a:solidFill>
                  <a:srgbClr val="D60093"/>
                </a:solidFill>
                <a:ea typeface="굴림" pitchFamily="50" charset="-127"/>
              </a:rPr>
              <a:t>Antibody produced during an immune responses leads to elimination of antigen</a:t>
            </a:r>
          </a:p>
          <a:p>
            <a:pPr marL="457200" lvl="1" indent="0"/>
            <a:r>
              <a:rPr lang="en-US" altLang="ko-KR" dirty="0" smtClean="0">
                <a:solidFill>
                  <a:srgbClr val="D60093"/>
                </a:solidFill>
                <a:ea typeface="굴림" pitchFamily="50" charset="-127"/>
              </a:rPr>
              <a:t>Less antigen available to stimulate specific cells</a:t>
            </a:r>
          </a:p>
          <a:p>
            <a:pPr marL="457200" lvl="1" indent="0"/>
            <a:r>
              <a:rPr lang="en-US" altLang="ko-KR" dirty="0" smtClean="0">
                <a:solidFill>
                  <a:srgbClr val="D60093"/>
                </a:solidFill>
                <a:ea typeface="굴림" pitchFamily="50" charset="-127"/>
              </a:rPr>
              <a:t>Immune complexes can bind to inhibitory receptors</a:t>
            </a:r>
          </a:p>
          <a:p>
            <a:endParaRPr lang="ko-KR" altLang="en-US" dirty="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1"/>
            <a:ext cx="6255488" cy="2812312"/>
          </a:xfrm>
        </p:spPr>
        <p:txBody>
          <a:bodyPr>
            <a:normAutofit/>
          </a:bodyPr>
          <a:lstStyle/>
          <a:p>
            <a:r>
              <a:rPr lang="en-US" sz="6600" dirty="0" smtClean="0">
                <a:solidFill>
                  <a:srgbClr val="00FF00"/>
                </a:solidFill>
                <a:latin typeface="Aharoni" pitchFamily="2" charset="-79"/>
                <a:cs typeface="Aharoni" pitchFamily="2" charset="-79"/>
              </a:rPr>
              <a:t>Let’s Play </a:t>
            </a:r>
            <a:r>
              <a:rPr lang="en-US" sz="6600" dirty="0" err="1" smtClean="0">
                <a:solidFill>
                  <a:srgbClr val="00FF00"/>
                </a:solidFill>
                <a:latin typeface="Aharoni" pitchFamily="2" charset="-79"/>
                <a:cs typeface="Aharoni" pitchFamily="2" charset="-79"/>
              </a:rPr>
              <a:t>Yay</a:t>
            </a:r>
            <a:r>
              <a:rPr lang="en-US" sz="6600" dirty="0" smtClean="0">
                <a:solidFill>
                  <a:srgbClr val="00FF00"/>
                </a:solidFill>
                <a:latin typeface="Aharoni" pitchFamily="2" charset="-79"/>
                <a:cs typeface="Aharoni" pitchFamily="2" charset="-79"/>
              </a:rPr>
              <a:t>!!!!!!!!!!!!</a:t>
            </a:r>
            <a:endParaRPr lang="en-US" sz="6600" dirty="0">
              <a:solidFill>
                <a:srgbClr val="00FF00"/>
              </a:solidFill>
              <a:latin typeface="Aharoni" pitchFamily="2" charset="-79"/>
              <a:cs typeface="Aharoni" pitchFamily="2" charset="-79"/>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00FF00"/>
                </a:solidFill>
              </a:rPr>
              <a:t>Name that Organ</a:t>
            </a:r>
            <a:r>
              <a:rPr lang="en-US" dirty="0" smtClean="0">
                <a:solidFill>
                  <a:srgbClr val="00FF00"/>
                </a:solidFill>
              </a:rPr>
              <a:t>!!!</a:t>
            </a:r>
            <a:endParaRPr lang="en-US" dirty="0">
              <a:solidFill>
                <a:srgbClr val="00FF00"/>
              </a:solidFill>
            </a:endParaRPr>
          </a:p>
        </p:txBody>
      </p:sp>
      <p:sp>
        <p:nvSpPr>
          <p:cNvPr id="3" name="Content Placeholder 2"/>
          <p:cNvSpPr>
            <a:spLocks noGrp="1"/>
          </p:cNvSpPr>
          <p:nvPr>
            <p:ph idx="1"/>
          </p:nvPr>
        </p:nvSpPr>
        <p:spPr/>
        <p:txBody>
          <a:bodyPr>
            <a:normAutofit fontScale="92500"/>
          </a:bodyPr>
          <a:lstStyle/>
          <a:p>
            <a:r>
              <a:rPr lang="en-US" sz="1600" dirty="0" smtClean="0">
                <a:solidFill>
                  <a:srgbClr val="D60093"/>
                </a:solidFill>
              </a:rPr>
              <a:t>Rules: </a:t>
            </a:r>
            <a:r>
              <a:rPr lang="en-US" sz="1600" dirty="0" smtClean="0">
                <a:solidFill>
                  <a:srgbClr val="00B050"/>
                </a:solidFill>
              </a:rPr>
              <a:t>The class is going to be divided into four groups. Below, there are functions of the major organs in the immune system. The first group to match the correct organ to its function earns 50 points for their group. Pretty easy right?? </a:t>
            </a:r>
          </a:p>
          <a:p>
            <a:pPr>
              <a:buNone/>
            </a:pPr>
            <a:endParaRPr lang="en-US" dirty="0" smtClean="0">
              <a:solidFill>
                <a:srgbClr val="D60093"/>
              </a:solidFill>
            </a:endParaRPr>
          </a:p>
          <a:p>
            <a:pPr>
              <a:buNone/>
            </a:pPr>
            <a:r>
              <a:rPr lang="en-US" dirty="0" smtClean="0">
                <a:solidFill>
                  <a:srgbClr val="D60093"/>
                </a:solidFill>
              </a:rPr>
              <a:t>____1. located in the upper chest region, this organ produces large amounts of lymphocytes</a:t>
            </a:r>
          </a:p>
          <a:p>
            <a:pPr>
              <a:buNone/>
            </a:pPr>
            <a:r>
              <a:rPr lang="en-US" dirty="0" smtClean="0">
                <a:solidFill>
                  <a:srgbClr val="D60093"/>
                </a:solidFill>
              </a:rPr>
              <a:t>____2. the site of the B cell</a:t>
            </a:r>
          </a:p>
          <a:p>
            <a:pPr>
              <a:buNone/>
            </a:pPr>
            <a:r>
              <a:rPr lang="en-US" dirty="0" smtClean="0">
                <a:solidFill>
                  <a:srgbClr val="D60093"/>
                </a:solidFill>
              </a:rPr>
              <a:t>____3. this organ removes fluids from most of the tissues in the body </a:t>
            </a:r>
          </a:p>
          <a:p>
            <a:pPr>
              <a:buNone/>
            </a:pPr>
            <a:r>
              <a:rPr lang="en-US" dirty="0" smtClean="0">
                <a:solidFill>
                  <a:srgbClr val="D60093"/>
                </a:solidFill>
              </a:rPr>
              <a:t>____4. responsible for the removal of red blood cells and the replacement of white blood cells</a:t>
            </a:r>
            <a:endParaRPr lang="en-US" dirty="0">
              <a:solidFill>
                <a:srgbClr val="D60093"/>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endParaRPr lang="en-US" dirty="0" smtClean="0"/>
          </a:p>
          <a:p>
            <a:r>
              <a:rPr lang="en-US" dirty="0" smtClean="0"/>
              <a:t>Name the Organ</a:t>
            </a:r>
          </a:p>
          <a:p>
            <a:pPr lvl="3"/>
            <a:r>
              <a:rPr lang="en-US" dirty="0" smtClean="0"/>
              <a:t>1. Thymus</a:t>
            </a:r>
          </a:p>
          <a:p>
            <a:pPr lvl="3"/>
            <a:r>
              <a:rPr lang="en-US" dirty="0" smtClean="0"/>
              <a:t>2. Bone Marrow</a:t>
            </a:r>
          </a:p>
          <a:p>
            <a:pPr lvl="3"/>
            <a:r>
              <a:rPr lang="en-US" dirty="0" smtClean="0"/>
              <a:t>3. Lymph Node</a:t>
            </a:r>
          </a:p>
          <a:p>
            <a:pPr lvl="3"/>
            <a:r>
              <a:rPr lang="en-US" dirty="0" smtClean="0"/>
              <a:t>4. Spleen</a:t>
            </a: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FF00"/>
                </a:solidFill>
              </a:rPr>
              <a:t>IMMUNE SYSTEM TABOO</a:t>
            </a:r>
            <a:endParaRPr lang="en-US" dirty="0">
              <a:solidFill>
                <a:srgbClr val="00FF00"/>
              </a:solidFill>
            </a:endParaRPr>
          </a:p>
        </p:txBody>
      </p:sp>
      <p:sp>
        <p:nvSpPr>
          <p:cNvPr id="3" name="Content Placeholder 2"/>
          <p:cNvSpPr>
            <a:spLocks noGrp="1"/>
          </p:cNvSpPr>
          <p:nvPr>
            <p:ph idx="1"/>
          </p:nvPr>
        </p:nvSpPr>
        <p:spPr/>
        <p:txBody>
          <a:bodyPr/>
          <a:lstStyle/>
          <a:p>
            <a:r>
              <a:rPr lang="en-US" dirty="0" smtClean="0">
                <a:solidFill>
                  <a:srgbClr val="D60093"/>
                </a:solidFill>
              </a:rPr>
              <a:t>One player will have one card, in this case a power point slide, and must help the other team members guess the word that appears at the top of the “card”. </a:t>
            </a:r>
            <a:r>
              <a:rPr lang="en-US" dirty="0" err="1" smtClean="0">
                <a:solidFill>
                  <a:srgbClr val="D60093"/>
                </a:solidFill>
              </a:rPr>
              <a:t>He/She</a:t>
            </a:r>
            <a:r>
              <a:rPr lang="en-US" dirty="0" smtClean="0">
                <a:solidFill>
                  <a:srgbClr val="D60093"/>
                </a:solidFill>
              </a:rPr>
              <a:t> cannot use any of the words given in the card.</a:t>
            </a:r>
          </a:p>
          <a:p>
            <a:r>
              <a:rPr lang="en-US" dirty="0" smtClean="0">
                <a:solidFill>
                  <a:srgbClr val="D60093"/>
                </a:solidFill>
              </a:rPr>
              <a:t>Each team will take turns to guess a word, and will have 2 minutes to complete the task.</a:t>
            </a:r>
          </a:p>
          <a:p>
            <a:endParaRPr lang="en-US" dirty="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57400" y="990600"/>
            <a:ext cx="4343400" cy="4648200"/>
            <a:chOff x="1676400" y="457200"/>
            <a:chExt cx="4343400" cy="4648200"/>
          </a:xfrm>
        </p:grpSpPr>
        <p:sp>
          <p:nvSpPr>
            <p:cNvPr id="5" name="Rectangle 4"/>
            <p:cNvSpPr/>
            <p:nvPr/>
          </p:nvSpPr>
          <p:spPr>
            <a:xfrm>
              <a:off x="1676400" y="457200"/>
              <a:ext cx="4343400" cy="44958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6" name="TextBox 5"/>
            <p:cNvSpPr txBox="1"/>
            <p:nvPr/>
          </p:nvSpPr>
          <p:spPr>
            <a:xfrm>
              <a:off x="3048000" y="2858631"/>
              <a:ext cx="1676400" cy="2246769"/>
            </a:xfrm>
            <a:prstGeom prst="rect">
              <a:avLst/>
            </a:prstGeom>
            <a:noFill/>
          </p:spPr>
          <p:txBody>
            <a:bodyPr wrap="square" rtlCol="0">
              <a:spAutoFit/>
            </a:bodyPr>
            <a:lstStyle/>
            <a:p>
              <a:r>
                <a:rPr lang="en-US" sz="2800" dirty="0" smtClean="0">
                  <a:solidFill>
                    <a:schemeClr val="bg1"/>
                  </a:solidFill>
                </a:rPr>
                <a:t>Blood</a:t>
              </a:r>
            </a:p>
            <a:p>
              <a:r>
                <a:rPr lang="en-US" sz="2800" dirty="0" smtClean="0">
                  <a:solidFill>
                    <a:schemeClr val="bg1"/>
                  </a:solidFill>
                </a:rPr>
                <a:t>Red</a:t>
              </a:r>
            </a:p>
            <a:p>
              <a:r>
                <a:rPr lang="en-US" sz="2800" dirty="0" smtClean="0">
                  <a:solidFill>
                    <a:schemeClr val="bg1"/>
                  </a:solidFill>
                </a:rPr>
                <a:t>Platelets</a:t>
              </a:r>
            </a:p>
            <a:p>
              <a:r>
                <a:rPr lang="en-US" sz="2800" dirty="0" smtClean="0">
                  <a:solidFill>
                    <a:schemeClr val="bg1"/>
                  </a:solidFill>
                </a:rPr>
                <a:t>Within</a:t>
              </a:r>
            </a:p>
            <a:p>
              <a:endParaRPr lang="en-US" sz="2800" dirty="0"/>
            </a:p>
          </p:txBody>
        </p:sp>
        <p:sp>
          <p:nvSpPr>
            <p:cNvPr id="7" name="Rectangle 6"/>
            <p:cNvSpPr/>
            <p:nvPr/>
          </p:nvSpPr>
          <p:spPr>
            <a:xfrm>
              <a:off x="1676400" y="762000"/>
              <a:ext cx="4343400" cy="1790700"/>
            </a:xfrm>
            <a:prstGeom prst="rect">
              <a:avLst/>
            </a:prstGeom>
            <a:noFill/>
          </p:spPr>
          <p:txBody>
            <a:bodyPr wrap="square" lIns="91440" tIns="45720" rIns="91440" bIns="45720">
              <a:spAutoFit/>
            </a:bodyPr>
            <a:lstStyle/>
            <a:p>
              <a:pPr algn="ctr"/>
              <a:r>
                <a:rPr lang="en-US" sz="5400" b="1" cap="none" spc="0" dirty="0" smtClean="0">
                  <a:ln w="10541" cmpd="sng">
                    <a:solidFill>
                      <a:schemeClr val="accent6">
                        <a:lumMod val="50000"/>
                      </a:schemeClr>
                    </a:solidFill>
                    <a:prstDash val="solid"/>
                  </a:ln>
                  <a:solidFill>
                    <a:schemeClr val="bg1"/>
                  </a:solidFill>
                  <a:effectLst/>
                </a:rPr>
                <a:t>BONE MARROW</a:t>
              </a:r>
              <a:endParaRPr lang="en-US" sz="5400" b="1" cap="none" spc="0" dirty="0">
                <a:ln w="10541" cmpd="sng">
                  <a:solidFill>
                    <a:schemeClr val="accent6">
                      <a:lumMod val="50000"/>
                    </a:schemeClr>
                  </a:solidFill>
                  <a:prstDash val="solid"/>
                </a:ln>
                <a:solidFill>
                  <a:schemeClr val="bg1"/>
                </a:solidFill>
                <a:effectLst/>
              </a:endParaRPr>
            </a:p>
          </p:txBody>
        </p:sp>
      </p:grpSp>
      <p:sp>
        <p:nvSpPr>
          <p:cNvPr id="8" name="TextBox 7"/>
          <p:cNvSpPr txBox="1"/>
          <p:nvPr/>
        </p:nvSpPr>
        <p:spPr>
          <a:xfrm>
            <a:off x="228600" y="1143000"/>
            <a:ext cx="1600200" cy="430887"/>
          </a:xfrm>
          <a:prstGeom prst="rect">
            <a:avLst/>
          </a:prstGeom>
          <a:noFill/>
        </p:spPr>
        <p:txBody>
          <a:bodyPr wrap="square" rtlCol="0">
            <a:spAutoFit/>
          </a:bodyPr>
          <a:lstStyle/>
          <a:p>
            <a:r>
              <a:rPr lang="en-US" sz="1100" dirty="0" smtClean="0"/>
              <a:t>Word that must be guessed by your team</a:t>
            </a:r>
            <a:endParaRPr lang="en-US" sz="1100" dirty="0"/>
          </a:p>
        </p:txBody>
      </p:sp>
      <p:sp>
        <p:nvSpPr>
          <p:cNvPr id="9" name="TextBox 8"/>
          <p:cNvSpPr txBox="1"/>
          <p:nvPr/>
        </p:nvSpPr>
        <p:spPr>
          <a:xfrm>
            <a:off x="228600" y="3429000"/>
            <a:ext cx="1600200" cy="646331"/>
          </a:xfrm>
          <a:prstGeom prst="rect">
            <a:avLst/>
          </a:prstGeom>
          <a:noFill/>
        </p:spPr>
        <p:txBody>
          <a:bodyPr wrap="square" rtlCol="0">
            <a:spAutoFit/>
          </a:bodyPr>
          <a:lstStyle/>
          <a:p>
            <a:r>
              <a:rPr lang="en-US" sz="1200" dirty="0" smtClean="0"/>
              <a:t>Words not to be used to help your team guess</a:t>
            </a:r>
            <a:endParaRPr lang="en-US" sz="1200" dirty="0"/>
          </a:p>
        </p:txBody>
      </p:sp>
      <p:cxnSp>
        <p:nvCxnSpPr>
          <p:cNvPr id="10" name="Straight Arrow Connector 9"/>
          <p:cNvCxnSpPr/>
          <p:nvPr/>
        </p:nvCxnSpPr>
        <p:spPr>
          <a:xfrm>
            <a:off x="1828800" y="1600200"/>
            <a:ext cx="11430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1295400" y="4003730"/>
            <a:ext cx="1143000" cy="34870"/>
          </a:xfrm>
          <a:prstGeom prst="straightConnector1">
            <a:avLst/>
          </a:prstGeom>
          <a:ln>
            <a:solidFill>
              <a:schemeClr val="bg2">
                <a:lumMod val="50000"/>
              </a:schemeClr>
            </a:solidFill>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888460" y="990600"/>
            <a:ext cx="4740940" cy="4495800"/>
            <a:chOff x="1507460" y="457200"/>
            <a:chExt cx="4740940" cy="4495800"/>
          </a:xfrm>
        </p:grpSpPr>
        <p:sp>
          <p:nvSpPr>
            <p:cNvPr id="5" name="Rectangle 4"/>
            <p:cNvSpPr/>
            <p:nvPr/>
          </p:nvSpPr>
          <p:spPr>
            <a:xfrm>
              <a:off x="1676400" y="457200"/>
              <a:ext cx="4343400" cy="4495800"/>
            </a:xfrm>
            <a:prstGeom prst="rect">
              <a:avLst/>
            </a:prstGeom>
            <a:solidFill>
              <a:schemeClr val="accent1">
                <a:alpha val="1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95600" y="2438400"/>
              <a:ext cx="1676400" cy="2246769"/>
            </a:xfrm>
            <a:prstGeom prst="rect">
              <a:avLst/>
            </a:prstGeom>
            <a:noFill/>
          </p:spPr>
          <p:txBody>
            <a:bodyPr wrap="square" rtlCol="0">
              <a:spAutoFit/>
            </a:bodyPr>
            <a:lstStyle/>
            <a:p>
              <a:r>
                <a:rPr lang="en-US" sz="2800" dirty="0" smtClean="0"/>
                <a:t>Fight</a:t>
              </a:r>
            </a:p>
            <a:p>
              <a:r>
                <a:rPr lang="en-US" sz="2800" dirty="0" smtClean="0"/>
                <a:t>Helps</a:t>
              </a:r>
            </a:p>
            <a:p>
              <a:r>
                <a:rPr lang="en-US" sz="2800" dirty="0" smtClean="0"/>
                <a:t>Prevents</a:t>
              </a:r>
            </a:p>
            <a:p>
              <a:r>
                <a:rPr lang="en-US" sz="2800" dirty="0" smtClean="0"/>
                <a:t>Virus</a:t>
              </a:r>
            </a:p>
            <a:p>
              <a:endParaRPr lang="en-US" sz="2800" dirty="0"/>
            </a:p>
          </p:txBody>
        </p:sp>
        <p:sp>
          <p:nvSpPr>
            <p:cNvPr id="7" name="Rectangle 6"/>
            <p:cNvSpPr/>
            <p:nvPr/>
          </p:nvSpPr>
          <p:spPr>
            <a:xfrm>
              <a:off x="1507460" y="533400"/>
              <a:ext cx="4740940" cy="1754326"/>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Immune system</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pSp>
      <p:sp>
        <p:nvSpPr>
          <p:cNvPr id="8" name="TextBox 7"/>
          <p:cNvSpPr txBox="1"/>
          <p:nvPr/>
        </p:nvSpPr>
        <p:spPr>
          <a:xfrm>
            <a:off x="228600" y="1143000"/>
            <a:ext cx="1600200" cy="430887"/>
          </a:xfrm>
          <a:prstGeom prst="rect">
            <a:avLst/>
          </a:prstGeom>
          <a:noFill/>
        </p:spPr>
        <p:txBody>
          <a:bodyPr wrap="square" rtlCol="0">
            <a:spAutoFit/>
          </a:bodyPr>
          <a:lstStyle/>
          <a:p>
            <a:r>
              <a:rPr lang="en-US" sz="1100" dirty="0" smtClean="0"/>
              <a:t>Word that must be guessed by your team</a:t>
            </a:r>
            <a:endParaRPr lang="en-US" sz="1100" dirty="0"/>
          </a:p>
        </p:txBody>
      </p:sp>
      <p:sp>
        <p:nvSpPr>
          <p:cNvPr id="9" name="TextBox 8"/>
          <p:cNvSpPr txBox="1"/>
          <p:nvPr/>
        </p:nvSpPr>
        <p:spPr>
          <a:xfrm>
            <a:off x="228600" y="3429000"/>
            <a:ext cx="1600200" cy="646331"/>
          </a:xfrm>
          <a:prstGeom prst="rect">
            <a:avLst/>
          </a:prstGeom>
          <a:noFill/>
        </p:spPr>
        <p:txBody>
          <a:bodyPr wrap="square" rtlCol="0">
            <a:spAutoFit/>
          </a:bodyPr>
          <a:lstStyle/>
          <a:p>
            <a:r>
              <a:rPr lang="en-US" sz="1200" dirty="0" smtClean="0"/>
              <a:t>Words not to be used to help your team guess</a:t>
            </a:r>
            <a:endParaRPr lang="en-US" sz="1200" dirty="0"/>
          </a:p>
        </p:txBody>
      </p:sp>
      <p:cxnSp>
        <p:nvCxnSpPr>
          <p:cNvPr id="10" name="Straight Arrow Connector 9"/>
          <p:cNvCxnSpPr/>
          <p:nvPr/>
        </p:nvCxnSpPr>
        <p:spPr>
          <a:xfrm>
            <a:off x="1828800" y="1600200"/>
            <a:ext cx="11430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1295400" y="4003730"/>
            <a:ext cx="1143000" cy="3487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057400" y="990600"/>
            <a:ext cx="4495800" cy="4495800"/>
            <a:chOff x="1676400" y="457200"/>
            <a:chExt cx="4495800" cy="4495800"/>
          </a:xfrm>
        </p:grpSpPr>
        <p:sp>
          <p:nvSpPr>
            <p:cNvPr id="3" name="Rectangle 2"/>
            <p:cNvSpPr/>
            <p:nvPr/>
          </p:nvSpPr>
          <p:spPr>
            <a:xfrm>
              <a:off x="1676400" y="457200"/>
              <a:ext cx="4343400" cy="4495800"/>
            </a:xfrm>
            <a:prstGeom prst="rect">
              <a:avLst/>
            </a:prstGeom>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895600" y="2438400"/>
              <a:ext cx="2209800" cy="2246769"/>
            </a:xfrm>
            <a:prstGeom prst="rect">
              <a:avLst/>
            </a:prstGeom>
            <a:noFill/>
          </p:spPr>
          <p:txBody>
            <a:bodyPr wrap="square" rtlCol="0">
              <a:spAutoFit/>
            </a:bodyPr>
            <a:lstStyle/>
            <a:p>
              <a:r>
                <a:rPr lang="en-US" sz="2800" dirty="0" smtClean="0"/>
                <a:t>System</a:t>
              </a:r>
            </a:p>
            <a:p>
              <a:r>
                <a:rPr lang="en-US" sz="2800" dirty="0" smtClean="0"/>
                <a:t>Fluid</a:t>
              </a:r>
            </a:p>
            <a:p>
              <a:r>
                <a:rPr lang="en-US" sz="2800" dirty="0" smtClean="0"/>
                <a:t>Cell</a:t>
              </a:r>
            </a:p>
            <a:p>
              <a:r>
                <a:rPr lang="en-US" sz="2800" dirty="0" smtClean="0"/>
                <a:t>Macrophage</a:t>
              </a:r>
            </a:p>
            <a:p>
              <a:endParaRPr lang="en-US" sz="2800" dirty="0"/>
            </a:p>
          </p:txBody>
        </p:sp>
        <p:sp>
          <p:nvSpPr>
            <p:cNvPr id="5" name="Rectangle 4"/>
            <p:cNvSpPr/>
            <p:nvPr/>
          </p:nvSpPr>
          <p:spPr>
            <a:xfrm>
              <a:off x="1774424" y="533400"/>
              <a:ext cx="4397776" cy="1754326"/>
            </a:xfrm>
            <a:prstGeom prst="rect">
              <a:avLst/>
            </a:prstGeom>
            <a:noFill/>
          </p:spPr>
          <p:txBody>
            <a:bodyPr wrap="square" lIns="91440" tIns="45720" rIns="91440" bIns="45720">
              <a:spAutoFit/>
            </a:bodyPr>
            <a:lstStyle/>
            <a:p>
              <a:pPr algn="ctr"/>
              <a:r>
                <a:rPr lang="en-US" sz="5400" b="1" dirty="0" smtClean="0">
                  <a:ln w="10541" cmpd="sng">
                    <a:solidFill>
                      <a:srgbClr val="002060"/>
                    </a:solidFill>
                    <a:prstDash val="solid"/>
                  </a:ln>
                  <a:solidFill>
                    <a:srgbClr val="00B0F0"/>
                  </a:solidFill>
                </a:rPr>
                <a:t>LYMPH NODES</a:t>
              </a:r>
              <a:endParaRPr lang="en-US" sz="5400" b="1" cap="none" spc="0" dirty="0">
                <a:ln w="10541" cmpd="sng">
                  <a:solidFill>
                    <a:srgbClr val="002060"/>
                  </a:solidFill>
                  <a:prstDash val="solid"/>
                </a:ln>
                <a:solidFill>
                  <a:srgbClr val="00B0F0"/>
                </a:solidFill>
                <a:effectLst/>
              </a:endParaRPr>
            </a:p>
          </p:txBody>
        </p:sp>
      </p:grpSp>
      <p:sp>
        <p:nvSpPr>
          <p:cNvPr id="6" name="TextBox 5"/>
          <p:cNvSpPr txBox="1"/>
          <p:nvPr/>
        </p:nvSpPr>
        <p:spPr>
          <a:xfrm>
            <a:off x="228600" y="1143000"/>
            <a:ext cx="1600200" cy="430887"/>
          </a:xfrm>
          <a:prstGeom prst="rect">
            <a:avLst/>
          </a:prstGeom>
          <a:noFill/>
        </p:spPr>
        <p:txBody>
          <a:bodyPr wrap="square" rtlCol="0">
            <a:spAutoFit/>
          </a:bodyPr>
          <a:lstStyle/>
          <a:p>
            <a:r>
              <a:rPr lang="en-US" sz="1100" dirty="0" smtClean="0"/>
              <a:t>Word that must be guessed by your team</a:t>
            </a:r>
            <a:endParaRPr lang="en-US" sz="1100" dirty="0"/>
          </a:p>
        </p:txBody>
      </p:sp>
      <p:sp>
        <p:nvSpPr>
          <p:cNvPr id="7" name="TextBox 6"/>
          <p:cNvSpPr txBox="1"/>
          <p:nvPr/>
        </p:nvSpPr>
        <p:spPr>
          <a:xfrm>
            <a:off x="228600" y="3429000"/>
            <a:ext cx="1600200" cy="646331"/>
          </a:xfrm>
          <a:prstGeom prst="rect">
            <a:avLst/>
          </a:prstGeom>
          <a:noFill/>
        </p:spPr>
        <p:txBody>
          <a:bodyPr wrap="square" rtlCol="0">
            <a:spAutoFit/>
          </a:bodyPr>
          <a:lstStyle/>
          <a:p>
            <a:r>
              <a:rPr lang="en-US" sz="1200" dirty="0" smtClean="0"/>
              <a:t>Words not to be used to help your team guess</a:t>
            </a:r>
            <a:endParaRPr lang="en-US" sz="1200" dirty="0"/>
          </a:p>
        </p:txBody>
      </p:sp>
      <p:cxnSp>
        <p:nvCxnSpPr>
          <p:cNvPr id="8" name="Straight Arrow Connector 7"/>
          <p:cNvCxnSpPr/>
          <p:nvPr/>
        </p:nvCxnSpPr>
        <p:spPr>
          <a:xfrm>
            <a:off x="1828800" y="1600200"/>
            <a:ext cx="11430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a:off x="1295400" y="4003730"/>
            <a:ext cx="1143000" cy="3487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09800" y="1066800"/>
            <a:ext cx="4343400" cy="4495800"/>
            <a:chOff x="1676400" y="457200"/>
            <a:chExt cx="4343400" cy="4495800"/>
          </a:xfrm>
        </p:grpSpPr>
        <p:sp>
          <p:nvSpPr>
            <p:cNvPr id="3" name="Rectangle 2"/>
            <p:cNvSpPr/>
            <p:nvPr/>
          </p:nvSpPr>
          <p:spPr>
            <a:xfrm>
              <a:off x="1676400" y="457200"/>
              <a:ext cx="4343400" cy="44958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75000"/>
                  </a:schemeClr>
                </a:solidFill>
              </a:endParaRPr>
            </a:p>
          </p:txBody>
        </p:sp>
        <p:sp>
          <p:nvSpPr>
            <p:cNvPr id="4" name="TextBox 3"/>
            <p:cNvSpPr txBox="1"/>
            <p:nvPr/>
          </p:nvSpPr>
          <p:spPr>
            <a:xfrm>
              <a:off x="2895600" y="2438400"/>
              <a:ext cx="1676400" cy="2246769"/>
            </a:xfrm>
            <a:prstGeom prst="rect">
              <a:avLst/>
            </a:prstGeom>
            <a:noFill/>
          </p:spPr>
          <p:txBody>
            <a:bodyPr wrap="square" rtlCol="0">
              <a:spAutoFit/>
            </a:bodyPr>
            <a:lstStyle/>
            <a:p>
              <a:r>
                <a:rPr lang="en-US" sz="2800" dirty="0" smtClean="0">
                  <a:solidFill>
                    <a:schemeClr val="bg1"/>
                  </a:solidFill>
                </a:rPr>
                <a:t>Foreign</a:t>
              </a:r>
            </a:p>
            <a:p>
              <a:r>
                <a:rPr lang="en-US" sz="2800" dirty="0" smtClean="0">
                  <a:solidFill>
                    <a:schemeClr val="bg1"/>
                  </a:solidFill>
                </a:rPr>
                <a:t>Trap</a:t>
              </a:r>
            </a:p>
            <a:p>
              <a:r>
                <a:rPr lang="en-US" sz="2800" dirty="0" smtClean="0">
                  <a:solidFill>
                    <a:schemeClr val="bg1"/>
                  </a:solidFill>
                </a:rPr>
                <a:t>Natural</a:t>
              </a:r>
            </a:p>
            <a:p>
              <a:r>
                <a:rPr lang="en-US" sz="2800" dirty="0" smtClean="0">
                  <a:solidFill>
                    <a:schemeClr val="bg1"/>
                  </a:solidFill>
                </a:rPr>
                <a:t>Killer</a:t>
              </a:r>
            </a:p>
            <a:p>
              <a:endParaRPr lang="en-US" sz="2800" dirty="0" smtClean="0"/>
            </a:p>
          </p:txBody>
        </p:sp>
        <p:sp>
          <p:nvSpPr>
            <p:cNvPr id="5" name="Rectangle 4"/>
            <p:cNvSpPr/>
            <p:nvPr/>
          </p:nvSpPr>
          <p:spPr>
            <a:xfrm>
              <a:off x="2600535" y="914400"/>
              <a:ext cx="2579552" cy="923330"/>
            </a:xfrm>
            <a:prstGeom prst="rect">
              <a:avLst/>
            </a:prstGeom>
            <a:noFill/>
          </p:spPr>
          <p:txBody>
            <a:bodyPr wrap="none" lIns="91440" tIns="45720" rIns="91440" bIns="45720">
              <a:spAutoFit/>
            </a:bodyPr>
            <a:lstStyle/>
            <a:p>
              <a:pPr algn="ctr"/>
              <a:r>
                <a:rPr lang="en-US" sz="5400" b="1" dirty="0" smtClean="0">
                  <a:ln w="10541" cmpd="sng">
                    <a:solidFill>
                      <a:schemeClr val="bg2">
                        <a:lumMod val="10000"/>
                      </a:schemeClr>
                    </a:solidFill>
                    <a:prstDash val="solid"/>
                  </a:ln>
                  <a:solidFill>
                    <a:schemeClr val="accent4">
                      <a:lumMod val="75000"/>
                    </a:schemeClr>
                  </a:solidFill>
                </a:rPr>
                <a:t>SPLEEN</a:t>
              </a:r>
              <a:endParaRPr lang="en-US" sz="5400" b="1" cap="none" spc="0" dirty="0">
                <a:ln w="10541" cmpd="sng">
                  <a:solidFill>
                    <a:schemeClr val="bg2">
                      <a:lumMod val="10000"/>
                    </a:schemeClr>
                  </a:solidFill>
                  <a:prstDash val="solid"/>
                </a:ln>
                <a:solidFill>
                  <a:schemeClr val="accent4">
                    <a:lumMod val="75000"/>
                  </a:schemeClr>
                </a:solidFill>
                <a:effectLst/>
              </a:endParaRPr>
            </a:p>
          </p:txBody>
        </p:sp>
      </p:grpSp>
      <p:sp>
        <p:nvSpPr>
          <p:cNvPr id="6" name="TextBox 5"/>
          <p:cNvSpPr txBox="1"/>
          <p:nvPr/>
        </p:nvSpPr>
        <p:spPr>
          <a:xfrm>
            <a:off x="381000" y="1219200"/>
            <a:ext cx="1600200" cy="430887"/>
          </a:xfrm>
          <a:prstGeom prst="rect">
            <a:avLst/>
          </a:prstGeom>
          <a:noFill/>
        </p:spPr>
        <p:txBody>
          <a:bodyPr wrap="square" rtlCol="0">
            <a:spAutoFit/>
          </a:bodyPr>
          <a:lstStyle/>
          <a:p>
            <a:r>
              <a:rPr lang="en-US" sz="1100" dirty="0" smtClean="0"/>
              <a:t>Word that must be guessed by your team</a:t>
            </a:r>
            <a:endParaRPr lang="en-US" sz="1100" dirty="0"/>
          </a:p>
        </p:txBody>
      </p:sp>
      <p:sp>
        <p:nvSpPr>
          <p:cNvPr id="7" name="TextBox 6"/>
          <p:cNvSpPr txBox="1"/>
          <p:nvPr/>
        </p:nvSpPr>
        <p:spPr>
          <a:xfrm>
            <a:off x="381000" y="3505200"/>
            <a:ext cx="1600200" cy="646331"/>
          </a:xfrm>
          <a:prstGeom prst="rect">
            <a:avLst/>
          </a:prstGeom>
          <a:noFill/>
        </p:spPr>
        <p:txBody>
          <a:bodyPr wrap="square" rtlCol="0">
            <a:spAutoFit/>
          </a:bodyPr>
          <a:lstStyle/>
          <a:p>
            <a:r>
              <a:rPr lang="en-US" sz="1200" dirty="0" smtClean="0"/>
              <a:t>Words not to be used to help your team guess</a:t>
            </a:r>
            <a:endParaRPr lang="en-US" sz="1200" dirty="0"/>
          </a:p>
        </p:txBody>
      </p:sp>
      <p:cxnSp>
        <p:nvCxnSpPr>
          <p:cNvPr id="8" name="Straight Arrow Connector 7"/>
          <p:cNvCxnSpPr/>
          <p:nvPr/>
        </p:nvCxnSpPr>
        <p:spPr>
          <a:xfrm>
            <a:off x="1981200" y="1676400"/>
            <a:ext cx="11430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a:off x="1447800" y="4079930"/>
            <a:ext cx="1143000" cy="3487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What is the Immune System </a:t>
            </a:r>
            <a:br>
              <a:rPr lang="en-US" dirty="0" smtClean="0">
                <a:solidFill>
                  <a:srgbClr val="00B0F0"/>
                </a:solidFill>
              </a:rPr>
            </a:br>
            <a:r>
              <a:rPr lang="en-US" dirty="0" smtClean="0">
                <a:solidFill>
                  <a:srgbClr val="00B0F0"/>
                </a:solidFill>
              </a:rPr>
              <a:t>and its function?</a:t>
            </a:r>
            <a:endParaRPr lang="en-US" dirty="0">
              <a:solidFill>
                <a:srgbClr val="00B0F0"/>
              </a:solidFill>
            </a:endParaRPr>
          </a:p>
        </p:txBody>
      </p:sp>
      <p:sp>
        <p:nvSpPr>
          <p:cNvPr id="3" name="Content Placeholder 2"/>
          <p:cNvSpPr>
            <a:spLocks noGrp="1"/>
          </p:cNvSpPr>
          <p:nvPr>
            <p:ph idx="1"/>
          </p:nvPr>
        </p:nvSpPr>
        <p:spPr/>
        <p:txBody>
          <a:bodyPr/>
          <a:lstStyle/>
          <a:p>
            <a:endParaRPr lang="en-US" dirty="0" smtClean="0"/>
          </a:p>
          <a:p>
            <a:r>
              <a:rPr lang="en-US" dirty="0" smtClean="0">
                <a:solidFill>
                  <a:srgbClr val="0070C0"/>
                </a:solidFill>
              </a:rPr>
              <a:t>The </a:t>
            </a:r>
            <a:r>
              <a:rPr lang="en-US" dirty="0">
                <a:solidFill>
                  <a:srgbClr val="0070C0"/>
                </a:solidFill>
              </a:rPr>
              <a:t>immune system is made up of organs, tissues, a network of cells and proteins. </a:t>
            </a:r>
          </a:p>
          <a:p>
            <a:r>
              <a:rPr lang="en-US" dirty="0">
                <a:solidFill>
                  <a:srgbClr val="0070C0"/>
                </a:solidFill>
              </a:rPr>
              <a:t>The main function of the immune system is to protect the body from harmful substances</a:t>
            </a:r>
            <a:r>
              <a:rPr lang="en-US" dirty="0" smtClean="0">
                <a:solidFill>
                  <a:srgbClr val="0070C0"/>
                </a:solidFill>
              </a:rPr>
              <a:t>.</a:t>
            </a:r>
          </a:p>
          <a:p>
            <a:r>
              <a:rPr lang="en-US" dirty="0" smtClean="0">
                <a:solidFill>
                  <a:srgbClr val="0070C0"/>
                </a:solidFill>
              </a:rPr>
              <a:t> </a:t>
            </a:r>
            <a:r>
              <a:rPr lang="en-US" dirty="0">
                <a:solidFill>
                  <a:srgbClr val="0070C0"/>
                </a:solidFill>
              </a:rPr>
              <a:t>It defends </a:t>
            </a:r>
            <a:r>
              <a:rPr lang="en-US" dirty="0" smtClean="0">
                <a:solidFill>
                  <a:srgbClr val="0070C0"/>
                </a:solidFill>
              </a:rPr>
              <a:t>the </a:t>
            </a:r>
            <a:r>
              <a:rPr lang="en-US" dirty="0">
                <a:solidFill>
                  <a:srgbClr val="0070C0"/>
                </a:solidFill>
              </a:rPr>
              <a:t>body against germs. </a:t>
            </a:r>
          </a:p>
          <a:p>
            <a:r>
              <a:rPr lang="en-US" dirty="0" smtClean="0">
                <a:solidFill>
                  <a:srgbClr val="0070C0"/>
                </a:solidFill>
              </a:rPr>
              <a:t>The immune system consist of acquired and innate immunity</a:t>
            </a:r>
            <a:endParaRPr lang="en-US" dirty="0">
              <a:solidFill>
                <a:srgbClr val="0070C0"/>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51836" y="990600"/>
            <a:ext cx="4753764" cy="4495800"/>
            <a:chOff x="1570836" y="457200"/>
            <a:chExt cx="4753764" cy="4495800"/>
          </a:xfrm>
        </p:grpSpPr>
        <p:sp>
          <p:nvSpPr>
            <p:cNvPr id="3" name="Rectangle 2"/>
            <p:cNvSpPr/>
            <p:nvPr/>
          </p:nvSpPr>
          <p:spPr>
            <a:xfrm>
              <a:off x="1676400" y="457200"/>
              <a:ext cx="4343400" cy="44958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895600" y="2819400"/>
              <a:ext cx="1905000" cy="1815882"/>
            </a:xfrm>
            <a:prstGeom prst="rect">
              <a:avLst/>
            </a:prstGeom>
            <a:noFill/>
          </p:spPr>
          <p:txBody>
            <a:bodyPr wrap="square" rtlCol="0">
              <a:spAutoFit/>
            </a:bodyPr>
            <a:lstStyle/>
            <a:p>
              <a:r>
                <a:rPr lang="en-US" sz="2800" dirty="0" smtClean="0"/>
                <a:t>Produces</a:t>
              </a:r>
            </a:p>
            <a:p>
              <a:r>
                <a:rPr lang="en-US" sz="2800" dirty="0" smtClean="0"/>
                <a:t>Childhood</a:t>
              </a:r>
            </a:p>
            <a:p>
              <a:r>
                <a:rPr lang="en-US" sz="2800" dirty="0" smtClean="0"/>
                <a:t>Immune</a:t>
              </a:r>
            </a:p>
            <a:p>
              <a:r>
                <a:rPr lang="en-US" sz="2800" dirty="0" smtClean="0"/>
                <a:t>cell</a:t>
              </a:r>
              <a:endParaRPr lang="en-US" sz="2800" dirty="0"/>
            </a:p>
          </p:txBody>
        </p:sp>
        <p:sp>
          <p:nvSpPr>
            <p:cNvPr id="5" name="Rectangle 4"/>
            <p:cNvSpPr/>
            <p:nvPr/>
          </p:nvSpPr>
          <p:spPr>
            <a:xfrm>
              <a:off x="1570836" y="609600"/>
              <a:ext cx="4753764" cy="1754326"/>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2700000" scaled="1"/>
                    <a:tileRect/>
                  </a:gradFill>
                </a:rPr>
                <a:t>THYMUS GLAND</a:t>
              </a:r>
              <a:endParaRPr lang="en-US" sz="5400" b="1" cap="none" spc="0" dirty="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2700000" scaled="1"/>
                  <a:tileRect/>
                </a:gradFill>
                <a:effectLst/>
              </a:endParaRPr>
            </a:p>
          </p:txBody>
        </p:sp>
      </p:grpSp>
      <p:sp>
        <p:nvSpPr>
          <p:cNvPr id="6" name="TextBox 5"/>
          <p:cNvSpPr txBox="1"/>
          <p:nvPr/>
        </p:nvSpPr>
        <p:spPr>
          <a:xfrm>
            <a:off x="228600" y="1143000"/>
            <a:ext cx="1600200" cy="430887"/>
          </a:xfrm>
          <a:prstGeom prst="rect">
            <a:avLst/>
          </a:prstGeom>
          <a:noFill/>
        </p:spPr>
        <p:txBody>
          <a:bodyPr wrap="square" rtlCol="0">
            <a:spAutoFit/>
          </a:bodyPr>
          <a:lstStyle/>
          <a:p>
            <a:r>
              <a:rPr lang="en-US" sz="1100" dirty="0" smtClean="0"/>
              <a:t>Word that must be guessed by your team</a:t>
            </a:r>
            <a:endParaRPr lang="en-US" sz="1100" dirty="0"/>
          </a:p>
        </p:txBody>
      </p:sp>
      <p:sp>
        <p:nvSpPr>
          <p:cNvPr id="7" name="TextBox 6"/>
          <p:cNvSpPr txBox="1"/>
          <p:nvPr/>
        </p:nvSpPr>
        <p:spPr>
          <a:xfrm>
            <a:off x="228600" y="3429000"/>
            <a:ext cx="1600200" cy="646331"/>
          </a:xfrm>
          <a:prstGeom prst="rect">
            <a:avLst/>
          </a:prstGeom>
          <a:noFill/>
        </p:spPr>
        <p:txBody>
          <a:bodyPr wrap="square" rtlCol="0">
            <a:spAutoFit/>
          </a:bodyPr>
          <a:lstStyle/>
          <a:p>
            <a:r>
              <a:rPr lang="en-US" sz="1200" dirty="0" smtClean="0"/>
              <a:t>Words not to be used to help your team guess</a:t>
            </a:r>
            <a:endParaRPr lang="en-US" sz="1200" dirty="0"/>
          </a:p>
        </p:txBody>
      </p:sp>
      <p:cxnSp>
        <p:nvCxnSpPr>
          <p:cNvPr id="8" name="Straight Arrow Connector 7"/>
          <p:cNvCxnSpPr/>
          <p:nvPr/>
        </p:nvCxnSpPr>
        <p:spPr>
          <a:xfrm>
            <a:off x="1828800" y="1600200"/>
            <a:ext cx="11430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a:off x="1295400" y="4003730"/>
            <a:ext cx="1143000" cy="3487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For further reading… </a:t>
            </a:r>
            <a:endParaRPr lang="en-US"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hlinkClick r:id="rId3"/>
              </a:rPr>
              <a:t>http://uhaweb.hartford.edu/BUGL/immune.htm</a:t>
            </a:r>
            <a:endParaRPr lang="en-US" dirty="0" smtClean="0">
              <a:solidFill>
                <a:srgbClr val="FF0000"/>
              </a:solidFill>
            </a:endParaRPr>
          </a:p>
          <a:p>
            <a:r>
              <a:rPr lang="en-US" dirty="0" smtClean="0">
                <a:solidFill>
                  <a:srgbClr val="FF0000"/>
                </a:solidFill>
                <a:hlinkClick r:id="rId4"/>
              </a:rPr>
              <a:t>http://kidshealth.org/parent/general/body_basics/immune.html</a:t>
            </a:r>
            <a:endParaRPr lang="en-US" dirty="0" smtClean="0">
              <a:solidFill>
                <a:srgbClr val="FF0000"/>
              </a:solidFill>
            </a:endParaRPr>
          </a:p>
          <a:p>
            <a:r>
              <a:rPr lang="en-US" dirty="0" smtClean="0">
                <a:solidFill>
                  <a:srgbClr val="FF0000"/>
                </a:solidFill>
                <a:hlinkClick r:id="rId5"/>
              </a:rPr>
              <a:t>http://www.niaid.nih.gov/topics/immunesystem/Pages/default.aspx</a:t>
            </a:r>
            <a:endParaRPr lang="en-US" dirty="0" smtClean="0">
              <a:solidFill>
                <a:srgbClr val="FF0000"/>
              </a:solidFill>
            </a:endParaRPr>
          </a:p>
          <a:p>
            <a:r>
              <a:rPr lang="en-US" dirty="0" smtClean="0">
                <a:solidFill>
                  <a:srgbClr val="FF0000"/>
                </a:solidFill>
                <a:hlinkClick r:id="rId6"/>
              </a:rPr>
              <a:t>http://www.buzzle.com/articles/immune-system-diseases-list-of-immune-system-disorders.html</a:t>
            </a:r>
            <a:endParaRPr lang="en-US" dirty="0" smtClean="0">
              <a:solidFill>
                <a:srgbClr val="FF0000"/>
              </a:solidFill>
            </a:endParaRPr>
          </a:p>
          <a:p>
            <a:r>
              <a:rPr lang="en-US" dirty="0" smtClean="0">
                <a:solidFill>
                  <a:srgbClr val="FF0000"/>
                </a:solidFill>
                <a:hlinkClick r:id="rId7"/>
              </a:rPr>
              <a:t>http://loki.stockton.edu/~davisn/LNdiseases.html</a:t>
            </a:r>
            <a:endParaRPr lang="en-US" dirty="0" smtClean="0">
              <a:solidFill>
                <a:srgbClr val="FF0000"/>
              </a:solidFill>
            </a:endParaRPr>
          </a:p>
          <a:p>
            <a:r>
              <a:rPr lang="en-US" dirty="0" smtClean="0">
                <a:solidFill>
                  <a:srgbClr val="CCCC00"/>
                </a:solidFill>
              </a:rPr>
              <a:t>Neil Campbell &amp; Jane Reece (2005). </a:t>
            </a:r>
            <a:r>
              <a:rPr lang="en-US" i="1" dirty="0" smtClean="0">
                <a:solidFill>
                  <a:srgbClr val="CCCC00"/>
                </a:solidFill>
              </a:rPr>
              <a:t>AP Edition Biology Seventh Edition. </a:t>
            </a:r>
            <a:r>
              <a:rPr lang="en-US" dirty="0" smtClean="0">
                <a:solidFill>
                  <a:srgbClr val="CCCC00"/>
                </a:solidFill>
              </a:rPr>
              <a:t>Pearson Education Inc. Pg. 898-919</a:t>
            </a:r>
            <a:endParaRPr lang="en-US" dirty="0">
              <a:solidFill>
                <a:srgbClr val="FF0000"/>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References</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en-US" dirty="0" smtClean="0"/>
              <a:t>Information</a:t>
            </a:r>
          </a:p>
          <a:p>
            <a:pPr lvl="2"/>
            <a:r>
              <a:rPr lang="en-US" dirty="0" smtClean="0">
                <a:hlinkClick r:id="rId3"/>
              </a:rPr>
              <a:t>http://www.nlm.nih.gov/medlineplus/immunesystemanddisorders.html</a:t>
            </a:r>
            <a:endParaRPr lang="en-US" dirty="0" smtClean="0"/>
          </a:p>
          <a:p>
            <a:pPr lvl="2"/>
            <a:r>
              <a:rPr lang="en-US" dirty="0" smtClean="0">
                <a:hlinkClick r:id="rId4"/>
              </a:rPr>
              <a:t>http://www.buzzle.com/articles/immune-system-diseases-list-of-immune-system-disorders.html</a:t>
            </a:r>
            <a:endParaRPr lang="en-US" dirty="0" smtClean="0"/>
          </a:p>
          <a:p>
            <a:pPr lvl="2"/>
            <a:r>
              <a:rPr lang="en-US" dirty="0" smtClean="0">
                <a:hlinkClick r:id="rId5"/>
              </a:rPr>
              <a:t>http://uhaweb.hartford.edu/BUGL/immune.htm</a:t>
            </a:r>
            <a:endParaRPr lang="en-US" dirty="0" smtClean="0"/>
          </a:p>
          <a:p>
            <a:pPr lvl="2"/>
            <a:r>
              <a:rPr lang="en-US" dirty="0" smtClean="0">
                <a:hlinkClick r:id="rId6"/>
              </a:rPr>
              <a:t>http://www.hellolife.net/explore/immune-system/what-organs-make-up-your-immune-system/</a:t>
            </a:r>
            <a:endParaRPr lang="en-US" dirty="0" smtClean="0"/>
          </a:p>
          <a:p>
            <a:pPr lvl="2"/>
            <a:r>
              <a:rPr lang="en-US" dirty="0" smtClean="0">
                <a:hlinkClick r:id="rId7"/>
              </a:rPr>
              <a:t>http://medicalcenter.osu.edu/patientcare/healthcare_services/infectious_diseases/immunesystem/Pages/index.aspx</a:t>
            </a:r>
            <a:endParaRPr lang="en-US" dirty="0" smtClean="0"/>
          </a:p>
          <a:p>
            <a:pPr lvl="2"/>
            <a:r>
              <a:rPr lang="en-US" dirty="0" smtClean="0">
                <a:solidFill>
                  <a:srgbClr val="CCCC00"/>
                </a:solidFill>
              </a:rPr>
              <a:t>Neil Campbell &amp; Jane Reece (2005). </a:t>
            </a:r>
            <a:r>
              <a:rPr lang="en-US" i="1" dirty="0" smtClean="0">
                <a:solidFill>
                  <a:srgbClr val="CCCC00"/>
                </a:solidFill>
              </a:rPr>
              <a:t>AP Edition Biology Seventh Edition. </a:t>
            </a:r>
            <a:r>
              <a:rPr lang="en-US" dirty="0" smtClean="0">
                <a:solidFill>
                  <a:srgbClr val="CCCC00"/>
                </a:solidFill>
              </a:rPr>
              <a:t>Pearson Education Inc. Pg. 898-919</a:t>
            </a:r>
            <a:endParaRPr lang="en-US" dirty="0" smtClean="0">
              <a:solidFill>
                <a:srgbClr val="FF0000"/>
              </a:solidFill>
            </a:endParaRPr>
          </a:p>
          <a:p>
            <a:pPr lvl="2"/>
            <a:endParaRPr lang="en-US" dirty="0" smtClean="0"/>
          </a:p>
          <a:p>
            <a:pPr lvl="2"/>
            <a:endParaRPr lang="en-US" dirty="0" smtClean="0"/>
          </a:p>
          <a:p>
            <a:r>
              <a:rPr lang="en-US" dirty="0" smtClean="0"/>
              <a:t>Pictures </a:t>
            </a:r>
          </a:p>
          <a:p>
            <a:pPr lvl="1"/>
            <a:r>
              <a:rPr lang="en-US" dirty="0" smtClean="0">
                <a:hlinkClick r:id="rId8"/>
              </a:rPr>
              <a:t>http://www.niaid.nih.gov/topics/immuneSystem/Pages/immuneResponseImages.aspx</a:t>
            </a:r>
            <a:endParaRPr lang="en-US" dirty="0" smtClean="0"/>
          </a:p>
          <a:p>
            <a:pPr lvl="1"/>
            <a:r>
              <a:rPr lang="en-US" dirty="0" smtClean="0">
                <a:hlinkClick r:id="rId9"/>
              </a:rPr>
              <a:t>http://www.barrackpore.gov.in/htm/sdobkp_citizencenter_child.htm</a:t>
            </a:r>
            <a:endParaRPr lang="en-US" dirty="0" smtClean="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7278595"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That’s All Folks!!</a:t>
            </a:r>
            <a:endPar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Hope This Web Quest </a:t>
            </a:r>
          </a:p>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 Helpful!!! </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ACQUIRED</a:t>
            </a:r>
            <a:r>
              <a:rPr lang="en-US" dirty="0" smtClean="0"/>
              <a:t> </a:t>
            </a:r>
            <a:r>
              <a:rPr lang="en-US" dirty="0" smtClean="0">
                <a:solidFill>
                  <a:srgbClr val="00B0F0"/>
                </a:solidFill>
              </a:rPr>
              <a:t>IMMUNITY</a:t>
            </a:r>
            <a:endParaRPr lang="en-US" dirty="0">
              <a:solidFill>
                <a:srgbClr val="00B0F0"/>
              </a:solidFill>
            </a:endParaRPr>
          </a:p>
        </p:txBody>
      </p:sp>
      <p:sp>
        <p:nvSpPr>
          <p:cNvPr id="3" name="Content Placeholder 2"/>
          <p:cNvSpPr>
            <a:spLocks noGrp="1"/>
          </p:cNvSpPr>
          <p:nvPr>
            <p:ph idx="1"/>
          </p:nvPr>
        </p:nvSpPr>
        <p:spPr>
          <a:ln/>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dirty="0" smtClean="0">
                <a:solidFill>
                  <a:schemeClr val="accent5">
                    <a:lumMod val="75000"/>
                  </a:schemeClr>
                </a:solidFill>
              </a:rPr>
              <a:t>Acquired means “specific”</a:t>
            </a:r>
          </a:p>
          <a:p>
            <a:r>
              <a:rPr lang="en-US" dirty="0" smtClean="0">
                <a:solidFill>
                  <a:schemeClr val="accent5">
                    <a:lumMod val="75000"/>
                  </a:schemeClr>
                </a:solidFill>
              </a:rPr>
              <a:t>Immunity develops with the exposure to antigens</a:t>
            </a:r>
          </a:p>
          <a:p>
            <a:r>
              <a:rPr lang="en-US" altLang="ko-KR" dirty="0" smtClean="0">
                <a:solidFill>
                  <a:schemeClr val="accent5">
                    <a:lumMod val="75000"/>
                  </a:schemeClr>
                </a:solidFill>
              </a:rPr>
              <a:t>When exposed to an antigen, the body views it as foreign material, and takes steps to neutralize the antigen. Typically, the body accomplishes this by making antibodies, which are intended to defend the body from invasion by potentially dangerous substances.</a:t>
            </a:r>
            <a:endParaRPr lang="en-US" dirty="0" smtClean="0">
              <a:solidFill>
                <a:schemeClr val="accent5">
                  <a:lumMod val="75000"/>
                </a:schemeClr>
              </a:solidFill>
            </a:endParaRPr>
          </a:p>
          <a:p>
            <a:r>
              <a:rPr lang="en-US" dirty="0" smtClean="0">
                <a:solidFill>
                  <a:schemeClr val="accent5">
                    <a:lumMod val="75000"/>
                  </a:schemeClr>
                </a:solidFill>
              </a:rPr>
              <a:t>They provide</a:t>
            </a:r>
            <a:r>
              <a:rPr lang="en-US" i="1" dirty="0" smtClean="0">
                <a:solidFill>
                  <a:schemeClr val="accent5">
                    <a:lumMod val="75000"/>
                  </a:schemeClr>
                </a:solidFill>
              </a:rPr>
              <a:t> specific </a:t>
            </a:r>
            <a:r>
              <a:rPr lang="en-US" dirty="0" smtClean="0">
                <a:solidFill>
                  <a:schemeClr val="accent5">
                    <a:lumMod val="75000"/>
                  </a:schemeClr>
                </a:solidFill>
              </a:rPr>
              <a:t>defenses against diseases</a:t>
            </a:r>
          </a:p>
          <a:p>
            <a:r>
              <a:rPr lang="en-US" dirty="0" smtClean="0">
                <a:solidFill>
                  <a:schemeClr val="accent5">
                    <a:lumMod val="75000"/>
                  </a:schemeClr>
                </a:solidFill>
              </a:rPr>
              <a:t>Acquired immunity can be active or passive</a:t>
            </a:r>
          </a:p>
          <a:p>
            <a:r>
              <a:rPr lang="en-US" dirty="0" smtClean="0">
                <a:solidFill>
                  <a:schemeClr val="accent5">
                    <a:lumMod val="75000"/>
                  </a:schemeClr>
                </a:solidFill>
              </a:rPr>
              <a:t>There are two cells in acquired immunity: </a:t>
            </a:r>
            <a:r>
              <a:rPr lang="en-US" dirty="0">
                <a:solidFill>
                  <a:schemeClr val="accent5">
                    <a:lumMod val="75000"/>
                  </a:schemeClr>
                </a:solidFill>
              </a:rPr>
              <a:t> </a:t>
            </a:r>
            <a:r>
              <a:rPr lang="en-US" b="1" dirty="0">
                <a:solidFill>
                  <a:schemeClr val="accent5">
                    <a:lumMod val="75000"/>
                  </a:schemeClr>
                </a:solidFill>
              </a:rPr>
              <a:t>B lymphocytes </a:t>
            </a:r>
            <a:r>
              <a:rPr lang="en-US" dirty="0" smtClean="0">
                <a:solidFill>
                  <a:schemeClr val="accent5">
                    <a:lumMod val="75000"/>
                  </a:schemeClr>
                </a:solidFill>
              </a:rPr>
              <a:t>and</a:t>
            </a:r>
            <a:r>
              <a:rPr lang="en-US" dirty="0">
                <a:solidFill>
                  <a:schemeClr val="accent5">
                    <a:lumMod val="75000"/>
                  </a:schemeClr>
                </a:solidFill>
              </a:rPr>
              <a:t> </a:t>
            </a:r>
            <a:r>
              <a:rPr lang="en-US" b="1" dirty="0">
                <a:solidFill>
                  <a:schemeClr val="accent5">
                    <a:lumMod val="75000"/>
                  </a:schemeClr>
                </a:solidFill>
              </a:rPr>
              <a:t>T </a:t>
            </a:r>
            <a:r>
              <a:rPr lang="en-US" b="1" dirty="0" smtClean="0">
                <a:solidFill>
                  <a:schemeClr val="accent5">
                    <a:lumMod val="75000"/>
                  </a:schemeClr>
                </a:solidFill>
              </a:rPr>
              <a:t>lymphocytes</a:t>
            </a:r>
          </a:p>
          <a:p>
            <a:r>
              <a:rPr lang="en-US" dirty="0" smtClean="0">
                <a:solidFill>
                  <a:schemeClr val="accent5">
                    <a:lumMod val="75000"/>
                  </a:schemeClr>
                </a:solidFill>
              </a:rPr>
              <a:t>Lymphocytes are white blood cells</a:t>
            </a:r>
            <a:r>
              <a:rPr lang="en-US" b="1" dirty="0" smtClean="0">
                <a:solidFill>
                  <a:schemeClr val="accent5">
                    <a:lumMod val="75000"/>
                  </a:schemeClr>
                </a:solidFill>
              </a:rPr>
              <a:t> </a:t>
            </a:r>
            <a:endParaRPr lang="en-US" dirty="0" smtClean="0">
              <a:solidFill>
                <a:schemeClr val="accent5">
                  <a:lumMod val="75000"/>
                </a:schemeClr>
              </a:solidFill>
            </a:endParaRPr>
          </a:p>
          <a:p>
            <a:endParaRPr lang="en-US" dirty="0" smtClean="0"/>
          </a:p>
          <a:p>
            <a:endParaRPr lang="en-US" dirty="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smtClean="0">
                <a:solidFill>
                  <a:srgbClr val="0070C0"/>
                </a:solidFill>
              </a:rPr>
              <a:t>B lymphocytes are also known as B cells. </a:t>
            </a:r>
            <a:endParaRPr lang="en-US" dirty="0">
              <a:solidFill>
                <a:srgbClr val="0070C0"/>
              </a:solidFill>
            </a:endParaRPr>
          </a:p>
          <a:p>
            <a:r>
              <a:rPr lang="en-US" dirty="0" smtClean="0">
                <a:solidFill>
                  <a:srgbClr val="0070C0"/>
                </a:solidFill>
              </a:rPr>
              <a:t>They are produced in the bone marrow</a:t>
            </a:r>
          </a:p>
          <a:p>
            <a:r>
              <a:rPr lang="en-US" dirty="0" smtClean="0">
                <a:solidFill>
                  <a:srgbClr val="0070C0"/>
                </a:solidFill>
              </a:rPr>
              <a:t>T lymphocytes can be called T cells</a:t>
            </a:r>
          </a:p>
          <a:p>
            <a:r>
              <a:rPr lang="en-US" dirty="0" smtClean="0">
                <a:solidFill>
                  <a:srgbClr val="0070C0"/>
                </a:solidFill>
              </a:rPr>
              <a:t>The T cell is produced in the thymus </a:t>
            </a:r>
          </a:p>
          <a:p>
            <a:endParaRPr lang="en-US" dirty="0" smtClean="0"/>
          </a:p>
          <a:p>
            <a:endParaRPr lang="en-US" dirty="0"/>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smtClean="0">
                <a:solidFill>
                  <a:srgbClr val="00B0F0"/>
                </a:solidFill>
              </a:rPr>
              <a:t>How do lymphocytes fight infection?</a:t>
            </a:r>
            <a:endParaRPr lang="ko-KR" altLang="en-US" dirty="0">
              <a:solidFill>
                <a:srgbClr val="00B0F0"/>
              </a:solidFill>
            </a:endParaRPr>
          </a:p>
        </p:txBody>
      </p:sp>
      <p:sp>
        <p:nvSpPr>
          <p:cNvPr id="3" name="Content Placeholder 2"/>
          <p:cNvSpPr>
            <a:spLocks noGrp="1"/>
          </p:cNvSpPr>
          <p:nvPr>
            <p:ph idx="1"/>
          </p:nvPr>
        </p:nvSpPr>
        <p:spPr/>
        <p:txBody>
          <a:bodyPr>
            <a:normAutofit/>
          </a:bodyPr>
          <a:lstStyle/>
          <a:p>
            <a:r>
              <a:rPr lang="en-US" altLang="ko-KR" dirty="0" smtClean="0">
                <a:solidFill>
                  <a:srgbClr val="D60093"/>
                </a:solidFill>
              </a:rPr>
              <a:t>Each type of lymphocyte fights infection differently, the goal of protecting the body from infection remains the same.</a:t>
            </a:r>
          </a:p>
          <a:p>
            <a:r>
              <a:rPr lang="en-US" altLang="ko-KR" dirty="0" smtClean="0">
                <a:solidFill>
                  <a:srgbClr val="D60093"/>
                </a:solidFill>
              </a:rPr>
              <a:t> The B cells produce specific antibodies to specific infectious microorganisms, while T cells kill infectious microorganisms by killing the body cells that are affected. </a:t>
            </a:r>
          </a:p>
          <a:p>
            <a:r>
              <a:rPr lang="en-US" altLang="ko-KR" dirty="0" smtClean="0">
                <a:solidFill>
                  <a:srgbClr val="D60093"/>
                </a:solidFill>
              </a:rPr>
              <a:t>T cells release chemicals, called </a:t>
            </a:r>
            <a:r>
              <a:rPr lang="en-US" altLang="ko-KR" dirty="0" err="1" smtClean="0">
                <a:solidFill>
                  <a:srgbClr val="D60093"/>
                </a:solidFill>
              </a:rPr>
              <a:t>lymphokines</a:t>
            </a:r>
            <a:r>
              <a:rPr lang="en-US" altLang="ko-KR" dirty="0" smtClean="0">
                <a:solidFill>
                  <a:srgbClr val="D60093"/>
                </a:solidFill>
              </a:rPr>
              <a:t>, which trigger an immune response to fight cancer or a virus.</a:t>
            </a:r>
          </a:p>
          <a:p>
            <a:r>
              <a:rPr lang="en-US" dirty="0" smtClean="0">
                <a:solidFill>
                  <a:srgbClr val="D60093"/>
                </a:solidFill>
              </a:rPr>
              <a:t>There are two types: helper T and killer T. </a:t>
            </a:r>
          </a:p>
          <a:p>
            <a:endParaRPr lang="en-US" dirty="0" smtClean="0">
              <a:solidFill>
                <a:srgbClr val="00B0F0"/>
              </a:solidFill>
            </a:endParaRPr>
          </a:p>
          <a:p>
            <a:endParaRPr lang="ko-KR" altLang="ko-KR" dirty="0" smtClean="0">
              <a:solidFill>
                <a:srgbClr val="00B0F0"/>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solidFill>
                  <a:srgbClr val="00B0F0"/>
                </a:solidFill>
              </a:rPr>
              <a:t>Killer T kills cells infected with viruses</a:t>
            </a:r>
          </a:p>
          <a:p>
            <a:r>
              <a:rPr lang="en-US" dirty="0" smtClean="0">
                <a:solidFill>
                  <a:srgbClr val="00B0F0"/>
                </a:solidFill>
              </a:rPr>
              <a:t> Helper T determines which immune responses the body makes to a specific pathogen</a:t>
            </a:r>
            <a:endParaRPr lang="en-US" altLang="ko-KR" dirty="0" smtClean="0">
              <a:solidFill>
                <a:srgbClr val="00B0F0"/>
              </a:solidFill>
            </a:endParaRPr>
          </a:p>
          <a:p>
            <a:r>
              <a:rPr lang="en-US" altLang="ko-KR" dirty="0" smtClean="0">
                <a:solidFill>
                  <a:srgbClr val="00B0F0"/>
                </a:solidFill>
              </a:rPr>
              <a:t>Other types of white blood cells, such as phagocytes (engulfing cells) and </a:t>
            </a:r>
            <a:r>
              <a:rPr lang="en-US" altLang="ko-KR" dirty="0" err="1" smtClean="0">
                <a:solidFill>
                  <a:srgbClr val="00B0F0"/>
                </a:solidFill>
              </a:rPr>
              <a:t>cytotoxic</a:t>
            </a:r>
            <a:r>
              <a:rPr lang="en-US" altLang="ko-KR" dirty="0" smtClean="0">
                <a:solidFill>
                  <a:srgbClr val="00B0F0"/>
                </a:solidFill>
              </a:rPr>
              <a:t> cells (natural killer cells), actually kill the infectious microorganism by "devouring" it.</a:t>
            </a:r>
            <a:endParaRPr lang="ko-KR" altLang="ko-KR" dirty="0" smtClean="0">
              <a:solidFill>
                <a:srgbClr val="00B0F0"/>
              </a:solidFill>
            </a:endParaRPr>
          </a:p>
          <a:p>
            <a:endParaRPr lang="ko-KR" altLang="en-US" dirty="0" smtClean="0"/>
          </a:p>
          <a:p>
            <a:endParaRPr lang="en-US" dirty="0">
              <a:solidFill>
                <a:srgbClr val="D60093"/>
              </a:solidFill>
            </a:endParaRPr>
          </a:p>
        </p:txBody>
      </p:sp>
    </p:spTree>
  </p:cSld>
  <p:clrMapOvr>
    <a:masterClrMapping/>
  </p:clrMapOvr>
  <p:transition spd="slow">
    <p:random/>
    <p:sndAc>
      <p:stSnd>
        <p:snd r:embed="rId2" name="drumroll.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niaid.nih.gov/SiteCollectionImages/topics/immunesystem/immuneResponse.jpg"/>
          <p:cNvPicPr>
            <a:picLocks noChangeAspect="1" noChangeArrowheads="1"/>
          </p:cNvPicPr>
          <p:nvPr/>
        </p:nvPicPr>
        <p:blipFill>
          <a:blip r:embed="rId3" cstate="print"/>
          <a:srcRect/>
          <a:stretch>
            <a:fillRect/>
          </a:stretch>
        </p:blipFill>
        <p:spPr bwMode="auto">
          <a:xfrm>
            <a:off x="762000" y="685800"/>
            <a:ext cx="6400800" cy="5943600"/>
          </a:xfrm>
          <a:prstGeom prst="rect">
            <a:avLst/>
          </a:prstGeom>
          <a:noFill/>
        </p:spPr>
      </p:pic>
    </p:spTree>
  </p:cSld>
  <p:clrMapOvr>
    <a:masterClrMapping/>
  </p:clrMapOvr>
  <p:transition spd="slow">
    <p:random/>
    <p:sndAc>
      <p:stSnd>
        <p:snd r:embed="rId2" name="drumroll.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42048" cy="1143000"/>
          </a:xfrm>
        </p:spPr>
        <p:txBody>
          <a:bodyPr>
            <a:normAutofit fontScale="90000"/>
          </a:bodyPr>
          <a:lstStyle/>
          <a:p>
            <a:r>
              <a:rPr lang="en-US" dirty="0" smtClean="0"/>
              <a:t>B cell                                T cell </a:t>
            </a:r>
            <a:endParaRPr lang="en-US" dirty="0"/>
          </a:p>
        </p:txBody>
      </p:sp>
      <p:pic>
        <p:nvPicPr>
          <p:cNvPr id="31746" name="Picture 2" descr="Antibodies are triggered when a B cell encounters its matching antigen; the B cell takes in the antigen and digests it; then it displays antigen fragments bound to its own distinctive MHC molecules. The combination of antigen fragment and MHC molecule attracts the help of a mature, matching T cell. Lymphokines secreted by the T cell allow the B cell to multiply and mature into antibody-producing plasma cells. Released into the bloodstream, antibodies lock onto matching antigens. These antigen-antibody complexes are soon eliminated, either by the complement cascade or by the liver and the spleen."/>
          <p:cNvPicPr>
            <a:picLocks noChangeAspect="1" noChangeArrowheads="1"/>
          </p:cNvPicPr>
          <p:nvPr/>
        </p:nvPicPr>
        <p:blipFill>
          <a:blip r:embed="rId3" cstate="print"/>
          <a:srcRect/>
          <a:stretch>
            <a:fillRect/>
          </a:stretch>
        </p:blipFill>
        <p:spPr bwMode="auto">
          <a:xfrm>
            <a:off x="457200" y="1143000"/>
            <a:ext cx="3810000" cy="5715000"/>
          </a:xfrm>
          <a:prstGeom prst="rect">
            <a:avLst/>
          </a:prstGeom>
          <a:noFill/>
        </p:spPr>
      </p:pic>
      <p:pic>
        <p:nvPicPr>
          <p:cNvPr id="31748" name="Picture 4" descr="T cells are mobilized when they encounter a cell such as a macrophage or a B cell that has digested an antigen and is displaying antigen fragments bound to its MHC molecules. Lymphokines help the T cell to mature. The T cell, alerted and activated, secretes lymphokines. Some lymphokines attract immune cells—fresh macrophages, granulocytes, and other lymphocytes—to the site of infection. Yet other lymphokines direct the recruits once they arrive on the scene. Some lymphokines spur the growth of more T cells. Some T cells become killer cells and track down body cells infected by viruses."/>
          <p:cNvPicPr>
            <a:picLocks noChangeAspect="1" noChangeArrowheads="1"/>
          </p:cNvPicPr>
          <p:nvPr/>
        </p:nvPicPr>
        <p:blipFill>
          <a:blip r:embed="rId4" cstate="print"/>
          <a:srcRect/>
          <a:stretch>
            <a:fillRect/>
          </a:stretch>
        </p:blipFill>
        <p:spPr bwMode="auto">
          <a:xfrm>
            <a:off x="4419600" y="1143000"/>
            <a:ext cx="3810000" cy="5715000"/>
          </a:xfrm>
          <a:prstGeom prst="rect">
            <a:avLst/>
          </a:prstGeom>
          <a:noFill/>
        </p:spPr>
      </p:pic>
    </p:spTree>
  </p:cSld>
  <p:clrMapOvr>
    <a:masterClrMapping/>
  </p:clrMapOvr>
  <p:transition spd="slow">
    <p:random/>
    <p:sndAc>
      <p:stSnd>
        <p:snd r:embed="rId2" name="drumroll.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488</TotalTime>
  <Words>1320</Words>
  <Application>Microsoft Office PowerPoint</Application>
  <PresentationFormat>On-screen Show (4:3)</PresentationFormat>
  <Paragraphs>160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Opulent</vt:lpstr>
      <vt:lpstr>Slide 1</vt:lpstr>
      <vt:lpstr>          HOW DOES THE IMMUNE SYSTEM MAINTAIN HOMEOSTASIS?</vt:lpstr>
      <vt:lpstr>What is the Immune System  and its function?</vt:lpstr>
      <vt:lpstr>ACQUIRED IMMUNITY</vt:lpstr>
      <vt:lpstr>…continued</vt:lpstr>
      <vt:lpstr>How do lymphocytes fight infection?</vt:lpstr>
      <vt:lpstr>…continued</vt:lpstr>
      <vt:lpstr>Slide 8</vt:lpstr>
      <vt:lpstr>B cell                                T cell </vt:lpstr>
      <vt:lpstr>INNATE IMMUNITY </vt:lpstr>
      <vt:lpstr>…..continued</vt:lpstr>
      <vt:lpstr>…continued</vt:lpstr>
      <vt:lpstr> Four major organs in the immune system</vt:lpstr>
      <vt:lpstr>….continued</vt:lpstr>
      <vt:lpstr>Slide 15</vt:lpstr>
      <vt:lpstr>ARE THERE MORE CELLS IN THE IMMUNE SYSTEM?</vt:lpstr>
      <vt:lpstr>Slide 17</vt:lpstr>
      <vt:lpstr>IMMUNE DISORDERS?</vt:lpstr>
      <vt:lpstr>Slide 19</vt:lpstr>
      <vt:lpstr>     What happens when skin is damaged?!!</vt:lpstr>
      <vt:lpstr>Inhibition by Antibody Feedback</vt:lpstr>
      <vt:lpstr>Let’s Play Yay!!!!!!!!!!!!</vt:lpstr>
      <vt:lpstr>Name that Organ!!!</vt:lpstr>
      <vt:lpstr>ANSWERS</vt:lpstr>
      <vt:lpstr>IMMUNE SYSTEM TABOO</vt:lpstr>
      <vt:lpstr>Slide 26</vt:lpstr>
      <vt:lpstr>Slide 27</vt:lpstr>
      <vt:lpstr>Slide 28</vt:lpstr>
      <vt:lpstr>Slide 29</vt:lpstr>
      <vt:lpstr>Slide 30</vt:lpstr>
      <vt:lpstr>For further reading… </vt:lpstr>
      <vt:lpstr>References</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MissGhana</dc:creator>
  <cp:lastModifiedBy>e-211</cp:lastModifiedBy>
  <cp:revision>62</cp:revision>
  <dcterms:created xsi:type="dcterms:W3CDTF">2011-04-29T23:14:02Z</dcterms:created>
  <dcterms:modified xsi:type="dcterms:W3CDTF">2011-05-02T12:12:38Z</dcterms:modified>
</cp:coreProperties>
</file>