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73" r:id="rId4"/>
    <p:sldId id="258" r:id="rId5"/>
    <p:sldId id="274" r:id="rId6"/>
    <p:sldId id="276" r:id="rId7"/>
    <p:sldId id="259" r:id="rId8"/>
    <p:sldId id="261" r:id="rId9"/>
    <p:sldId id="277" r:id="rId10"/>
    <p:sldId id="262" r:id="rId11"/>
    <p:sldId id="263" r:id="rId12"/>
    <p:sldId id="264" r:id="rId13"/>
    <p:sldId id="278" r:id="rId14"/>
    <p:sldId id="265" r:id="rId15"/>
    <p:sldId id="266" r:id="rId16"/>
    <p:sldId id="279" r:id="rId17"/>
    <p:sldId id="267" r:id="rId18"/>
    <p:sldId id="280" r:id="rId19"/>
    <p:sldId id="281" r:id="rId20"/>
    <p:sldId id="268" r:id="rId21"/>
    <p:sldId id="282" r:id="rId22"/>
    <p:sldId id="269" r:id="rId23"/>
    <p:sldId id="283" r:id="rId24"/>
    <p:sldId id="270" r:id="rId25"/>
    <p:sldId id="271" r:id="rId26"/>
    <p:sldId id="27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0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87D3C9-9BD8-4DCE-BFAE-90DDEBF380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703BA-2E11-48BD-88DC-C53999EAB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E376A-5F13-4030-A666-8475BEC3A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B5BBA-0AD4-4C0C-AF95-CEA0F0023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BDE9-E81A-4CB9-B272-901055D01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76FEC-6FD1-42EE-82D0-FDD6BF3EE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BCE7-A0BA-4509-AED4-81FD419FA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CCB40-4D3B-4BB1-B602-C4F74B681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9D1BA-7E5A-4697-9E9E-48718C7F3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D0E5-B0AD-47DB-A012-056FAADCE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583FE-4CE8-4FBD-8E96-70EB95D13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69BC2-762E-4518-8338-53A41C216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3BFD2B-3031-497C-9174-302BBB0E6E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3657600"/>
            <a:ext cx="914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>
                <a:latin typeface="Arial" charset="0"/>
              </a:rPr>
              <a:t>New Testament World of Jesus</a:t>
            </a:r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-228600" y="2514600"/>
            <a:ext cx="9372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/>
              <a:t>CHAPTER TWO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371600"/>
            <a:ext cx="8610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2.) </a:t>
            </a:r>
            <a:r>
              <a:rPr lang="en-US" sz="2800" b="1" u="sng">
                <a:latin typeface="Arial" charset="0"/>
              </a:rPr>
              <a:t>Temple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The one and only Temple was in Jerusalem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This is where the Jews offered sacrifices to God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A Holy place where Jews believed God dwelled in a 	special way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The Temple standing during New Testament times 	was the third one constructed in Jerusalem</a:t>
            </a:r>
            <a:endParaRPr lang="en-US" b="1">
              <a:latin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Feasts and Practices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1090613"/>
            <a:ext cx="86106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3.) </a:t>
            </a:r>
            <a:r>
              <a:rPr lang="en-US" sz="2800" b="1" u="sng">
                <a:latin typeface="Arial" charset="0"/>
              </a:rPr>
              <a:t>Religious (Jewish) Feasts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-Major Jewish feasts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</a:t>
            </a:r>
            <a:r>
              <a:rPr lang="en-US" b="1">
                <a:latin typeface="Arial" charset="0"/>
              </a:rPr>
              <a:t>Passover</a:t>
            </a:r>
            <a:r>
              <a:rPr lang="en-US">
                <a:latin typeface="Arial" charset="0"/>
              </a:rPr>
              <a:t>: most important feast because it 			    celebrates the Chosen People’s liberation from 		    Egypt</a:t>
            </a:r>
            <a:r>
              <a:rPr lang="en-US" sz="2800">
                <a:latin typeface="Arial" charset="0"/>
              </a:rPr>
              <a:t> </a:t>
            </a: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 </a:t>
            </a:r>
            <a:r>
              <a:rPr lang="en-US" b="1">
                <a:latin typeface="Arial" charset="0"/>
              </a:rPr>
              <a:t>Pentecost</a:t>
            </a:r>
            <a:r>
              <a:rPr lang="en-US">
                <a:latin typeface="Arial" charset="0"/>
              </a:rPr>
              <a:t>: held fifty days after Passover - celebrated 	    Yahweh’s giving of the Law to Moses, the Sinai 		    covenant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 </a:t>
            </a:r>
            <a:r>
              <a:rPr lang="en-US" b="1">
                <a:latin typeface="Arial" charset="0"/>
              </a:rPr>
              <a:t>Tabernacles</a:t>
            </a:r>
            <a:r>
              <a:rPr lang="en-US">
                <a:latin typeface="Arial" charset="0"/>
              </a:rPr>
              <a:t>: fall harvest celebration - recall the time 	    that Jews spent in the wilderness</a:t>
            </a:r>
            <a:endParaRPr lang="en-US" sz="280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Feasts and Practices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211263"/>
            <a:ext cx="8610600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-Politics dominated Jewish life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-Hellenism (love of Greek culture) was imposed by 		the Seleucid ruler, Antiochus IV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-After Herod the Great’s death, Palestine was ruled 		by his sons Archelaus, Herod Antipas, and 		Philip. Herod Antipas was king during Jesus’ 		lifetime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Political Climate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-Slavery was a fact of the ancient world and the Roman 	Empire but not as much in Palestine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-Christ’s teachings on the fundamental dignity of 		persons, after centuries, eventually led to the 		abolition of slavery throughout the world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Political Climate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1295400"/>
            <a:ext cx="861060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Jews expected the Messiah to come very soon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They typically interpreted the coming Messiah as a 	Davidic figure, a military leader who would 		throw off Roman rule and establish God’s 		kingdom, restoring Israel’s glory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Common belief was that Yahweh would judge the 		dead by rewarding the good and punishing the 	evil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Beliefs and Practices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295400"/>
            <a:ext cx="861060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New Testament records the accepted Jewish belief 	in the existence of angels and demons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Jews believed in heavenly messengers (angels)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Important literature produced in this era books 		(Jubilees, Enoch, and the Dead Sea Scrolls) 		divided the angels into groups and gave them 		names and descriptions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-Jews and Christians accepted the existence of 		demons, but believed they were subject to God</a:t>
            </a:r>
            <a:endParaRPr lang="en-US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Beliefs and Practices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524000"/>
            <a:ext cx="82296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Four Main Religious Groups: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	1.) </a:t>
            </a:r>
            <a:r>
              <a:rPr lang="en-US" sz="2800" b="1">
                <a:latin typeface="Arial" charset="0"/>
              </a:rPr>
              <a:t>Sadducees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	2.) </a:t>
            </a:r>
            <a:r>
              <a:rPr lang="en-US" sz="2800" b="1">
                <a:latin typeface="Arial" charset="0"/>
              </a:rPr>
              <a:t>Pharisees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	3.) </a:t>
            </a:r>
            <a:r>
              <a:rPr lang="en-US" sz="2800" b="1">
                <a:latin typeface="Arial" charset="0"/>
              </a:rPr>
              <a:t>Essenes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	4.) </a:t>
            </a:r>
            <a:r>
              <a:rPr lang="en-US" sz="2800" b="1">
                <a:latin typeface="Arial" charset="0"/>
              </a:rPr>
              <a:t>Zealots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1244600"/>
            <a:ext cx="914400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1.) </a:t>
            </a:r>
            <a:r>
              <a:rPr lang="en-US" sz="2800" b="1" u="sng">
                <a:latin typeface="Arial" charset="0"/>
              </a:rPr>
              <a:t>Sadducees</a:t>
            </a:r>
            <a:endParaRPr lang="en-US" sz="2800" i="1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Mainly priests and aristocrats who cared for Temple 	practices and worship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Centered their activities in Jerusalem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Theologically conservative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en-US">
                <a:latin typeface="Arial" charset="0"/>
              </a:rPr>
              <a:t>• Accepted only the Torah as inspired scripture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Did not believe in the resurrection of the dead, the 		    immortality of the soul, or in angels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714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1.) </a:t>
            </a:r>
            <a:r>
              <a:rPr lang="en-US" sz="2800" b="1" u="sng">
                <a:latin typeface="Arial" charset="0"/>
              </a:rPr>
              <a:t>Sadducees cont.</a:t>
            </a:r>
          </a:p>
          <a:p>
            <a:endParaRPr lang="en-US" sz="2800" b="1" u="sng">
              <a:latin typeface="Arial" charset="0"/>
            </a:endParaRPr>
          </a:p>
          <a:p>
            <a:r>
              <a:rPr lang="en-US" sz="2800">
                <a:latin typeface="Arial" charset="0"/>
              </a:rPr>
              <a:t>- Stressed human freewill and responsibility over 		trusting Divine Providence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- Collaborated with Romans to stay in power</a:t>
            </a:r>
          </a:p>
          <a:p>
            <a:endParaRPr lang="en-US" sz="2800" b="1" u="sng">
              <a:latin typeface="Arial" charset="0"/>
            </a:endParaRPr>
          </a:p>
          <a:p>
            <a:r>
              <a:rPr lang="en-US" sz="2800">
                <a:latin typeface="Arial" charset="0"/>
              </a:rPr>
              <a:t>- Disappeared after the destruction of the                               	Temple in A.D. 70 when they lost their power</a:t>
            </a:r>
            <a:endParaRPr lang="en-US" sz="2800" b="1" u="sng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 b="1" u="sng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 b="1" u="sng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 b="1" u="sng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 b="1" u="sng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 b="1" u="sng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Many Sadducees, along with a few Pharisees, made up the 	71 member Sanhedrin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- The Sanhedrin was a major law-making body and Supreme 	Court of Judaism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Palestine has always been a strategic place in World 	History; the keystone of the fertile crescent</a:t>
            </a:r>
            <a:endParaRPr lang="en-US" sz="2800" i="1" u="sng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 i="1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Bridges two continents, playing a key international 		commercial, political, and cultural role</a:t>
            </a:r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Palestine: The Holy Land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1317625"/>
            <a:ext cx="91440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2.) </a:t>
            </a:r>
            <a:r>
              <a:rPr lang="en-US" sz="2800" b="1" u="sng">
                <a:latin typeface="Arial" charset="0"/>
              </a:rPr>
              <a:t>Pharisees</a:t>
            </a:r>
            <a:endParaRPr lang="en-US" sz="2600" i="1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Means “separated one”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Came into existence by separating themselves from 	    ordinary religious practices of the day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Believed in strict observance</a:t>
            </a:r>
            <a:r>
              <a:rPr lang="en-US" b="1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of the Law and 			actively pursued holiness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Had some Gentile influence</a:t>
            </a:r>
            <a:endParaRPr lang="en-US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026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3" name="Text Box 1027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  <p:sp>
        <p:nvSpPr>
          <p:cNvPr id="30725" name="Text Box 1029"/>
          <p:cNvSpPr txBox="1">
            <a:spLocks noChangeArrowheads="1"/>
          </p:cNvSpPr>
          <p:nvPr/>
        </p:nvSpPr>
        <p:spPr bwMode="auto">
          <a:xfrm>
            <a:off x="0" y="1295400"/>
            <a:ext cx="91440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2.) </a:t>
            </a:r>
            <a:r>
              <a:rPr lang="en-US" sz="2800" b="1" u="sng">
                <a:latin typeface="Arial" charset="0"/>
              </a:rPr>
              <a:t>Pharisees Cont.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Although there were only around 6000 followers during 	the first century, they had great influence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Jesus’ beliefs and spiritual practices most closely 		paralleled the Pharisees 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 </a:t>
            </a:r>
            <a:r>
              <a:rPr lang="en-US">
                <a:latin typeface="Arial" charset="0"/>
              </a:rPr>
              <a:t>• Believed in the resurrection of the body and divine 		    judgment of the living and the dead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3.) </a:t>
            </a:r>
            <a:r>
              <a:rPr lang="en-US" sz="2800" b="1" u="sng">
                <a:latin typeface="Arial" charset="0"/>
              </a:rPr>
              <a:t>Essenes</a:t>
            </a:r>
            <a:endParaRPr lang="en-US" sz="2800" i="1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An apocalyptic group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</a:t>
            </a:r>
            <a:r>
              <a:rPr lang="en-US" sz="28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Believed God would usher in his kingdom through a 	    dramatic, even catastrophic event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Lived strict, pure lives believing that they would be on 	Yahweh’s side when the great day would come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Lived in tight-knit religious groups in towns and villages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Avoided luxuries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</a:t>
            </a:r>
            <a:r>
              <a:rPr lang="en-US" sz="28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Shared communal meals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Did work for the poor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027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0" y="1295400"/>
            <a:ext cx="91440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3.) </a:t>
            </a:r>
            <a:r>
              <a:rPr lang="en-US" sz="2800" b="1" u="sng">
                <a:latin typeface="Arial" charset="0"/>
              </a:rPr>
              <a:t>Essenes Cont.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Possible influence of John the Baptist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-Disappeared after the destruction of the Temple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Similar to Sadducees</a:t>
            </a:r>
          </a:p>
        </p:txBody>
      </p:sp>
      <p:sp>
        <p:nvSpPr>
          <p:cNvPr id="31749" name="Text Box 1029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066800"/>
            <a:ext cx="8839200" cy="63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4.) </a:t>
            </a:r>
            <a:r>
              <a:rPr lang="en-US" sz="2800" b="1" u="sng">
                <a:latin typeface="Arial" charset="0"/>
              </a:rPr>
              <a:t>Zealots</a:t>
            </a:r>
            <a:endParaRPr lang="en-US" sz="2800" i="1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An </a:t>
            </a:r>
            <a:r>
              <a:rPr lang="en-US" sz="2800" i="1">
                <a:latin typeface="Arial" charset="0"/>
              </a:rPr>
              <a:t>organized</a:t>
            </a:r>
            <a:r>
              <a:rPr lang="en-US" sz="2800">
                <a:latin typeface="Arial" charset="0"/>
              </a:rPr>
              <a:t> revolutionary faction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Came into existence during the First Jewish War            	    (66-70)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Despised Roman rule and fomented violence to 		overthrow it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• After their second revolt, they were forbidden to set foot 	    in the holy city of Jerusalem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-Famous stand at Masada is a symbol of Jewish pride 	today</a:t>
            </a:r>
          </a:p>
          <a:p>
            <a:pPr>
              <a:spcBef>
                <a:spcPct val="50000"/>
              </a:spcBef>
            </a:pPr>
            <a:endParaRPr lang="en-US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Religious Sects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9144000" cy="6858000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-228600" y="936625"/>
            <a:ext cx="9067800" cy="592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</a:t>
            </a:r>
            <a:r>
              <a:rPr lang="en-US" sz="2800" u="sng">
                <a:latin typeface="Arial" charset="0"/>
              </a:rPr>
              <a:t>Tax Collectors 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Were often cheaters who tried to line their own pockets 	    at expense of fellow Jews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</a:t>
            </a:r>
            <a:r>
              <a:rPr lang="en-US" sz="2800" u="sng">
                <a:latin typeface="Arial" charset="0"/>
              </a:rPr>
              <a:t>Common People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most of Jesus’ contemporaries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</a:t>
            </a:r>
            <a:r>
              <a:rPr lang="en-US" sz="2800" u="sng">
                <a:latin typeface="Arial" charset="0"/>
              </a:rPr>
              <a:t>Gentiles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The nations of people who were not circumcised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</a:t>
            </a:r>
            <a:r>
              <a:rPr lang="en-US" sz="2800" u="sng">
                <a:latin typeface="Arial" charset="0"/>
              </a:rPr>
              <a:t>Women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Had a lowly position in first-century Palestine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 Considered inferior to men; few political rights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-228600" y="0"/>
            <a:ext cx="937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600"/>
              <a:t>Other People in New Testament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6106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Apocalypse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Pentateuch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Qumran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Sanhedrin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Torah</a:t>
            </a:r>
            <a:endParaRPr lang="en-US" sz="2600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0"/>
            <a:ext cx="937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600" u="sng"/>
              <a:t>Vocabulary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1027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8" name="Rectangle 1028"/>
          <p:cNvSpPr>
            <a:spLocks noChangeArrowheads="1"/>
          </p:cNvSpPr>
          <p:nvPr/>
        </p:nvSpPr>
        <p:spPr bwMode="auto">
          <a:xfrm>
            <a:off x="0" y="1219200"/>
            <a:ext cx="91440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Four major terrain's</a:t>
            </a:r>
            <a:r>
              <a:rPr lang="en-US" sz="2800">
                <a:latin typeface="Arial" charset="0"/>
              </a:rPr>
              <a:t>:</a:t>
            </a:r>
            <a:endParaRPr lang="en-US" sz="2800" i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en-US">
                <a:latin typeface="Arial" charset="0"/>
              </a:rPr>
              <a:t>1.)</a:t>
            </a:r>
            <a:r>
              <a:rPr lang="en-US" sz="2800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Coastal plain along Mediterranean Sea</a:t>
            </a:r>
            <a:r>
              <a:rPr lang="en-US">
                <a:latin typeface="Arial" charset="0"/>
              </a:rPr>
              <a:t> - Jesus only 	      made a brief visit to this region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en-US">
                <a:latin typeface="Arial" charset="0"/>
              </a:rPr>
              <a:t>2.) </a:t>
            </a:r>
            <a:r>
              <a:rPr lang="en-US" i="1">
                <a:latin typeface="Arial" charset="0"/>
              </a:rPr>
              <a:t>Mountain range running north and south</a:t>
            </a:r>
            <a:r>
              <a:rPr lang="en-US">
                <a:latin typeface="Arial" charset="0"/>
              </a:rPr>
              <a:t> (dominant 	     geographical feature) - Bulk of Jesus’ activities took 	     place here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3.) </a:t>
            </a:r>
            <a:r>
              <a:rPr lang="en-US" i="1">
                <a:latin typeface="Arial" charset="0"/>
              </a:rPr>
              <a:t>Great Rift Valley where the Jordan River flows</a:t>
            </a:r>
            <a:r>
              <a:rPr lang="en-US">
                <a:latin typeface="Arial" charset="0"/>
              </a:rPr>
              <a:t> - John 	      the Baptist’s ministry took place here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en-US">
                <a:latin typeface="Arial" charset="0"/>
              </a:rPr>
              <a:t>4.) </a:t>
            </a:r>
            <a:r>
              <a:rPr lang="en-US" i="1">
                <a:latin typeface="Arial" charset="0"/>
              </a:rPr>
              <a:t>Transjordan - hilly terrain east of the Jordan River</a:t>
            </a:r>
            <a:r>
              <a:rPr lang="en-US">
                <a:latin typeface="Arial" charset="0"/>
              </a:rPr>
              <a:t> and 	      the Dead Sea - Jesus’ transfiguration was here</a:t>
            </a:r>
            <a:endParaRPr lang="en-US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09" name="Text Box 1029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Geography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524000"/>
            <a:ext cx="88392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u="sng">
                <a:latin typeface="Arial" charset="0"/>
              </a:rPr>
              <a:t>Galilee</a:t>
            </a:r>
            <a:endParaRPr lang="en-US" sz="2800" i="1" u="sng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• Center of Jesus’ earthly ministry, mainly Jewish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en-US">
                <a:latin typeface="Arial" charset="0"/>
              </a:rPr>
              <a:t>•</a:t>
            </a:r>
            <a:r>
              <a:rPr lang="en-US" sz="28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Cities included Nazareth, Cana, Bethsaida, and 	  	   Capernaum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</a:t>
            </a:r>
            <a:r>
              <a:rPr lang="en-US" sz="2800" u="sng">
                <a:latin typeface="Arial" charset="0"/>
              </a:rPr>
              <a:t>Samaria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North-central region of the Holy Land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 Samaritans accepted only the Law of Moses and 		    considered only the first five books to be sacred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 Jews looked on Samaritan worship as false</a:t>
            </a:r>
            <a:endParaRPr lang="en-US" sz="2800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Regions and Cities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</a:t>
            </a:r>
            <a:r>
              <a:rPr lang="en-US" sz="2800" u="sng">
                <a:latin typeface="Arial" charset="0"/>
              </a:rPr>
              <a:t>Judea</a:t>
            </a:r>
            <a:r>
              <a:rPr lang="en-US" sz="2800" i="1" u="sng">
                <a:latin typeface="Arial" charset="0"/>
              </a:rPr>
              <a:t> 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South of Palestine - mainly Jews who returned to 	    	    the Holy Land.</a:t>
            </a:r>
            <a:r>
              <a:rPr lang="en-US" sz="2800">
                <a:latin typeface="Arial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 Cities included Jerusalem, Bethlehem, Bethany, and 	    Jericho</a:t>
            </a:r>
            <a:endParaRPr lang="en-US" sz="2800"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Regions and Cities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Common language throughout the Roman Empire was 	Greek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Gospels were written in Greek but retained several 		    Aramaic sayings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Latin was used in Palestine because of the Roman 	occupational forces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Language and Dialect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430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Jesus spoke Aramaic which is a Semitic language 		closely related to Hebrew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The Bible was read in Hebrew but many people could 	not understand it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 Scriptures were therefore translated into Aramaic 		    phrases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Language and Dialect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Jesus’ practice of his Jewish faith revolved around: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	1.) </a:t>
            </a:r>
            <a:r>
              <a:rPr lang="en-US" sz="2800" b="1">
                <a:latin typeface="Arial" charset="0"/>
              </a:rPr>
              <a:t>The Synagogue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		2.) </a:t>
            </a:r>
            <a:r>
              <a:rPr lang="en-US" sz="2800" b="1">
                <a:latin typeface="Arial" charset="0"/>
              </a:rPr>
              <a:t>The Temple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	3.) </a:t>
            </a:r>
            <a:r>
              <a:rPr lang="en-US" sz="2800" b="1">
                <a:latin typeface="Arial" charset="0"/>
              </a:rPr>
              <a:t>Religious feasts</a:t>
            </a:r>
            <a:endParaRPr lang="en-US" sz="2800">
              <a:latin typeface="Arial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Feasts and Practices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hapter2-p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4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1.) </a:t>
            </a:r>
            <a:r>
              <a:rPr lang="en-US" sz="2800" b="1" u="sng">
                <a:latin typeface="Arial" charset="0"/>
              </a:rPr>
              <a:t>Synagogue</a:t>
            </a: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Comes from Greek word meaning “assembly”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Served three main purposes: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	 </a:t>
            </a:r>
            <a:r>
              <a:rPr lang="en-US">
                <a:latin typeface="Arial" charset="0"/>
              </a:rPr>
              <a:t>•</a:t>
            </a:r>
            <a:r>
              <a:rPr lang="en-US" sz="28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A house of prayer where scriptures were read 	    	    and Yahweh was worshipped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 A place of discussion for legal settlements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 • The local school</a:t>
            </a:r>
            <a:endParaRPr lang="en-US" sz="2800">
              <a:latin typeface="Arial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Feasts and Practices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341</Words>
  <Application>Microsoft Office PowerPoint</Application>
  <PresentationFormat>On-screen Show (4:3)</PresentationFormat>
  <Paragraphs>158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Ave Maria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Ave Maria Press</dc:creator>
  <cp:lastModifiedBy>w-203</cp:lastModifiedBy>
  <cp:revision>8</cp:revision>
  <dcterms:created xsi:type="dcterms:W3CDTF">2005-09-08T03:17:46Z</dcterms:created>
  <dcterms:modified xsi:type="dcterms:W3CDTF">2014-11-17T14:09:21Z</dcterms:modified>
</cp:coreProperties>
</file>