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Quicksand"/>
      <p:regular r:id="rId11"/>
      <p:bold r:id="rId12"/>
    </p:embeddedFont>
    <p:embeddedFont>
      <p:font typeface="Dancing Script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Quicksand-regular.fntdata"/><Relationship Id="rId10" Type="http://schemas.openxmlformats.org/officeDocument/2006/relationships/slide" Target="slides/slide6.xml"/><Relationship Id="rId13" Type="http://schemas.openxmlformats.org/officeDocument/2006/relationships/font" Target="fonts/DancingScript-regular.fntdata"/><Relationship Id="rId12" Type="http://schemas.openxmlformats.org/officeDocument/2006/relationships/font" Target="fonts/Quicksan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font" Target="fonts/DancingScript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youtube.com/watch?v=WE3yQ_Nr6as" TargetMode="External"/><Relationship Id="rId4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jd6hHx418Qg" TargetMode="Externa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" type="subTitle"/>
          </p:nvPr>
        </p:nvSpPr>
        <p:spPr>
          <a:xfrm>
            <a:off x="311700" y="9197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>
                <a:solidFill>
                  <a:srgbClr val="000000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Do Now:  take out HOMS</a:t>
            </a:r>
          </a:p>
        </p:txBody>
      </p:sp>
      <p:pic>
        <p:nvPicPr>
          <p:cNvPr id="55" name="Shape 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62350" y="1343425"/>
            <a:ext cx="5691525" cy="3495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18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800">
                <a:solidFill>
                  <a:srgbClr val="000000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October 5, 2017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Objective:  to gain insight into Esperanza’s developing sense of maturity.</a:t>
            </a:r>
          </a:p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Opening:  Read chapters/follow along with audio</a:t>
            </a:r>
          </a:p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Work Period:  Corresponding worksheet</a:t>
            </a:r>
          </a:p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Closing:  Review answers</a:t>
            </a:r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62800" y="3004675"/>
            <a:ext cx="1979925" cy="1979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800">
                <a:solidFill>
                  <a:srgbClr val="000000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Homework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930150"/>
            <a:ext cx="8520600" cy="3283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Read and annotate: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“Four Skinny Trees”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“No Speak English”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“Rafaela Who Drinks Papaya and Coconut Juice on Tuesdays”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“Sally”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“Minerva Who Writes Poems”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19501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4800">
                <a:solidFill>
                  <a:srgbClr val="000000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Read: “Edna’s Ruthie”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-86700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4800">
                <a:solidFill>
                  <a:srgbClr val="000000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Listen to</a:t>
            </a:r>
            <a:r>
              <a:rPr lang="en" sz="4800">
                <a:solidFill>
                  <a:srgbClr val="000000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: “The Earl of Tennessee”</a:t>
            </a:r>
          </a:p>
        </p:txBody>
      </p:sp>
      <p:sp>
        <p:nvSpPr>
          <p:cNvPr descr="The house on mango street vignette by Rosemary" id="79" name="Shape 79" title="The Earl Of Tennessee: The House On Mango Street">
            <a:hlinkClick r:id="rId3"/>
          </p:cNvPr>
          <p:cNvSpPr/>
          <p:nvPr/>
        </p:nvSpPr>
        <p:spPr>
          <a:xfrm>
            <a:off x="1592612" y="970675"/>
            <a:ext cx="5958775" cy="4013025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-8667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4800">
                <a:solidFill>
                  <a:srgbClr val="000000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Watch</a:t>
            </a:r>
            <a:r>
              <a:rPr lang="en" sz="4800">
                <a:solidFill>
                  <a:srgbClr val="000000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: “Sire”</a:t>
            </a:r>
          </a:p>
        </p:txBody>
      </p:sp>
      <p:sp>
        <p:nvSpPr>
          <p:cNvPr descr="A film depiction of the chapter, &quot;Sire&quot;, in Sandra Cisneros novel, &quot;The House On Mango Street&quot;.  This was my first project for my Fine Arts Seminar class (12th Grade)." id="85" name="Shape 85" title="The House On Mango Street: Sire">
            <a:hlinkClick r:id="rId3"/>
          </p:cNvPr>
          <p:cNvSpPr/>
          <p:nvPr/>
        </p:nvSpPr>
        <p:spPr>
          <a:xfrm>
            <a:off x="1552888" y="948300"/>
            <a:ext cx="6038225" cy="3985875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