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Quicksand"/>
      <p:regular r:id="rId13"/>
      <p:bold r:id="rId14"/>
    </p:embeddedFont>
    <p:embeddedFont>
      <p:font typeface="Calligraffitti"/>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9467483F-EF32-4821-998D-C55B2E8EADFD}">
  <a:tblStyle styleId="{9467483F-EF32-4821-998D-C55B2E8EADF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Quicksand-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alligraffitti-regular.fntdata"/><Relationship Id="rId14" Type="http://schemas.openxmlformats.org/officeDocument/2006/relationships/font" Target="fonts/Quicksan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1072350" y="1579225"/>
            <a:ext cx="6999300" cy="1744500"/>
          </a:xfrm>
          <a:prstGeom prst="rect">
            <a:avLst/>
          </a:prstGeom>
          <a:solidFill>
            <a:srgbClr val="848183">
              <a:alpha val="72690"/>
            </a:srgbClr>
          </a:solidFill>
        </p:spPr>
        <p:txBody>
          <a:bodyPr anchorCtr="0" anchor="b" bIns="91425" lIns="91425" rIns="91425" wrap="square" tIns="91425">
            <a:noAutofit/>
          </a:bodyPr>
          <a:lstStyle/>
          <a:p>
            <a:pPr lvl="0">
              <a:spcBef>
                <a:spcPts val="0"/>
              </a:spcBef>
              <a:buNone/>
            </a:pPr>
            <a:r>
              <a:rPr b="1" lang="en">
                <a:latin typeface="Calligraffitti"/>
                <a:ea typeface="Calligraffitti"/>
                <a:cs typeface="Calligraffitti"/>
                <a:sym typeface="Calligraffitti"/>
              </a:rPr>
              <a:t>Do Now:  sit in groups of 3 and take out HOMS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00"/>
        </a:solidFill>
      </p:bgPr>
    </p:bg>
    <p:spTree>
      <p:nvGrpSpPr>
        <p:cNvPr id="58" name="Shape 58"/>
        <p:cNvGrpSpPr/>
        <p:nvPr/>
      </p:nvGrpSpPr>
      <p:grpSpPr>
        <a:xfrm>
          <a:off x="0" y="0"/>
          <a:ext cx="0" cy="0"/>
          <a:chOff x="0" y="0"/>
          <a:chExt cx="0" cy="0"/>
        </a:xfrm>
      </p:grpSpPr>
      <p:sp>
        <p:nvSpPr>
          <p:cNvPr id="59" name="Shape 59"/>
          <p:cNvSpPr txBox="1"/>
          <p:nvPr>
            <p:ph type="title"/>
          </p:nvPr>
        </p:nvSpPr>
        <p:spPr>
          <a:xfrm>
            <a:off x="311700" y="0"/>
            <a:ext cx="8520600" cy="572700"/>
          </a:xfrm>
          <a:prstGeom prst="rect">
            <a:avLst/>
          </a:prstGeom>
        </p:spPr>
        <p:txBody>
          <a:bodyPr anchorCtr="0" anchor="t" bIns="91425" lIns="91425" rIns="91425" wrap="square" tIns="91425">
            <a:noAutofit/>
          </a:bodyPr>
          <a:lstStyle/>
          <a:p>
            <a:pPr lvl="0" algn="ctr">
              <a:spcBef>
                <a:spcPts val="0"/>
              </a:spcBef>
              <a:buNone/>
            </a:pPr>
            <a:r>
              <a:rPr lang="en" sz="4800">
                <a:latin typeface="Calligraffitti"/>
                <a:ea typeface="Calligraffitti"/>
                <a:cs typeface="Calligraffitti"/>
                <a:sym typeface="Calligraffitti"/>
              </a:rPr>
              <a:t>October 20, 2017</a:t>
            </a:r>
          </a:p>
        </p:txBody>
      </p:sp>
      <p:sp>
        <p:nvSpPr>
          <p:cNvPr id="60" name="Shape 6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lgn="ctr">
              <a:spcBef>
                <a:spcPts val="0"/>
              </a:spcBef>
              <a:buNone/>
            </a:pPr>
            <a:r>
              <a:rPr b="1" lang="en" sz="3000">
                <a:solidFill>
                  <a:srgbClr val="000000"/>
                </a:solidFill>
                <a:latin typeface="Quicksand"/>
                <a:ea typeface="Quicksand"/>
                <a:cs typeface="Quicksand"/>
                <a:sym typeface="Quicksand"/>
              </a:rPr>
              <a:t>Objective:  to analyze Esperanza’s true desires regarding her future on Mango Street</a:t>
            </a:r>
          </a:p>
          <a:p>
            <a:pPr lvl="0">
              <a:spcBef>
                <a:spcPts val="0"/>
              </a:spcBef>
              <a:buNone/>
            </a:pPr>
            <a:r>
              <a:rPr lang="en" sz="3000">
                <a:solidFill>
                  <a:srgbClr val="000000"/>
                </a:solidFill>
                <a:latin typeface="Quicksand"/>
                <a:ea typeface="Quicksand"/>
                <a:cs typeface="Quicksand"/>
                <a:sym typeface="Quicksand"/>
              </a:rPr>
              <a:t>Opening:  read “The Three Sisters”</a:t>
            </a:r>
          </a:p>
          <a:p>
            <a:pPr lvl="0">
              <a:spcBef>
                <a:spcPts val="0"/>
              </a:spcBef>
              <a:buNone/>
            </a:pPr>
            <a:r>
              <a:rPr lang="en" sz="3000">
                <a:solidFill>
                  <a:srgbClr val="000000"/>
                </a:solidFill>
                <a:latin typeface="Quicksand"/>
                <a:ea typeface="Quicksand"/>
                <a:cs typeface="Quicksand"/>
                <a:sym typeface="Quicksand"/>
              </a:rPr>
              <a:t>Work period:  mini jigsaw, notes</a:t>
            </a:r>
          </a:p>
          <a:p>
            <a:pPr lvl="0">
              <a:spcBef>
                <a:spcPts val="0"/>
              </a:spcBef>
              <a:buNone/>
            </a:pPr>
            <a:r>
              <a:rPr lang="en" sz="3000">
                <a:solidFill>
                  <a:srgbClr val="000000"/>
                </a:solidFill>
                <a:latin typeface="Quicksand"/>
                <a:ea typeface="Quicksand"/>
                <a:cs typeface="Quicksand"/>
                <a:sym typeface="Quicksand"/>
              </a:rPr>
              <a:t>Closing:  free write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2F2F2"/>
            </a:gs>
            <a:gs pos="100000">
              <a:srgbClr val="A6A6A6"/>
            </a:gs>
          </a:gsLst>
          <a:path path="circle">
            <a:fillToRect b="50%" l="50%" r="50%" t="50%"/>
          </a:path>
          <a:tileRect/>
        </a:gradFill>
      </p:bgPr>
    </p:bg>
    <p:spTree>
      <p:nvGrpSpPr>
        <p:cNvPr id="64" name="Shape 64"/>
        <p:cNvGrpSpPr/>
        <p:nvPr/>
      </p:nvGrpSpPr>
      <p:grpSpPr>
        <a:xfrm>
          <a:off x="0" y="0"/>
          <a:ext cx="0" cy="0"/>
          <a:chOff x="0" y="0"/>
          <a:chExt cx="0" cy="0"/>
        </a:xfrm>
      </p:grpSpPr>
      <p:sp>
        <p:nvSpPr>
          <p:cNvPr id="65" name="Shape 65"/>
          <p:cNvSpPr txBox="1"/>
          <p:nvPr>
            <p:ph type="title"/>
          </p:nvPr>
        </p:nvSpPr>
        <p:spPr>
          <a:xfrm>
            <a:off x="311700" y="136475"/>
            <a:ext cx="8520600" cy="572700"/>
          </a:xfrm>
          <a:prstGeom prst="rect">
            <a:avLst/>
          </a:prstGeom>
        </p:spPr>
        <p:txBody>
          <a:bodyPr anchorCtr="0" anchor="t" bIns="91425" lIns="91425" rIns="91425" wrap="square" tIns="91425">
            <a:noAutofit/>
          </a:bodyPr>
          <a:lstStyle/>
          <a:p>
            <a:pPr lvl="0" rtl="0" algn="ctr">
              <a:spcBef>
                <a:spcPts val="0"/>
              </a:spcBef>
              <a:buNone/>
            </a:pPr>
            <a:r>
              <a:rPr b="1" lang="en" sz="4800">
                <a:latin typeface="Calligraffitti"/>
                <a:ea typeface="Calligraffitti"/>
                <a:cs typeface="Calligraffitti"/>
                <a:sym typeface="Calligraffitti"/>
              </a:rPr>
              <a:t>Homework</a:t>
            </a:r>
          </a:p>
        </p:txBody>
      </p:sp>
      <p:sp>
        <p:nvSpPr>
          <p:cNvPr id="66" name="Shape 66"/>
          <p:cNvSpPr txBox="1"/>
          <p:nvPr>
            <p:ph idx="1" type="body"/>
          </p:nvPr>
        </p:nvSpPr>
        <p:spPr>
          <a:xfrm>
            <a:off x="311700" y="1503425"/>
            <a:ext cx="8520600" cy="3416400"/>
          </a:xfrm>
          <a:prstGeom prst="rect">
            <a:avLst/>
          </a:prstGeom>
        </p:spPr>
        <p:txBody>
          <a:bodyPr anchorCtr="0" anchor="t" bIns="91425" lIns="91425" rIns="91425" wrap="square" tIns="91425">
            <a:noAutofit/>
          </a:bodyPr>
          <a:lstStyle/>
          <a:p>
            <a:pPr lvl="0" rtl="0" algn="ctr">
              <a:spcBef>
                <a:spcPts val="0"/>
              </a:spcBef>
              <a:buNone/>
            </a:pPr>
            <a:r>
              <a:rPr lang="en" sz="3000">
                <a:solidFill>
                  <a:srgbClr val="000000"/>
                </a:solidFill>
                <a:latin typeface="Quicksand"/>
                <a:ea typeface="Quicksand"/>
                <a:cs typeface="Quicksand"/>
                <a:sym typeface="Quicksand"/>
              </a:rPr>
              <a:t>None!</a:t>
            </a:r>
          </a:p>
          <a:p>
            <a:pPr lvl="0" rtl="0" algn="ctr">
              <a:spcBef>
                <a:spcPts val="0"/>
              </a:spcBef>
              <a:buNone/>
            </a:pPr>
            <a:r>
              <a:t/>
            </a:r>
            <a:endParaRPr sz="3000">
              <a:solidFill>
                <a:srgbClr val="000000"/>
              </a:solidFill>
              <a:latin typeface="Quicksand"/>
              <a:ea typeface="Quicksand"/>
              <a:cs typeface="Quicksand"/>
              <a:sym typeface="Quicksand"/>
            </a:endParaRPr>
          </a:p>
          <a:p>
            <a:pPr lvl="0" rtl="0" algn="ctr">
              <a:spcBef>
                <a:spcPts val="0"/>
              </a:spcBef>
              <a:buNone/>
            </a:pPr>
            <a:r>
              <a:rPr lang="en" sz="3000">
                <a:solidFill>
                  <a:srgbClr val="000000"/>
                </a:solidFill>
                <a:latin typeface="Quicksand"/>
                <a:ea typeface="Quicksand"/>
                <a:cs typeface="Quicksand"/>
                <a:sym typeface="Quicksand"/>
              </a:rPr>
              <a:t>(Vocab: 10/25, 26)</a:t>
            </a:r>
          </a:p>
          <a:p>
            <a:pPr lvl="0" rtl="0" algn="ctr">
              <a:spcBef>
                <a:spcPts val="0"/>
              </a:spcBef>
              <a:buNone/>
            </a:pPr>
            <a:r>
              <a:rPr lang="en" sz="3000">
                <a:solidFill>
                  <a:srgbClr val="000000"/>
                </a:solidFill>
                <a:latin typeface="Quicksand"/>
                <a:ea typeface="Quicksand"/>
                <a:cs typeface="Quicksand"/>
                <a:sym typeface="Quicksand"/>
              </a:rPr>
              <a:t>(Extra Credit: 10/27)</a:t>
            </a:r>
          </a:p>
        </p:txBody>
      </p:sp>
      <p:pic>
        <p:nvPicPr>
          <p:cNvPr id="67" name="Shape 67"/>
          <p:cNvPicPr preferRelativeResize="0"/>
          <p:nvPr/>
        </p:nvPicPr>
        <p:blipFill>
          <a:blip r:embed="rId3">
            <a:alphaModFix/>
          </a:blip>
          <a:stretch>
            <a:fillRect/>
          </a:stretch>
        </p:blipFill>
        <p:spPr>
          <a:xfrm>
            <a:off x="6927350" y="3444875"/>
            <a:ext cx="2055875" cy="1541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2F2F2"/>
            </a:gs>
            <a:gs pos="100000">
              <a:srgbClr val="A6A6A6"/>
            </a:gs>
          </a:gsLst>
          <a:path path="circle">
            <a:fillToRect b="50%" l="50%" r="50%" t="50%"/>
          </a:path>
          <a:tileRect/>
        </a:gradFill>
      </p:bgPr>
    </p:bg>
    <p:spTree>
      <p:nvGrpSpPr>
        <p:cNvPr id="71" name="Shape 71"/>
        <p:cNvGrpSpPr/>
        <p:nvPr/>
      </p:nvGrpSpPr>
      <p:grpSpPr>
        <a:xfrm>
          <a:off x="0" y="0"/>
          <a:ext cx="0" cy="0"/>
          <a:chOff x="0" y="0"/>
          <a:chExt cx="0" cy="0"/>
        </a:xfrm>
      </p:grpSpPr>
      <p:sp>
        <p:nvSpPr>
          <p:cNvPr id="72" name="Shape 72"/>
          <p:cNvSpPr txBox="1"/>
          <p:nvPr>
            <p:ph type="title"/>
          </p:nvPr>
        </p:nvSpPr>
        <p:spPr>
          <a:xfrm>
            <a:off x="311700" y="1793700"/>
            <a:ext cx="8520600" cy="572700"/>
          </a:xfrm>
          <a:prstGeom prst="rect">
            <a:avLst/>
          </a:prstGeom>
        </p:spPr>
        <p:txBody>
          <a:bodyPr anchorCtr="0" anchor="t" bIns="91425" lIns="91425" rIns="91425" wrap="square" tIns="91425">
            <a:noAutofit/>
          </a:bodyPr>
          <a:lstStyle/>
          <a:p>
            <a:pPr lvl="0" rtl="0" algn="ctr">
              <a:spcBef>
                <a:spcPts val="0"/>
              </a:spcBef>
              <a:buNone/>
            </a:pPr>
            <a:r>
              <a:rPr b="1" lang="en" sz="4800">
                <a:latin typeface="Calligraffitti"/>
                <a:ea typeface="Calligraffitti"/>
                <a:cs typeface="Calligraffitti"/>
                <a:sym typeface="Calligraffitti"/>
              </a:rPr>
              <a:t>Read “The Three Sisters”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2F2F2"/>
            </a:gs>
            <a:gs pos="100000">
              <a:srgbClr val="A6A6A6"/>
            </a:gs>
          </a:gsLst>
          <a:path path="circle">
            <a:fillToRect b="50%" l="50%" r="50%" t="50%"/>
          </a:path>
          <a:tileRect/>
        </a:gradFill>
      </p:bgPr>
    </p:bg>
    <p:spTree>
      <p:nvGrpSpPr>
        <p:cNvPr id="76" name="Shape 76"/>
        <p:cNvGrpSpPr/>
        <p:nvPr/>
      </p:nvGrpSpPr>
      <p:grpSpPr>
        <a:xfrm>
          <a:off x="0" y="0"/>
          <a:ext cx="0" cy="0"/>
          <a:chOff x="0" y="0"/>
          <a:chExt cx="0" cy="0"/>
        </a:xfrm>
      </p:grpSpPr>
      <p:sp>
        <p:nvSpPr>
          <p:cNvPr id="77" name="Shape 77"/>
          <p:cNvSpPr txBox="1"/>
          <p:nvPr>
            <p:ph type="title"/>
          </p:nvPr>
        </p:nvSpPr>
        <p:spPr>
          <a:xfrm>
            <a:off x="457975" y="0"/>
            <a:ext cx="8520600" cy="1091700"/>
          </a:xfrm>
          <a:prstGeom prst="rect">
            <a:avLst/>
          </a:prstGeom>
        </p:spPr>
        <p:txBody>
          <a:bodyPr anchorCtr="0" anchor="t" bIns="91425" lIns="91425" rIns="91425" wrap="square" tIns="91425">
            <a:noAutofit/>
          </a:bodyPr>
          <a:lstStyle/>
          <a:p>
            <a:pPr lvl="0" rtl="0" algn="ctr">
              <a:spcBef>
                <a:spcPts val="0"/>
              </a:spcBef>
              <a:buNone/>
            </a:pPr>
            <a:r>
              <a:rPr b="1" lang="en" sz="4800">
                <a:latin typeface="Calligraffitti"/>
                <a:ea typeface="Calligraffitti"/>
                <a:cs typeface="Calligraffitti"/>
                <a:sym typeface="Calligraffitti"/>
              </a:rPr>
              <a:t>Mini Jigsaw</a:t>
            </a:r>
          </a:p>
        </p:txBody>
      </p:sp>
      <p:sp>
        <p:nvSpPr>
          <p:cNvPr id="78" name="Shape 78"/>
          <p:cNvSpPr txBox="1"/>
          <p:nvPr/>
        </p:nvSpPr>
        <p:spPr>
          <a:xfrm>
            <a:off x="457975" y="1256150"/>
            <a:ext cx="8373300" cy="3729300"/>
          </a:xfrm>
          <a:prstGeom prst="rect">
            <a:avLst/>
          </a:prstGeom>
          <a:noFill/>
          <a:ln>
            <a:noFill/>
          </a:ln>
        </p:spPr>
        <p:txBody>
          <a:bodyPr anchorCtr="0" anchor="t" bIns="91425" lIns="91425" rIns="91425" wrap="square" tIns="91425">
            <a:noAutofit/>
          </a:bodyPr>
          <a:lstStyle/>
          <a:p>
            <a:pPr lvl="0" algn="ctr">
              <a:spcBef>
                <a:spcPts val="0"/>
              </a:spcBef>
              <a:buNone/>
            </a:pPr>
            <a:r>
              <a:rPr lang="en" sz="3000">
                <a:latin typeface="Quicksand"/>
                <a:ea typeface="Quicksand"/>
                <a:cs typeface="Quicksand"/>
                <a:sym typeface="Quicksand"/>
              </a:rPr>
              <a:t>1 - Clotho</a:t>
            </a:r>
          </a:p>
          <a:p>
            <a:pPr lvl="0" algn="ctr">
              <a:spcBef>
                <a:spcPts val="0"/>
              </a:spcBef>
              <a:buNone/>
            </a:pPr>
            <a:r>
              <a:t/>
            </a:r>
            <a:endParaRPr sz="3000">
              <a:latin typeface="Quicksand"/>
              <a:ea typeface="Quicksand"/>
              <a:cs typeface="Quicksand"/>
              <a:sym typeface="Quicksand"/>
            </a:endParaRPr>
          </a:p>
          <a:p>
            <a:pPr lvl="0" algn="ctr">
              <a:spcBef>
                <a:spcPts val="0"/>
              </a:spcBef>
              <a:buNone/>
            </a:pPr>
            <a:r>
              <a:rPr lang="en" sz="3000">
                <a:latin typeface="Quicksand"/>
                <a:ea typeface="Quicksand"/>
                <a:cs typeface="Quicksand"/>
                <a:sym typeface="Quicksand"/>
              </a:rPr>
              <a:t>2 - Lachesis</a:t>
            </a:r>
          </a:p>
          <a:p>
            <a:pPr lvl="0" algn="ctr">
              <a:spcBef>
                <a:spcPts val="0"/>
              </a:spcBef>
              <a:buNone/>
            </a:pPr>
            <a:r>
              <a:t/>
            </a:r>
            <a:endParaRPr sz="3000">
              <a:latin typeface="Quicksand"/>
              <a:ea typeface="Quicksand"/>
              <a:cs typeface="Quicksand"/>
              <a:sym typeface="Quicksand"/>
            </a:endParaRPr>
          </a:p>
          <a:p>
            <a:pPr lvl="0" rtl="0" algn="ctr">
              <a:spcBef>
                <a:spcPts val="0"/>
              </a:spcBef>
              <a:buNone/>
            </a:pPr>
            <a:r>
              <a:rPr lang="en" sz="3000">
                <a:latin typeface="Quicksand"/>
                <a:ea typeface="Quicksand"/>
                <a:cs typeface="Quicksand"/>
                <a:sym typeface="Quicksand"/>
              </a:rPr>
              <a:t>3 - Atropos</a:t>
            </a:r>
          </a:p>
          <a:p>
            <a:pPr lvl="0" rtl="0" algn="ctr">
              <a:spcBef>
                <a:spcPts val="0"/>
              </a:spcBef>
              <a:buNone/>
            </a:pPr>
            <a:r>
              <a:t/>
            </a:r>
            <a:endParaRPr b="1" sz="3000">
              <a:latin typeface="Quicksand"/>
              <a:ea typeface="Quicksand"/>
              <a:cs typeface="Quicksand"/>
              <a:sym typeface="Quicksand"/>
            </a:endParaRPr>
          </a:p>
          <a:p>
            <a:pPr lvl="0" algn="ctr">
              <a:spcBef>
                <a:spcPts val="0"/>
              </a:spcBef>
              <a:buNone/>
            </a:pPr>
            <a:r>
              <a:rPr b="1" lang="en" sz="3000">
                <a:latin typeface="Quicksand"/>
                <a:ea typeface="Quicksand"/>
                <a:cs typeface="Quicksand"/>
                <a:sym typeface="Quicksand"/>
              </a:rPr>
              <a:t>Search on iPad:  “Tales Beyond Belief fates”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2F2F2"/>
            </a:gs>
            <a:gs pos="100000">
              <a:srgbClr val="A6A6A6"/>
            </a:gs>
          </a:gsLst>
          <a:path path="circle">
            <a:fillToRect b="50%" l="50%" r="50%" t="50%"/>
          </a:path>
          <a:tileRect/>
        </a:gradFill>
      </p:bgPr>
    </p:bg>
    <p:spTree>
      <p:nvGrpSpPr>
        <p:cNvPr id="82" name="Shape 82"/>
        <p:cNvGrpSpPr/>
        <p:nvPr/>
      </p:nvGrpSpPr>
      <p:grpSpPr>
        <a:xfrm>
          <a:off x="0" y="0"/>
          <a:ext cx="0" cy="0"/>
          <a:chOff x="0" y="0"/>
          <a:chExt cx="0" cy="0"/>
        </a:xfrm>
      </p:grpSpPr>
      <p:pic>
        <p:nvPicPr>
          <p:cNvPr id="83" name="Shape 83"/>
          <p:cNvPicPr preferRelativeResize="0"/>
          <p:nvPr/>
        </p:nvPicPr>
        <p:blipFill>
          <a:blip r:embed="rId3">
            <a:alphaModFix/>
          </a:blip>
          <a:stretch>
            <a:fillRect/>
          </a:stretch>
        </p:blipFill>
        <p:spPr>
          <a:xfrm>
            <a:off x="2707037" y="45350"/>
            <a:ext cx="3388175" cy="1584375"/>
          </a:xfrm>
          <a:prstGeom prst="rect">
            <a:avLst/>
          </a:prstGeom>
          <a:noFill/>
          <a:ln>
            <a:noFill/>
          </a:ln>
        </p:spPr>
      </p:pic>
      <p:graphicFrame>
        <p:nvGraphicFramePr>
          <p:cNvPr id="84" name="Shape 84"/>
          <p:cNvGraphicFramePr/>
          <p:nvPr/>
        </p:nvGraphicFramePr>
        <p:xfrm>
          <a:off x="972125" y="1743050"/>
          <a:ext cx="3000000" cy="3000000"/>
        </p:xfrm>
        <a:graphic>
          <a:graphicData uri="http://schemas.openxmlformats.org/drawingml/2006/table">
            <a:tbl>
              <a:tblPr>
                <a:noFill/>
                <a:tableStyleId>{9467483F-EF32-4821-998D-C55B2E8EADFD}</a:tableStyleId>
              </a:tblPr>
              <a:tblGrid>
                <a:gridCol w="1676400"/>
                <a:gridCol w="5181600"/>
              </a:tblGrid>
              <a:tr h="323850">
                <a:tc>
                  <a:txBody>
                    <a:bodyPr>
                      <a:noAutofit/>
                    </a:bodyPr>
                    <a:lstStyle/>
                    <a:p>
                      <a:pPr lvl="0" rtl="0">
                        <a:lnSpc>
                          <a:spcPct val="120000"/>
                        </a:lnSpc>
                        <a:spcBef>
                          <a:spcPts val="0"/>
                        </a:spcBef>
                        <a:buNone/>
                      </a:pPr>
                      <a:r>
                        <a:rPr lang="en" sz="1200">
                          <a:latin typeface="Quicksand"/>
                          <a:ea typeface="Quicksand"/>
                          <a:cs typeface="Quicksand"/>
                          <a:sym typeface="Quicksand"/>
                        </a:rPr>
                        <a:t>Name</a:t>
                      </a: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20000"/>
                        </a:lnSpc>
                        <a:spcBef>
                          <a:spcPts val="0"/>
                        </a:spcBef>
                        <a:buNone/>
                      </a:pPr>
                      <a:r>
                        <a:rPr lang="en" sz="1200">
                          <a:latin typeface="Quicksand"/>
                          <a:ea typeface="Quicksand"/>
                          <a:cs typeface="Quicksand"/>
                          <a:sym typeface="Quicksand"/>
                        </a:rPr>
                        <a:t>Description</a:t>
                      </a: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666750">
                <a:tc>
                  <a:txBody>
                    <a:bodyPr>
                      <a:noAutofit/>
                    </a:bodyPr>
                    <a:lstStyle/>
                    <a:p>
                      <a:pPr lvl="0" rtl="0">
                        <a:lnSpc>
                          <a:spcPct val="120000"/>
                        </a:lnSpc>
                        <a:spcBef>
                          <a:spcPts val="0"/>
                        </a:spcBef>
                        <a:buNone/>
                      </a:pPr>
                      <a:r>
                        <a:rPr lang="en" sz="1200">
                          <a:latin typeface="Quicksand"/>
                          <a:ea typeface="Quicksand"/>
                          <a:cs typeface="Quicksand"/>
                          <a:sym typeface="Quicksand"/>
                        </a:rPr>
                        <a:t>Clotho</a:t>
                      </a: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t/>
                      </a:r>
                      <a:endParaRPr/>
                    </a:p>
                    <a:p>
                      <a:pPr lvl="0" rtl="0">
                        <a:lnSpc>
                          <a:spcPct val="115000"/>
                        </a:lnSpc>
                        <a:spcBef>
                          <a:spcPts val="0"/>
                        </a:spcBef>
                        <a:buNone/>
                      </a:pPr>
                      <a:r>
                        <a:t/>
                      </a:r>
                      <a:endParaRPr/>
                    </a:p>
                    <a:p>
                      <a:pPr lvl="0" rtl="0">
                        <a:lnSpc>
                          <a:spcPct val="115000"/>
                        </a:lnSpc>
                        <a:spcBef>
                          <a:spcPts val="0"/>
                        </a:spcBef>
                        <a:buNone/>
                      </a:pPr>
                      <a:r>
                        <a:t/>
                      </a:r>
                      <a:endParaRP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666750">
                <a:tc>
                  <a:txBody>
                    <a:bodyPr>
                      <a:noAutofit/>
                    </a:bodyPr>
                    <a:lstStyle/>
                    <a:p>
                      <a:pPr lvl="0" rtl="0">
                        <a:lnSpc>
                          <a:spcPct val="120000"/>
                        </a:lnSpc>
                        <a:spcBef>
                          <a:spcPts val="0"/>
                        </a:spcBef>
                        <a:buNone/>
                      </a:pPr>
                      <a:r>
                        <a:rPr lang="en" sz="1200">
                          <a:latin typeface="Quicksand"/>
                          <a:ea typeface="Quicksand"/>
                          <a:cs typeface="Quicksand"/>
                          <a:sym typeface="Quicksand"/>
                        </a:rPr>
                        <a:t>Lachesis</a:t>
                      </a: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t/>
                      </a:r>
                      <a:endParaRPr/>
                    </a:p>
                    <a:p>
                      <a:pPr lvl="0" rtl="0">
                        <a:lnSpc>
                          <a:spcPct val="115000"/>
                        </a:lnSpc>
                        <a:spcBef>
                          <a:spcPts val="0"/>
                        </a:spcBef>
                        <a:buNone/>
                      </a:pPr>
                      <a:r>
                        <a:t/>
                      </a:r>
                      <a:endParaRPr/>
                    </a:p>
                    <a:p>
                      <a:pPr lvl="0" rtl="0">
                        <a:lnSpc>
                          <a:spcPct val="115000"/>
                        </a:lnSpc>
                        <a:spcBef>
                          <a:spcPts val="0"/>
                        </a:spcBef>
                        <a:buNone/>
                      </a:pPr>
                      <a:r>
                        <a:t/>
                      </a:r>
                      <a:endParaRP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666750">
                <a:tc>
                  <a:txBody>
                    <a:bodyPr>
                      <a:noAutofit/>
                    </a:bodyPr>
                    <a:lstStyle/>
                    <a:p>
                      <a:pPr lvl="0" rtl="0">
                        <a:lnSpc>
                          <a:spcPct val="120000"/>
                        </a:lnSpc>
                        <a:spcBef>
                          <a:spcPts val="0"/>
                        </a:spcBef>
                        <a:buNone/>
                      </a:pPr>
                      <a:r>
                        <a:rPr lang="en" sz="1200">
                          <a:latin typeface="Quicksand"/>
                          <a:ea typeface="Quicksand"/>
                          <a:cs typeface="Quicksand"/>
                          <a:sym typeface="Quicksand"/>
                        </a:rPr>
                        <a:t>Atropos</a:t>
                      </a: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lvl="0" rtl="0">
                        <a:lnSpc>
                          <a:spcPct val="115000"/>
                        </a:lnSpc>
                        <a:spcBef>
                          <a:spcPts val="0"/>
                        </a:spcBef>
                        <a:buNone/>
                      </a:pPr>
                      <a:r>
                        <a:t/>
                      </a:r>
                      <a:endParaRPr/>
                    </a:p>
                    <a:p>
                      <a:pPr lvl="0" rtl="0">
                        <a:lnSpc>
                          <a:spcPct val="115000"/>
                        </a:lnSpc>
                        <a:spcBef>
                          <a:spcPts val="0"/>
                        </a:spcBef>
                        <a:buNone/>
                      </a:pPr>
                      <a:r>
                        <a:t/>
                      </a:r>
                      <a:endParaRPr/>
                    </a:p>
                    <a:p>
                      <a:pPr lvl="0" rtl="0">
                        <a:lnSpc>
                          <a:spcPct val="115000"/>
                        </a:lnSpc>
                        <a:spcBef>
                          <a:spcPts val="0"/>
                        </a:spcBef>
                        <a:buNone/>
                      </a:pPr>
                      <a:r>
                        <a:t/>
                      </a:r>
                      <a:endParaRPr/>
                    </a:p>
                  </a:txBody>
                  <a:tcPr marT="63500" marB="63500" marR="63500" marL="6350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bl>
          </a:graphicData>
        </a:graphic>
      </p:graphicFrame>
      <p:sp>
        <p:nvSpPr>
          <p:cNvPr id="85" name="Shape 85"/>
          <p:cNvSpPr txBox="1"/>
          <p:nvPr/>
        </p:nvSpPr>
        <p:spPr>
          <a:xfrm>
            <a:off x="909850" y="207200"/>
            <a:ext cx="3000000" cy="3000000"/>
          </a:xfrm>
          <a:prstGeom prst="rect">
            <a:avLst/>
          </a:prstGeom>
          <a:noFill/>
          <a:ln>
            <a:noFill/>
          </a:ln>
        </p:spPr>
        <p:txBody>
          <a:bodyPr anchorCtr="0" anchor="ctr" bIns="91425" lIns="91425" rIns="91425" wrap="square" tIns="91425">
            <a:noAutofit/>
          </a:bodyPr>
          <a:lstStyle/>
          <a:p>
            <a:pPr lvl="0" rtl="0">
              <a:spcBef>
                <a:spcPts val="0"/>
              </a:spcBef>
              <a:buNone/>
            </a:pPr>
            <a:r>
              <a:t/>
            </a:r>
            <a:endParaRPr/>
          </a:p>
          <a:p>
            <a:pPr lvl="0" rt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2F2F2"/>
            </a:gs>
            <a:gs pos="100000">
              <a:srgbClr val="A6A6A6"/>
            </a:gs>
          </a:gsLst>
          <a:path path="circle">
            <a:fillToRect b="50%" l="50%" r="50%" t="50%"/>
          </a:path>
          <a:tileRect/>
        </a:gradFill>
      </p:bgPr>
    </p:bg>
    <p:spTree>
      <p:nvGrpSpPr>
        <p:cNvPr id="89" name="Shape 89"/>
        <p:cNvGrpSpPr/>
        <p:nvPr/>
      </p:nvGrpSpPr>
      <p:grpSpPr>
        <a:xfrm>
          <a:off x="0" y="0"/>
          <a:ext cx="0" cy="0"/>
          <a:chOff x="0" y="0"/>
          <a:chExt cx="0" cy="0"/>
        </a:xfrm>
      </p:grpSpPr>
      <p:sp>
        <p:nvSpPr>
          <p:cNvPr id="90" name="Shape 90"/>
          <p:cNvSpPr txBox="1"/>
          <p:nvPr>
            <p:ph type="title"/>
          </p:nvPr>
        </p:nvSpPr>
        <p:spPr>
          <a:xfrm>
            <a:off x="409150" y="0"/>
            <a:ext cx="8520600" cy="936000"/>
          </a:xfrm>
          <a:prstGeom prst="rect">
            <a:avLst/>
          </a:prstGeom>
        </p:spPr>
        <p:txBody>
          <a:bodyPr anchorCtr="0" anchor="t" bIns="91425" lIns="91425" rIns="91425" wrap="square" tIns="91425">
            <a:noAutofit/>
          </a:bodyPr>
          <a:lstStyle/>
          <a:p>
            <a:pPr lvl="0" rtl="0" algn="ctr">
              <a:spcBef>
                <a:spcPts val="0"/>
              </a:spcBef>
              <a:buNone/>
            </a:pPr>
            <a:r>
              <a:rPr b="1" lang="en" sz="4800">
                <a:latin typeface="Calligraffitti"/>
                <a:ea typeface="Calligraffitti"/>
                <a:cs typeface="Calligraffitti"/>
                <a:sym typeface="Calligraffitti"/>
              </a:rPr>
              <a:t>Free Write</a:t>
            </a:r>
          </a:p>
        </p:txBody>
      </p:sp>
      <p:sp>
        <p:nvSpPr>
          <p:cNvPr id="91" name="Shape 91"/>
          <p:cNvSpPr txBox="1"/>
          <p:nvPr/>
        </p:nvSpPr>
        <p:spPr>
          <a:xfrm>
            <a:off x="195000" y="1130825"/>
            <a:ext cx="8754000" cy="3801900"/>
          </a:xfrm>
          <a:prstGeom prst="rect">
            <a:avLst/>
          </a:prstGeom>
          <a:noFill/>
          <a:ln>
            <a:noFill/>
          </a:ln>
        </p:spPr>
        <p:txBody>
          <a:bodyPr anchorCtr="0" anchor="t" bIns="91425" lIns="91425" rIns="91425" wrap="square" tIns="91425">
            <a:noAutofit/>
          </a:bodyPr>
          <a:lstStyle/>
          <a:p>
            <a:pPr lvl="0" rtl="0" algn="ctr">
              <a:spcBef>
                <a:spcPts val="0"/>
              </a:spcBef>
              <a:buNone/>
            </a:pPr>
            <a:r>
              <a:rPr b="1" lang="en" sz="3600">
                <a:latin typeface="Quicksand"/>
                <a:ea typeface="Quicksand"/>
                <a:cs typeface="Quicksand"/>
                <a:sym typeface="Quicksand"/>
              </a:rPr>
              <a:t>7)  Make A Wish</a:t>
            </a:r>
          </a:p>
          <a:p>
            <a:pPr lvl="0" rtl="0" algn="ctr">
              <a:spcBef>
                <a:spcPts val="0"/>
              </a:spcBef>
              <a:buNone/>
            </a:pPr>
            <a:r>
              <a:t/>
            </a:r>
            <a:endParaRPr b="1" sz="1200">
              <a:latin typeface="Quicksand"/>
              <a:ea typeface="Quicksand"/>
              <a:cs typeface="Quicksand"/>
              <a:sym typeface="Quicksand"/>
            </a:endParaRPr>
          </a:p>
          <a:p>
            <a:pPr lvl="0" rtl="0" algn="ctr">
              <a:spcBef>
                <a:spcPts val="0"/>
              </a:spcBef>
              <a:buNone/>
            </a:pPr>
            <a:r>
              <a:rPr lang="en" sz="3000">
                <a:latin typeface="Quicksand"/>
                <a:ea typeface="Quicksand"/>
                <a:cs typeface="Quicksand"/>
                <a:sym typeface="Quicksand"/>
              </a:rPr>
              <a:t>If you were granted one wish, what would you use it on?</a:t>
            </a:r>
          </a:p>
          <a:p>
            <a:pPr lvl="0" algn="ctr">
              <a:spcBef>
                <a:spcPts val="0"/>
              </a:spcBef>
              <a:buNone/>
            </a:pPr>
            <a:r>
              <a:rPr lang="en" sz="3000">
                <a:latin typeface="Quicksand"/>
                <a:ea typeface="Quicksand"/>
                <a:cs typeface="Quicksand"/>
                <a:sym typeface="Quicksand"/>
              </a:rPr>
              <a:t>Make it relevant to your life right now, the same way Esperanza’s wish is relevant to her current feelings.  What aspects of your life would be affected?  Are there any possible consequences?</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