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5143500" cx="9144000"/>
  <p:notesSz cx="6858000" cy="9144000"/>
  <p:embeddedFontLst>
    <p:embeddedFont>
      <p:font typeface="Gloria Hallelujah"/>
      <p:regular r:id="rId9"/>
    </p:embeddedFont>
    <p:embeddedFont>
      <p:font typeface="Quicksan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Quicksand-bold.fntdata"/><Relationship Id="rId10" Type="http://schemas.openxmlformats.org/officeDocument/2006/relationships/font" Target="fonts/Quicksand-regular.fntdata"/><Relationship Id="rId9" Type="http://schemas.openxmlformats.org/officeDocument/2006/relationships/font" Target="fonts/GloriaHallelujah-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BD4EB"/>
            </a:gs>
            <a:gs pos="100000">
              <a:srgbClr val="9180BB"/>
            </a:gs>
          </a:gsLst>
          <a:path path="circle">
            <a:fillToRect b="50%" l="50%" r="50%" t="50%"/>
          </a:path>
          <a:tileRect/>
        </a:gradFill>
      </p:bgPr>
    </p:bg>
    <p:spTree>
      <p:nvGrpSpPr>
        <p:cNvPr id="53" name="Shape 53"/>
        <p:cNvGrpSpPr/>
        <p:nvPr/>
      </p:nvGrpSpPr>
      <p:grpSpPr>
        <a:xfrm>
          <a:off x="0" y="0"/>
          <a:ext cx="0" cy="0"/>
          <a:chOff x="0" y="0"/>
          <a:chExt cx="0" cy="0"/>
        </a:xfrm>
      </p:grpSpPr>
      <p:sp>
        <p:nvSpPr>
          <p:cNvPr id="54" name="Shape 54"/>
          <p:cNvSpPr txBox="1"/>
          <p:nvPr>
            <p:ph idx="1" type="subTitle"/>
          </p:nvPr>
        </p:nvSpPr>
        <p:spPr>
          <a:xfrm>
            <a:off x="311700" y="970650"/>
            <a:ext cx="8520600" cy="2265000"/>
          </a:xfrm>
          <a:prstGeom prst="rect">
            <a:avLst/>
          </a:prstGeom>
        </p:spPr>
        <p:txBody>
          <a:bodyPr anchorCtr="0" anchor="t" bIns="91425" lIns="91425" rIns="91425" wrap="square" tIns="91425">
            <a:noAutofit/>
          </a:bodyPr>
          <a:lstStyle/>
          <a:p>
            <a:pPr lvl="0">
              <a:spcBef>
                <a:spcPts val="0"/>
              </a:spcBef>
              <a:buNone/>
            </a:pPr>
            <a:r>
              <a:rPr lang="en" sz="4800">
                <a:solidFill>
                  <a:srgbClr val="000000"/>
                </a:solidFill>
                <a:latin typeface="Gloria Hallelujah"/>
                <a:ea typeface="Gloria Hallelujah"/>
                <a:cs typeface="Gloria Hallelujah"/>
                <a:sym typeface="Gloria Hallelujah"/>
              </a:rPr>
              <a:t>Do Now:  </a:t>
            </a:r>
          </a:p>
          <a:p>
            <a:pPr lvl="0">
              <a:spcBef>
                <a:spcPts val="0"/>
              </a:spcBef>
              <a:buNone/>
            </a:pPr>
            <a:r>
              <a:rPr lang="en" sz="4800">
                <a:solidFill>
                  <a:srgbClr val="000000"/>
                </a:solidFill>
                <a:latin typeface="Gloria Hallelujah"/>
                <a:ea typeface="Gloria Hallelujah"/>
                <a:cs typeface="Gloria Hallelujah"/>
                <a:sym typeface="Gloria Hallelujah"/>
              </a:rPr>
              <a:t>take out “The Train From Rhodesia” </a:t>
            </a:r>
          </a:p>
          <a:p>
            <a:pPr lvl="0">
              <a:spcBef>
                <a:spcPts val="0"/>
              </a:spcBef>
              <a:buNone/>
            </a:pPr>
            <a:r>
              <a:rPr lang="en" sz="4800">
                <a:solidFill>
                  <a:srgbClr val="000000"/>
                </a:solidFill>
                <a:latin typeface="Gloria Hallelujah"/>
                <a:ea typeface="Gloria Hallelujah"/>
                <a:cs typeface="Gloria Hallelujah"/>
                <a:sym typeface="Gloria Hallelujah"/>
              </a:rPr>
              <a:t>and a piece of paper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00"/>
        </a:solidFill>
      </p:bgPr>
    </p:bg>
    <p:spTree>
      <p:nvGrpSpPr>
        <p:cNvPr id="58" name="Shape 58"/>
        <p:cNvGrpSpPr/>
        <p:nvPr/>
      </p:nvGrpSpPr>
      <p:grpSpPr>
        <a:xfrm>
          <a:off x="0" y="0"/>
          <a:ext cx="0" cy="0"/>
          <a:chOff x="0" y="0"/>
          <a:chExt cx="0" cy="0"/>
        </a:xfrm>
      </p:grpSpPr>
      <p:sp>
        <p:nvSpPr>
          <p:cNvPr id="59" name="Shape 59"/>
          <p:cNvSpPr txBox="1"/>
          <p:nvPr>
            <p:ph type="title"/>
          </p:nvPr>
        </p:nvSpPr>
        <p:spPr>
          <a:xfrm>
            <a:off x="311700" y="170550"/>
            <a:ext cx="8520600" cy="572700"/>
          </a:xfrm>
          <a:prstGeom prst="rect">
            <a:avLst/>
          </a:prstGeom>
        </p:spPr>
        <p:txBody>
          <a:bodyPr anchorCtr="0" anchor="t" bIns="91425" lIns="91425" rIns="91425" wrap="square" tIns="91425">
            <a:noAutofit/>
          </a:bodyPr>
          <a:lstStyle/>
          <a:p>
            <a:pPr lvl="0" algn="ctr">
              <a:spcBef>
                <a:spcPts val="0"/>
              </a:spcBef>
              <a:buNone/>
            </a:pPr>
            <a:r>
              <a:rPr lang="en">
                <a:latin typeface="Gloria Hallelujah"/>
                <a:ea typeface="Gloria Hallelujah"/>
                <a:cs typeface="Gloria Hallelujah"/>
                <a:sym typeface="Gloria Hallelujah"/>
              </a:rPr>
              <a:t>October 3, 2017</a:t>
            </a:r>
          </a:p>
        </p:txBody>
      </p:sp>
      <p:sp>
        <p:nvSpPr>
          <p:cNvPr id="60" name="Shape 60"/>
          <p:cNvSpPr txBox="1"/>
          <p:nvPr>
            <p:ph idx="1" type="body"/>
          </p:nvPr>
        </p:nvSpPr>
        <p:spPr>
          <a:xfrm>
            <a:off x="311700" y="924500"/>
            <a:ext cx="8520600" cy="3972600"/>
          </a:xfrm>
          <a:prstGeom prst="rect">
            <a:avLst/>
          </a:prstGeom>
        </p:spPr>
        <p:txBody>
          <a:bodyPr anchorCtr="0" anchor="t" bIns="91425" lIns="91425" rIns="91425" wrap="square" tIns="91425">
            <a:noAutofit/>
          </a:bodyPr>
          <a:lstStyle/>
          <a:p>
            <a:pPr lvl="0" rtl="0" algn="ctr">
              <a:spcBef>
                <a:spcPts val="0"/>
              </a:spcBef>
              <a:buNone/>
            </a:pPr>
            <a:r>
              <a:rPr b="1" lang="en" sz="3000">
                <a:solidFill>
                  <a:srgbClr val="000000"/>
                </a:solidFill>
                <a:latin typeface="Quicksand"/>
                <a:ea typeface="Quicksand"/>
                <a:cs typeface="Quicksand"/>
                <a:sym typeface="Quicksand"/>
              </a:rPr>
              <a:t>Objective:  to practice our writing skills and make accurate predictions about the future based on textual evidence</a:t>
            </a:r>
          </a:p>
          <a:p>
            <a:pPr lvl="0" rtl="0">
              <a:spcBef>
                <a:spcPts val="0"/>
              </a:spcBef>
              <a:buNone/>
            </a:pPr>
            <a:r>
              <a:rPr lang="en" sz="2400">
                <a:solidFill>
                  <a:srgbClr val="000000"/>
                </a:solidFill>
                <a:latin typeface="Quicksand"/>
                <a:ea typeface="Quicksand"/>
                <a:cs typeface="Quicksand"/>
                <a:sym typeface="Quicksand"/>
              </a:rPr>
              <a:t>Opening:  Instructions</a:t>
            </a:r>
          </a:p>
          <a:p>
            <a:pPr lvl="0" rtl="0">
              <a:spcBef>
                <a:spcPts val="0"/>
              </a:spcBef>
              <a:buNone/>
            </a:pPr>
            <a:r>
              <a:rPr lang="en" sz="2400">
                <a:solidFill>
                  <a:srgbClr val="000000"/>
                </a:solidFill>
                <a:latin typeface="Quicksand"/>
                <a:ea typeface="Quicksand"/>
                <a:cs typeface="Quicksand"/>
                <a:sym typeface="Quicksand"/>
              </a:rPr>
              <a:t>Work Period:  Writing</a:t>
            </a:r>
          </a:p>
          <a:p>
            <a:pPr lvl="0">
              <a:spcBef>
                <a:spcPts val="0"/>
              </a:spcBef>
              <a:buNone/>
            </a:pPr>
            <a:r>
              <a:rPr lang="en" sz="2400">
                <a:solidFill>
                  <a:srgbClr val="000000"/>
                </a:solidFill>
                <a:latin typeface="Quicksand"/>
                <a:ea typeface="Quicksand"/>
                <a:cs typeface="Quicksand"/>
                <a:sym typeface="Quicksand"/>
              </a:rPr>
              <a:t>Closing:  textbooks for </a:t>
            </a:r>
            <a:r>
              <a:rPr i="1" lang="en" sz="2400">
                <a:solidFill>
                  <a:srgbClr val="000000"/>
                </a:solidFill>
                <a:latin typeface="Quicksand"/>
                <a:ea typeface="Quicksand"/>
                <a:cs typeface="Quicksand"/>
                <a:sym typeface="Quicksand"/>
              </a:rPr>
              <a:t>Beowulf</a:t>
            </a:r>
          </a:p>
        </p:txBody>
      </p:sp>
      <p:pic>
        <p:nvPicPr>
          <p:cNvPr descr="Image result for its october 3rd" id="61" name="Shape 61" title="View source image"/>
          <p:cNvPicPr preferRelativeResize="0"/>
          <p:nvPr/>
        </p:nvPicPr>
        <p:blipFill>
          <a:blip r:embed="rId3">
            <a:alphaModFix/>
          </a:blip>
          <a:stretch>
            <a:fillRect/>
          </a:stretch>
        </p:blipFill>
        <p:spPr>
          <a:xfrm>
            <a:off x="5030400" y="2681675"/>
            <a:ext cx="3801899" cy="2137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BD4EB"/>
            </a:gs>
            <a:gs pos="100000">
              <a:srgbClr val="9180BB"/>
            </a:gs>
          </a:gsLst>
          <a:path path="circle">
            <a:fillToRect b="50%" l="50%" r="50%" t="50%"/>
          </a:path>
          <a:tileRect/>
        </a:gradFill>
      </p:bgPr>
    </p:bg>
    <p:spTree>
      <p:nvGrpSpPr>
        <p:cNvPr id="65" name="Shape 65"/>
        <p:cNvGrpSpPr/>
        <p:nvPr/>
      </p:nvGrpSpPr>
      <p:grpSpPr>
        <a:xfrm>
          <a:off x="0" y="0"/>
          <a:ext cx="0" cy="0"/>
          <a:chOff x="0" y="0"/>
          <a:chExt cx="0" cy="0"/>
        </a:xfrm>
      </p:grpSpPr>
      <p:sp>
        <p:nvSpPr>
          <p:cNvPr id="66" name="Shape 66"/>
          <p:cNvSpPr txBox="1"/>
          <p:nvPr>
            <p:ph type="title"/>
          </p:nvPr>
        </p:nvSpPr>
        <p:spPr>
          <a:xfrm>
            <a:off x="311700" y="185000"/>
            <a:ext cx="8520600" cy="572700"/>
          </a:xfrm>
          <a:prstGeom prst="rect">
            <a:avLst/>
          </a:prstGeom>
        </p:spPr>
        <p:txBody>
          <a:bodyPr anchorCtr="0" anchor="t" bIns="91425" lIns="91425" rIns="91425" wrap="square" tIns="91425">
            <a:noAutofit/>
          </a:bodyPr>
          <a:lstStyle/>
          <a:p>
            <a:pPr lvl="0" algn="ctr">
              <a:spcBef>
                <a:spcPts val="0"/>
              </a:spcBef>
              <a:buNone/>
            </a:pPr>
            <a:r>
              <a:rPr lang="en" sz="4800">
                <a:latin typeface="Gloria Hallelujah"/>
                <a:ea typeface="Gloria Hallelujah"/>
                <a:cs typeface="Gloria Hallelujah"/>
                <a:sym typeface="Gloria Hallelujah"/>
              </a:rPr>
              <a:t>Homework</a:t>
            </a:r>
          </a:p>
        </p:txBody>
      </p:sp>
      <p:sp>
        <p:nvSpPr>
          <p:cNvPr id="67" name="Shape 67"/>
          <p:cNvSpPr txBox="1"/>
          <p:nvPr>
            <p:ph idx="1" type="body"/>
          </p:nvPr>
        </p:nvSpPr>
        <p:spPr>
          <a:xfrm>
            <a:off x="311700" y="1961425"/>
            <a:ext cx="8520600" cy="1433400"/>
          </a:xfrm>
          <a:prstGeom prst="rect">
            <a:avLst/>
          </a:prstGeom>
        </p:spPr>
        <p:txBody>
          <a:bodyPr anchorCtr="0" anchor="t" bIns="91425" lIns="91425" rIns="91425" wrap="square" tIns="91425">
            <a:noAutofit/>
          </a:bodyPr>
          <a:lstStyle/>
          <a:p>
            <a:pPr lvl="0" algn="ctr">
              <a:spcBef>
                <a:spcPts val="0"/>
              </a:spcBef>
              <a:buNone/>
            </a:pPr>
            <a:r>
              <a:rPr lang="en" sz="4800">
                <a:solidFill>
                  <a:srgbClr val="000000"/>
                </a:solidFill>
                <a:latin typeface="Quicksand"/>
                <a:ea typeface="Quicksand"/>
                <a:cs typeface="Quicksand"/>
                <a:sym typeface="Quicksand"/>
              </a:rPr>
              <a:t>None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BD4EB"/>
            </a:gs>
            <a:gs pos="100000">
              <a:srgbClr val="9180BB"/>
            </a:gs>
          </a:gsLst>
          <a:path path="circle">
            <a:fillToRect b="50%" l="50%" r="50%" t="50%"/>
          </a:path>
          <a:tileRect/>
        </a:gradFill>
      </p:bgPr>
    </p:bg>
    <p:spTree>
      <p:nvGrpSpPr>
        <p:cNvPr id="71" name="Shape 71"/>
        <p:cNvGrpSpPr/>
        <p:nvPr/>
      </p:nvGrpSpPr>
      <p:grpSpPr>
        <a:xfrm>
          <a:off x="0" y="0"/>
          <a:ext cx="0" cy="0"/>
          <a:chOff x="0" y="0"/>
          <a:chExt cx="0" cy="0"/>
        </a:xfrm>
      </p:grpSpPr>
      <p:sp>
        <p:nvSpPr>
          <p:cNvPr id="72" name="Shape 72"/>
          <p:cNvSpPr txBox="1"/>
          <p:nvPr>
            <p:ph type="title"/>
          </p:nvPr>
        </p:nvSpPr>
        <p:spPr>
          <a:xfrm>
            <a:off x="311700" y="0"/>
            <a:ext cx="8520600" cy="572700"/>
          </a:xfrm>
          <a:prstGeom prst="rect">
            <a:avLst/>
          </a:prstGeom>
        </p:spPr>
        <p:txBody>
          <a:bodyPr anchorCtr="0" anchor="t" bIns="91425" lIns="91425" rIns="91425" wrap="square" tIns="91425">
            <a:noAutofit/>
          </a:bodyPr>
          <a:lstStyle/>
          <a:p>
            <a:pPr lvl="0" rtl="0" algn="ctr">
              <a:spcBef>
                <a:spcPts val="0"/>
              </a:spcBef>
              <a:buNone/>
            </a:pPr>
            <a:r>
              <a:rPr lang="en" sz="3600">
                <a:latin typeface="Gloria Hallelujah"/>
                <a:ea typeface="Gloria Hallelujah"/>
                <a:cs typeface="Gloria Hallelujah"/>
                <a:sym typeface="Gloria Hallelujah"/>
              </a:rPr>
              <a:t>Classwork:</a:t>
            </a:r>
          </a:p>
        </p:txBody>
      </p:sp>
      <p:sp>
        <p:nvSpPr>
          <p:cNvPr id="73" name="Shape 73"/>
          <p:cNvSpPr txBox="1"/>
          <p:nvPr>
            <p:ph idx="1" type="body"/>
          </p:nvPr>
        </p:nvSpPr>
        <p:spPr>
          <a:xfrm>
            <a:off x="311700" y="637900"/>
            <a:ext cx="8520600" cy="4275300"/>
          </a:xfrm>
          <a:prstGeom prst="rect">
            <a:avLst/>
          </a:prstGeom>
        </p:spPr>
        <p:txBody>
          <a:bodyPr anchorCtr="0" anchor="t" bIns="91425" lIns="91425" rIns="91425" wrap="square" tIns="91425">
            <a:noAutofit/>
          </a:bodyPr>
          <a:lstStyle/>
          <a:p>
            <a:pPr lvl="0" rtl="0" algn="ctr">
              <a:spcBef>
                <a:spcPts val="0"/>
              </a:spcBef>
              <a:buNone/>
            </a:pPr>
            <a:r>
              <a:rPr lang="en" sz="4800">
                <a:solidFill>
                  <a:srgbClr val="000000"/>
                </a:solidFill>
                <a:latin typeface="Quicksand"/>
                <a:ea typeface="Quicksand"/>
                <a:cs typeface="Quicksand"/>
                <a:sym typeface="Quicksand"/>
              </a:rPr>
              <a:t>Be a MAN!</a:t>
            </a:r>
          </a:p>
          <a:p>
            <a:pPr indent="-381000" lvl="0" marL="457200" rtl="0" algn="ctr">
              <a:spcBef>
                <a:spcPts val="0"/>
              </a:spcBef>
              <a:buClr>
                <a:srgbClr val="000000"/>
              </a:buClr>
              <a:buSzPct val="100000"/>
              <a:buFont typeface="Quicksand"/>
            </a:pPr>
            <a:r>
              <a:rPr lang="en" sz="2400">
                <a:solidFill>
                  <a:srgbClr val="000000"/>
                </a:solidFill>
                <a:latin typeface="Quicksand"/>
                <a:ea typeface="Quicksand"/>
                <a:cs typeface="Quicksand"/>
                <a:sym typeface="Quicksand"/>
              </a:rPr>
              <a:t>Rewrite the story from the man’s perspective</a:t>
            </a:r>
          </a:p>
          <a:p>
            <a:pPr indent="-342900" lvl="1" marL="914400" rtl="0" algn="ctr">
              <a:spcBef>
                <a:spcPts val="0"/>
              </a:spcBef>
              <a:buClr>
                <a:srgbClr val="000000"/>
              </a:buClr>
              <a:buSzPct val="100000"/>
              <a:buFont typeface="Quicksand"/>
            </a:pPr>
            <a:r>
              <a:rPr lang="en" sz="1800">
                <a:solidFill>
                  <a:srgbClr val="000000"/>
                </a:solidFill>
                <a:latin typeface="Quicksand"/>
                <a:ea typeface="Quicksand"/>
                <a:cs typeface="Quicksand"/>
                <a:sym typeface="Quicksand"/>
              </a:rPr>
              <a:t>Does not have to be as long as the actual story!  However, make sure to include all major events and how you think he may react, things he may say, etc.</a:t>
            </a:r>
          </a:p>
          <a:p>
            <a:pPr indent="-381000" lvl="0" marL="457200" rtl="0" algn="ctr">
              <a:spcBef>
                <a:spcPts val="0"/>
              </a:spcBef>
              <a:buClr>
                <a:srgbClr val="000000"/>
              </a:buClr>
              <a:buSzPct val="100000"/>
              <a:buFont typeface="Quicksand"/>
            </a:pPr>
            <a:r>
              <a:rPr lang="en" sz="2400">
                <a:solidFill>
                  <a:srgbClr val="000000"/>
                </a:solidFill>
                <a:latin typeface="Quicksand"/>
                <a:ea typeface="Quicksand"/>
                <a:cs typeface="Quicksand"/>
                <a:sym typeface="Quicksand"/>
              </a:rPr>
              <a:t>Use the same style as Gordimer’s (figurative language, cultural vocab, etc)</a:t>
            </a:r>
          </a:p>
          <a:p>
            <a:pPr indent="-381000" lvl="0" marL="457200" rtl="0" algn="ctr">
              <a:spcBef>
                <a:spcPts val="0"/>
              </a:spcBef>
              <a:buClr>
                <a:srgbClr val="000000"/>
              </a:buClr>
              <a:buSzPct val="100000"/>
              <a:buFont typeface="Quicksand"/>
            </a:pPr>
            <a:r>
              <a:rPr lang="en" sz="2400">
                <a:solidFill>
                  <a:srgbClr val="000000"/>
                </a:solidFill>
                <a:latin typeface="Quicksand"/>
                <a:ea typeface="Quicksand"/>
                <a:cs typeface="Quicksand"/>
                <a:sym typeface="Quicksand"/>
              </a:rPr>
              <a:t>10 points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