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Quicksand"/>
      <p:regular r:id="rId10"/>
      <p:bold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Quicksand-bold.fntdata"/><Relationship Id="rId10" Type="http://schemas.openxmlformats.org/officeDocument/2006/relationships/font" Target="fonts/Quicksand-regular.fntdata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subTitle"/>
          </p:nvPr>
        </p:nvSpPr>
        <p:spPr>
          <a:xfrm>
            <a:off x="1733550" y="1963950"/>
            <a:ext cx="5676900" cy="990300"/>
          </a:xfrm>
          <a:prstGeom prst="rect">
            <a:avLst/>
          </a:prstGeom>
          <a:solidFill>
            <a:srgbClr val="85200C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48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Do Now:  take out HOMS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213900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September 28, 2017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46875" y="895625"/>
            <a:ext cx="8520600" cy="3673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2400">
                <a:latin typeface="Quicksand"/>
                <a:ea typeface="Quicksand"/>
                <a:cs typeface="Quicksand"/>
                <a:sym typeface="Quicksand"/>
              </a:rPr>
              <a:t>Objective: to understand how Esperanza is taking on a more “adult” role in her household compared to what we have seen before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Quicksand"/>
                <a:ea typeface="Quicksand"/>
                <a:cs typeface="Quicksand"/>
                <a:sym typeface="Quicksand"/>
              </a:rPr>
              <a:t>Opening:  read “Papa Who Wakes Up Tired in the Dark”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Quicksand"/>
                <a:ea typeface="Quicksand"/>
                <a:cs typeface="Quicksand"/>
                <a:sym typeface="Quicksand"/>
              </a:rPr>
              <a:t>Work Period:  Worksheet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Quicksand"/>
                <a:ea typeface="Quicksand"/>
                <a:cs typeface="Quicksand"/>
                <a:sym typeface="Quicksand"/>
              </a:rPr>
              <a:t>Closing:  Scripts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5200C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578150" y="430325"/>
            <a:ext cx="5987700" cy="827100"/>
          </a:xfrm>
          <a:prstGeom prst="rect">
            <a:avLst/>
          </a:prstGeom>
          <a:noFill/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rgbClr val="F3F3F3"/>
                </a:solidFill>
                <a:latin typeface="Oswald"/>
                <a:ea typeface="Oswald"/>
                <a:cs typeface="Oswald"/>
                <a:sym typeface="Oswald"/>
              </a:rPr>
              <a:t>Homework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1356300" y="2207550"/>
            <a:ext cx="6431400" cy="827100"/>
          </a:xfrm>
          <a:prstGeom prst="rect">
            <a:avLst/>
          </a:prstGeom>
          <a:solidFill>
            <a:srgbClr val="4C1130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>
                <a:solidFill>
                  <a:srgbClr val="F3F3F3"/>
                </a:solidFill>
                <a:latin typeface="Oswald"/>
                <a:ea typeface="Oswald"/>
                <a:cs typeface="Oswald"/>
                <a:sym typeface="Oswald"/>
              </a:rPr>
              <a:t>Finish scripts, if necessary!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5200C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subTitle"/>
          </p:nvPr>
        </p:nvSpPr>
        <p:spPr>
          <a:xfrm>
            <a:off x="592025" y="302700"/>
            <a:ext cx="8147700" cy="794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Read “Papa Who Wakes Up Tired in the Dark”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1993475" y="1690125"/>
            <a:ext cx="5344800" cy="172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latin typeface="Oswald"/>
                <a:ea typeface="Oswald"/>
                <a:cs typeface="Oswald"/>
                <a:sym typeface="Oswald"/>
              </a:rPr>
              <a:t>Abuelito: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latin typeface="Oswald"/>
              <a:ea typeface="Oswald"/>
              <a:cs typeface="Oswald"/>
              <a:sym typeface="Oswald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3000">
                <a:latin typeface="Oswald"/>
                <a:ea typeface="Oswald"/>
                <a:cs typeface="Oswald"/>
                <a:sym typeface="Oswald"/>
              </a:rPr>
              <a:t>Esta muerto: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85200C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subTitle"/>
          </p:nvPr>
        </p:nvSpPr>
        <p:spPr>
          <a:xfrm>
            <a:off x="2420750" y="1603450"/>
            <a:ext cx="4426500" cy="1127700"/>
          </a:xfrm>
          <a:prstGeom prst="rect">
            <a:avLst/>
          </a:prstGeom>
          <a:solidFill>
            <a:srgbClr val="85200C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Worksheet &amp; Scripts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