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6" r:id="rId7"/>
    <p:sldId id="271" r:id="rId8"/>
    <p:sldId id="272" r:id="rId9"/>
    <p:sldId id="263" r:id="rId10"/>
    <p:sldId id="267" r:id="rId11"/>
    <p:sldId id="268" r:id="rId12"/>
    <p:sldId id="269" r:id="rId13"/>
    <p:sldId id="270" r:id="rId14"/>
    <p:sldId id="262" r:id="rId15"/>
    <p:sldId id="264" r:id="rId16"/>
    <p:sldId id="265" r:id="rId17"/>
    <p:sldId id="26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17" autoAdjust="0"/>
    <p:restoredTop sz="94709" autoAdjust="0"/>
  </p:normalViewPr>
  <p:slideViewPr>
    <p:cSldViewPr>
      <p:cViewPr>
        <p:scale>
          <a:sx n="69" d="100"/>
          <a:sy n="69" d="100"/>
        </p:scale>
        <p:origin x="-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729270-56AD-46C2-9A0C-5DCB77D2B9E2}" type="datetimeFigureOut">
              <a:rPr lang="en-US" smtClean="0"/>
              <a:pPr/>
              <a:t>9/16/2008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E18CCA-1280-4BE0-9B41-BF8AED16CAD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E18CCA-1280-4BE0-9B41-BF8AED16CAD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7E18CCA-1280-4BE0-9B41-BF8AED16CADD}"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A11DAD-6704-4521-9271-EB9F91241073}" type="datetimeFigureOut">
              <a:rPr lang="en-US" smtClean="0"/>
              <a:pPr/>
              <a:t>9/16/2008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A7253-3405-4979-9674-AE241ADC2A8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A11DAD-6704-4521-9271-EB9F91241073}" type="datetimeFigureOut">
              <a:rPr lang="en-US" smtClean="0"/>
              <a:pPr/>
              <a:t>9/16/2008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A7253-3405-4979-9674-AE241ADC2A8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A11DAD-6704-4521-9271-EB9F91241073}" type="datetimeFigureOut">
              <a:rPr lang="en-US" smtClean="0"/>
              <a:pPr/>
              <a:t>9/16/2008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A7253-3405-4979-9674-AE241ADC2A8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A11DAD-6704-4521-9271-EB9F91241073}" type="datetimeFigureOut">
              <a:rPr lang="en-US" smtClean="0"/>
              <a:pPr/>
              <a:t>9/16/2008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A7253-3405-4979-9674-AE241ADC2A8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A11DAD-6704-4521-9271-EB9F91241073}" type="datetimeFigureOut">
              <a:rPr lang="en-US" smtClean="0"/>
              <a:pPr/>
              <a:t>9/16/2008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A7253-3405-4979-9674-AE241ADC2A8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A11DAD-6704-4521-9271-EB9F91241073}" type="datetimeFigureOut">
              <a:rPr lang="en-US" smtClean="0"/>
              <a:pPr/>
              <a:t>9/16/2008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A7253-3405-4979-9674-AE241ADC2A8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A11DAD-6704-4521-9271-EB9F91241073}" type="datetimeFigureOut">
              <a:rPr lang="en-US" smtClean="0"/>
              <a:pPr/>
              <a:t>9/16/2008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5A7253-3405-4979-9674-AE241ADC2A8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A11DAD-6704-4521-9271-EB9F91241073}" type="datetimeFigureOut">
              <a:rPr lang="en-US" smtClean="0"/>
              <a:pPr/>
              <a:t>9/16/2008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5A7253-3405-4979-9674-AE241ADC2A8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A11DAD-6704-4521-9271-EB9F91241073}" type="datetimeFigureOut">
              <a:rPr lang="en-US" smtClean="0"/>
              <a:pPr/>
              <a:t>9/16/2008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5A7253-3405-4979-9674-AE241ADC2A8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A11DAD-6704-4521-9271-EB9F91241073}" type="datetimeFigureOut">
              <a:rPr lang="en-US" smtClean="0"/>
              <a:pPr/>
              <a:t>9/16/2008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A7253-3405-4979-9674-AE241ADC2A8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A11DAD-6704-4521-9271-EB9F91241073}" type="datetimeFigureOut">
              <a:rPr lang="en-US" smtClean="0"/>
              <a:pPr/>
              <a:t>9/16/2008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A7253-3405-4979-9674-AE241ADC2A8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11DAD-6704-4521-9271-EB9F91241073}" type="datetimeFigureOut">
              <a:rPr lang="en-US" smtClean="0"/>
              <a:pPr/>
              <a:t>9/16/2008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5A7253-3405-4979-9674-AE241ADC2A8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An Introduction to Ecology and the Biosphere</a:t>
            </a:r>
            <a:endParaRPr lang="en-US" dirty="0"/>
          </a:p>
        </p:txBody>
      </p:sp>
      <p:sp>
        <p:nvSpPr>
          <p:cNvPr id="3" name="Subtitle 2"/>
          <p:cNvSpPr>
            <a:spLocks noGrp="1"/>
          </p:cNvSpPr>
          <p:nvPr>
            <p:ph type="subTitle" idx="1"/>
          </p:nvPr>
        </p:nvSpPr>
        <p:spPr/>
        <p:txBody>
          <a:bodyPr/>
          <a:lstStyle/>
          <a:p>
            <a:r>
              <a:rPr lang="en-US" dirty="0" smtClean="0"/>
              <a:t>Chapter 50</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447800"/>
          </a:xfrm>
        </p:spPr>
        <p:txBody>
          <a:bodyPr>
            <a:normAutofit fontScale="90000"/>
          </a:bodyPr>
          <a:lstStyle/>
          <a:p>
            <a:r>
              <a:rPr lang="en-US" dirty="0" err="1" smtClean="0"/>
              <a:t>Abiotic</a:t>
            </a:r>
            <a:r>
              <a:rPr lang="en-US" dirty="0" smtClean="0"/>
              <a:t> and biotic factors influence the structure and dynamics of aquatic biomes</a:t>
            </a:r>
            <a:endParaRPr lang="en-US" dirty="0"/>
          </a:p>
        </p:txBody>
      </p:sp>
      <p:sp>
        <p:nvSpPr>
          <p:cNvPr id="3" name="Content Placeholder 2"/>
          <p:cNvSpPr>
            <a:spLocks noGrp="1"/>
          </p:cNvSpPr>
          <p:nvPr>
            <p:ph idx="1"/>
          </p:nvPr>
        </p:nvSpPr>
        <p:spPr>
          <a:xfrm>
            <a:off x="457200" y="2438400"/>
            <a:ext cx="8229600" cy="3687763"/>
          </a:xfrm>
        </p:spPr>
        <p:txBody>
          <a:bodyPr>
            <a:normAutofit/>
          </a:bodyPr>
          <a:lstStyle/>
          <a:p>
            <a:r>
              <a:rPr lang="en-US" sz="1800" dirty="0" smtClean="0"/>
              <a:t>Biotic and </a:t>
            </a:r>
            <a:r>
              <a:rPr lang="en-US" sz="1800" dirty="0" err="1" smtClean="0"/>
              <a:t>abiotic</a:t>
            </a:r>
            <a:r>
              <a:rPr lang="en-US" sz="1800" dirty="0" smtClean="0"/>
              <a:t> factors greatly influence the distribution of organisms of Earth. The combination of these factors make up the Earth’s many biomes. </a:t>
            </a:r>
          </a:p>
          <a:p>
            <a:r>
              <a:rPr lang="en-US" sz="1800" dirty="0" smtClean="0"/>
              <a:t>Biomes are any of the world’s major ecosystems that was classified according to the predominant vegetation and characterized by adaptations of organisms to that particular environment.</a:t>
            </a:r>
          </a:p>
          <a:p>
            <a:r>
              <a:rPr lang="en-US" sz="1800" dirty="0" smtClean="0"/>
              <a:t>Aquatic biomes account for the largest portion of the biosphere in terms of area.</a:t>
            </a:r>
            <a:br>
              <a:rPr lang="en-US" sz="1800" dirty="0" smtClean="0"/>
            </a:br>
            <a:r>
              <a:rPr lang="en-US" sz="1800" dirty="0" smtClean="0"/>
              <a:t>Two types: Freshwater Biomes</a:t>
            </a:r>
            <a:br>
              <a:rPr lang="en-US" sz="1800" dirty="0" smtClean="0"/>
            </a:br>
            <a:r>
              <a:rPr lang="en-US" sz="1800" dirty="0" smtClean="0"/>
              <a:t>                   Marine Biomes</a:t>
            </a:r>
            <a:br>
              <a:rPr lang="en-US" sz="1800" dirty="0" smtClean="0"/>
            </a:br>
            <a:r>
              <a:rPr lang="en-US" sz="1800" dirty="0" smtClean="0"/>
              <a:t>The two are distinguished by their physical and chemical differences. </a:t>
            </a:r>
            <a:br>
              <a:rPr lang="en-US" sz="1800" dirty="0" smtClean="0"/>
            </a:br>
            <a:r>
              <a:rPr lang="en-US" sz="1800" dirty="0" smtClean="0"/>
              <a:t>EX: Freshwater Biomes have salt concentrations less then 1% whereas Marine Biomes generally average 3%.</a:t>
            </a:r>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381000"/>
            <a:ext cx="8229600" cy="5745163"/>
          </a:xfrm>
        </p:spPr>
        <p:txBody>
          <a:bodyPr>
            <a:normAutofit/>
          </a:bodyPr>
          <a:lstStyle/>
          <a:p>
            <a:r>
              <a:rPr lang="en-US" sz="2000" b="1" dirty="0" smtClean="0"/>
              <a:t>Marine Biomes</a:t>
            </a:r>
            <a:r>
              <a:rPr lang="en-US" sz="2000" dirty="0" smtClean="0"/>
              <a:t/>
            </a:r>
            <a:br>
              <a:rPr lang="en-US" sz="2000" dirty="0" smtClean="0"/>
            </a:br>
            <a:r>
              <a:rPr lang="en-US" sz="2000" dirty="0" smtClean="0"/>
              <a:t>- The oceans cover about 75% of the Earth’s surface</a:t>
            </a:r>
            <a:br>
              <a:rPr lang="en-US" sz="2000" dirty="0" smtClean="0"/>
            </a:br>
            <a:r>
              <a:rPr lang="en-US" sz="2000" dirty="0" smtClean="0"/>
              <a:t>- The evaporation of water from the oceans provides most of the plants rainfall</a:t>
            </a:r>
            <a:br>
              <a:rPr lang="en-US" sz="2000" dirty="0" smtClean="0"/>
            </a:br>
            <a:r>
              <a:rPr lang="en-US" sz="2000" dirty="0" smtClean="0"/>
              <a:t>- The ocean temperatures have a huge effect on world climate and wind patterns</a:t>
            </a:r>
            <a:br>
              <a:rPr lang="en-US" sz="2000" dirty="0" smtClean="0"/>
            </a:br>
            <a:r>
              <a:rPr lang="en-US" sz="2000" dirty="0" smtClean="0"/>
              <a:t>Marine algae and photosynthetic bacteria supply a big portion of the world’s oxygen and consume huge amounts of carbon dioxide.</a:t>
            </a:r>
          </a:p>
          <a:p>
            <a:r>
              <a:rPr lang="en-US" sz="2000" b="1" dirty="0" smtClean="0"/>
              <a:t>Freshwater Biomes</a:t>
            </a:r>
            <a:r>
              <a:rPr lang="en-US" sz="2000" dirty="0" smtClean="0"/>
              <a:t/>
            </a:r>
            <a:br>
              <a:rPr lang="en-US" sz="2000" dirty="0" smtClean="0"/>
            </a:br>
            <a:r>
              <a:rPr lang="en-US" sz="2000" dirty="0" smtClean="0"/>
              <a:t>- The biomes are closely connected to the soils and other components of the of the terrestrial biomes through which they pass or are situated in.</a:t>
            </a:r>
            <a:br>
              <a:rPr lang="en-US" sz="2000" dirty="0" smtClean="0"/>
            </a:br>
            <a:r>
              <a:rPr lang="en-US" sz="2000" dirty="0" smtClean="0"/>
              <a:t>- The characteristics of the biomes are decided by the patterns and speed of water flow and climate in which the biome is in.</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609600"/>
            <a:ext cx="8229600" cy="5516563"/>
          </a:xfrm>
        </p:spPr>
        <p:txBody>
          <a:bodyPr>
            <a:normAutofit fontScale="70000" lnSpcReduction="20000"/>
          </a:bodyPr>
          <a:lstStyle/>
          <a:p>
            <a:r>
              <a:rPr lang="en-US" u="sng" dirty="0" err="1" smtClean="0"/>
              <a:t>Photic</a:t>
            </a:r>
            <a:r>
              <a:rPr lang="en-US" u="sng" dirty="0" smtClean="0"/>
              <a:t> Zone</a:t>
            </a:r>
            <a:r>
              <a:rPr lang="en-US" dirty="0" smtClean="0"/>
              <a:t/>
            </a:r>
            <a:br>
              <a:rPr lang="en-US" dirty="0" smtClean="0"/>
            </a:br>
            <a:r>
              <a:rPr lang="en-US" dirty="0" smtClean="0"/>
              <a:t>-area where there is sufficient light for photosynthesis and where phytoplankton, zooplankton, and many fish species live</a:t>
            </a:r>
          </a:p>
          <a:p>
            <a:r>
              <a:rPr lang="en-US" u="sng" dirty="0" err="1" smtClean="0"/>
              <a:t>Aphotic</a:t>
            </a:r>
            <a:r>
              <a:rPr lang="en-US" u="sng" dirty="0" smtClean="0"/>
              <a:t> Zone</a:t>
            </a:r>
            <a:r>
              <a:rPr lang="en-US" dirty="0" smtClean="0"/>
              <a:t/>
            </a:r>
            <a:br>
              <a:rPr lang="en-US" dirty="0" smtClean="0"/>
            </a:br>
            <a:r>
              <a:rPr lang="en-US" dirty="0" smtClean="0"/>
              <a:t>-area where little light penetrates and has very little life except for microorganisms and luminescent fishes</a:t>
            </a:r>
          </a:p>
          <a:p>
            <a:r>
              <a:rPr lang="en-US" u="sng" dirty="0" smtClean="0"/>
              <a:t>Benthic Zone</a:t>
            </a:r>
            <a:r>
              <a:rPr lang="en-US" dirty="0" smtClean="0"/>
              <a:t/>
            </a:r>
            <a:br>
              <a:rPr lang="en-US" dirty="0" smtClean="0"/>
            </a:br>
            <a:r>
              <a:rPr lang="en-US" dirty="0" smtClean="0"/>
              <a:t>-area at the bottom of all aquatic biomes where communities of organisms called benthos live and consume detritus which rains down from the productive surface of the </a:t>
            </a:r>
            <a:r>
              <a:rPr lang="en-US" dirty="0" err="1" smtClean="0"/>
              <a:t>photic</a:t>
            </a:r>
            <a:r>
              <a:rPr lang="en-US" dirty="0" smtClean="0"/>
              <a:t> zone</a:t>
            </a:r>
          </a:p>
          <a:p>
            <a:r>
              <a:rPr lang="en-US" u="sng" dirty="0" smtClean="0"/>
              <a:t>Abyssal Zone</a:t>
            </a:r>
            <a:r>
              <a:rPr lang="en-US" dirty="0" smtClean="0"/>
              <a:t/>
            </a:r>
            <a:br>
              <a:rPr lang="en-US" dirty="0" smtClean="0"/>
            </a:br>
            <a:r>
              <a:rPr lang="en-US" dirty="0" smtClean="0"/>
              <a:t>-area that is the deepest region of the ocean floor</a:t>
            </a:r>
            <a:br>
              <a:rPr lang="en-US" dirty="0" smtClean="0"/>
            </a:br>
            <a:endParaRPr lang="en-US" dirty="0" smtClean="0"/>
          </a:p>
          <a:p>
            <a:r>
              <a:rPr lang="en-US" dirty="0" smtClean="0"/>
              <a:t>Thermal energy from sunlight warms the surface waters to where ever the sunlight can reach, however the rest of the waters remain cold. A </a:t>
            </a:r>
            <a:r>
              <a:rPr lang="en-US" dirty="0" err="1" smtClean="0"/>
              <a:t>thermocline</a:t>
            </a:r>
            <a:r>
              <a:rPr lang="en-US" dirty="0" smtClean="0"/>
              <a:t>, which is a narrow stratum of rapid temperature change, separates the warm upper layer from the cold deeper waters.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Details of Effect DDT on </a:t>
            </a:r>
            <a:r>
              <a:rPr lang="en-US" dirty="0" err="1" smtClean="0"/>
              <a:t>Abiotic</a:t>
            </a:r>
            <a:r>
              <a:rPr lang="en-US" dirty="0" smtClean="0"/>
              <a:t> and Biotic Factors in Aquatic Biomes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  DDT can have a horrible effect on </a:t>
            </a:r>
            <a:r>
              <a:rPr lang="en-US" dirty="0" err="1" smtClean="0"/>
              <a:t>abiotic</a:t>
            </a:r>
            <a:r>
              <a:rPr lang="en-US" dirty="0" smtClean="0"/>
              <a:t> and biotic factors that influence the components of aquatic biomes. Aquatic biomes are all interconnecting because of evaporation, rainfall, currents, etc. Water that is in Mississippi can go through the water cycle and end up in India. This means that if there is DDT in the water supply, it can affect not only the area in which the water is in, but the areas in which the water may cycle too. All of Earth’s water supply could sooner or later be affected by DDT. Even if it’s just used in certain areas, water flows can take the water else where, slowly but surely contaminated the fish and animals of the area.</a:t>
            </a:r>
            <a:br>
              <a:rPr lang="en-US" dirty="0" smtClean="0"/>
            </a:br>
            <a:r>
              <a:rPr lang="en-US" dirty="0" smtClean="0"/>
              <a:t>            DDT mainly effects biotic factors since all living things take in nutrients. All organisms need water to survive, so when water is contaminated, other organisms suffer because they're ingesting the poison into their bodies. Even if the organisms don't directly use the contaminated water, they will still end up having DDT coursing thru their veins because of the food chain.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fontScale="90000"/>
          </a:bodyPr>
          <a:lstStyle/>
          <a:p>
            <a:r>
              <a:rPr lang="en-US" dirty="0" smtClean="0"/>
              <a:t>Population increase effects Biotic Factors, and the Ozone Hole effects </a:t>
            </a:r>
            <a:r>
              <a:rPr lang="en-US" dirty="0" err="1" smtClean="0"/>
              <a:t>Abiotic</a:t>
            </a:r>
            <a:r>
              <a:rPr lang="en-US" dirty="0" smtClean="0"/>
              <a:t> Factors.</a:t>
            </a:r>
            <a:endParaRPr lang="en-US" dirty="0"/>
          </a:p>
        </p:txBody>
      </p:sp>
      <p:sp>
        <p:nvSpPr>
          <p:cNvPr id="3" name="Content Placeholder 2"/>
          <p:cNvSpPr>
            <a:spLocks noGrp="1"/>
          </p:cNvSpPr>
          <p:nvPr>
            <p:ph idx="1"/>
          </p:nvPr>
        </p:nvSpPr>
        <p:spPr>
          <a:xfrm>
            <a:off x="457200" y="2133600"/>
            <a:ext cx="8229600" cy="4191000"/>
          </a:xfrm>
        </p:spPr>
        <p:txBody>
          <a:bodyPr>
            <a:normAutofit fontScale="92500" lnSpcReduction="20000"/>
          </a:bodyPr>
          <a:lstStyle/>
          <a:p>
            <a:r>
              <a:rPr lang="en-US" sz="2000" dirty="0" smtClean="0"/>
              <a:t>Other species limit the distribution of a species. A population increase can cause an increase in negative interactions between species such as predation, parasitism, disease, or competition. An increase in population of a certain species may cause another species to have an inability to survive and reproduce.</a:t>
            </a:r>
          </a:p>
          <a:p>
            <a:r>
              <a:rPr lang="en-US" sz="2000" dirty="0" smtClean="0"/>
              <a:t>This inability may also occur in the absence of another species on which a transplanted species depends. If the population of a species is too great, and limits the population of another required species or over hunts its prey, both species affected will decrease, even if not at the same time.</a:t>
            </a:r>
          </a:p>
          <a:p>
            <a:r>
              <a:rPr lang="en-US" sz="2000" dirty="0" smtClean="0"/>
              <a:t>The hole in the ozone layer  affects sunlight, an </a:t>
            </a:r>
            <a:r>
              <a:rPr lang="en-US" sz="2000" dirty="0" err="1" smtClean="0"/>
              <a:t>abiotic</a:t>
            </a:r>
            <a:r>
              <a:rPr lang="en-US" sz="2000" dirty="0" smtClean="0"/>
              <a:t> factor.  This hole causes greater amounts of sunlight to pass through the atmosphere at stronger levels. Sunlight provides energy that drives nearly all ecosystems. The intensity and quality of sunlight limits the distribution of photosynthetic organisms. The hole in the ozone layer affects the intensity and quality of sunlight that photosynthetic organisms receive, which can be harmful to them. Many of these organisms may suffer population increases, and eventually, entire ecosystems may be affected.</a:t>
            </a:r>
            <a:endParaRPr lang="en-US"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TERRESTRIAL BIOMES</a:t>
            </a:r>
            <a:endParaRPr lang="en-US" dirty="0"/>
          </a:p>
        </p:txBody>
      </p:sp>
      <p:sp>
        <p:nvSpPr>
          <p:cNvPr id="3" name="Content Placeholder 2"/>
          <p:cNvSpPr>
            <a:spLocks noGrp="1"/>
          </p:cNvSpPr>
          <p:nvPr>
            <p:ph idx="1"/>
          </p:nvPr>
        </p:nvSpPr>
        <p:spPr/>
        <p:txBody>
          <a:bodyPr>
            <a:normAutofit/>
          </a:bodyPr>
          <a:lstStyle/>
          <a:p>
            <a:r>
              <a:rPr lang="en-US" sz="2400" dirty="0" smtClean="0"/>
              <a:t>Terrestrial biomes are named for their physical or climatic factors and the predominant vegetation. </a:t>
            </a:r>
            <a:r>
              <a:rPr lang="en-US" sz="2400" dirty="0" err="1" smtClean="0"/>
              <a:t>Climographs</a:t>
            </a:r>
            <a:r>
              <a:rPr lang="en-US" sz="2400" dirty="0" smtClean="0"/>
              <a:t> are used to plot the temperature and precipitation of biomes which gives us evidence of the distribution of biomes. These biomes are characterized from the microorganisms, fungi and the animals. Typical features of terrestrial biomes may include their vertical stratification and the way the biomes grade into each other, also called as </a:t>
            </a:r>
            <a:r>
              <a:rPr lang="en-US" sz="2400" dirty="0" err="1" smtClean="0"/>
              <a:t>econtone</a:t>
            </a:r>
            <a:r>
              <a:rPr lang="en-US" sz="2400" dirty="0" smtClean="0"/>
              <a:t>. </a:t>
            </a:r>
            <a:br>
              <a:rPr lang="en-US" sz="2400" dirty="0" smtClean="0"/>
            </a:br>
            <a:endParaRPr lang="en-US" sz="2400" dirty="0" smtClean="0"/>
          </a:p>
          <a:p>
            <a:r>
              <a:rPr lang="en-US" sz="2400" dirty="0" smtClean="0"/>
              <a:t>Examples of terrestrial biomes include: desert, topical forest, tundra, and savanna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Details of effect on DDT on Terrestrial Biomes</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pesticide DDT can have a tremendous and negative effect onto Terrestrial biomes. If DDT enters the soil of terrestrial biomes  it can effect the species living there because it enters the food chain and in the fatty tissues of animals. Many of the organisms health will vary leading to many illnesses and deaths. DDT is passed from one organism to another. If an animal contains DDT and is used as prey the predator will then contain the pesticide, and so on and so forth. Thus leading to a chain. (Example of this is on birds.)  The population in the biomes will suffer as well as one of the factors that distinguishes one terrestrial biome to another. DDT can also effect Terrestrial biomes by effecting the plants. It can destroy the plant habitat which would lead to many long-lasting effects. One effect would be on the vertical stratification which varies on the shapes and sizing of plants.( a very important feature of the terrestrial biomes) Stratification also serves as a habitat for animals. If it is effected by DDT it will also effect the animals habitats.  In addition food would become more scarce, and the food living will be also contaminated from DDT. The animals eating that plant will take in the pesticide and thus the pesticide will be entered in the food chain. </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Global Warming effects climate and terrestrial biomes.</a:t>
            </a:r>
            <a:endParaRPr lang="en-US" dirty="0"/>
          </a:p>
        </p:txBody>
      </p:sp>
      <p:sp>
        <p:nvSpPr>
          <p:cNvPr id="3" name="Content Placeholder 2"/>
          <p:cNvSpPr>
            <a:spLocks noGrp="1"/>
          </p:cNvSpPr>
          <p:nvPr>
            <p:ph idx="1"/>
          </p:nvPr>
        </p:nvSpPr>
        <p:spPr/>
        <p:txBody>
          <a:bodyPr>
            <a:normAutofit/>
          </a:bodyPr>
          <a:lstStyle/>
          <a:p>
            <a:r>
              <a:rPr lang="en-US" sz="2000" dirty="0" smtClean="0"/>
              <a:t>Temperature and rainfall are important to the distribution of biomes. When global warming interferes with the overall temperature of the earth, terrestrial biomes are directly effected. As temperature increases the variety of terrestrial biomes  becomes more limited due to a smaller range of weather conditions. Terrestrial biomes that can tolerate warmer climates, such as deserts and tropical forests, will increase. Terrestrial biomes that exist in cooler climates, such as tundra and polar ice, will decrease over time. </a:t>
            </a:r>
          </a:p>
          <a:p>
            <a:r>
              <a:rPr lang="en-US" sz="2000" dirty="0" smtClean="0"/>
              <a:t>Regions where biomes overlap may be affected as well, and cause one biome, that flourishes in a warmer climate, to dominate the area. </a:t>
            </a:r>
          </a:p>
          <a:p>
            <a:r>
              <a:rPr lang="en-US" sz="2000" dirty="0" smtClean="0"/>
              <a:t>Currently, scientists have found that global warming has caused the polar ice caps to begin melting.</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Ecology and Evolutionary Biology</a:t>
            </a:r>
            <a:endParaRPr lang="en-US" dirty="0"/>
          </a:p>
        </p:txBody>
      </p:sp>
      <p:sp>
        <p:nvSpPr>
          <p:cNvPr id="3" name="Content Placeholder 2"/>
          <p:cNvSpPr>
            <a:spLocks noGrp="1"/>
          </p:cNvSpPr>
          <p:nvPr>
            <p:ph idx="1"/>
          </p:nvPr>
        </p:nvSpPr>
        <p:spPr/>
        <p:txBody>
          <a:bodyPr>
            <a:normAutofit/>
          </a:bodyPr>
          <a:lstStyle/>
          <a:p>
            <a:r>
              <a:rPr lang="en-US" sz="2000" dirty="0" smtClean="0">
                <a:latin typeface="Arial" pitchFamily="34" charset="0"/>
                <a:cs typeface="Arial" pitchFamily="34" charset="0"/>
              </a:rPr>
              <a:t>Darwin’s extensive observations of the distribution of organisms and their adaptation to specific environments led him to propose that environmental factors interacting </a:t>
            </a:r>
            <a:r>
              <a:rPr lang="en-US" sz="2000" dirty="0">
                <a:latin typeface="Arial" pitchFamily="34" charset="0"/>
                <a:cs typeface="Arial" pitchFamily="34" charset="0"/>
              </a:rPr>
              <a:t>w</a:t>
            </a:r>
            <a:r>
              <a:rPr lang="en-US" sz="2000" dirty="0" smtClean="0">
                <a:latin typeface="Arial" pitchFamily="34" charset="0"/>
                <a:cs typeface="Arial" pitchFamily="34" charset="0"/>
              </a:rPr>
              <a:t>ith variation within populations could cause evolutionary change.</a:t>
            </a:r>
          </a:p>
          <a:p>
            <a:r>
              <a:rPr lang="en-US" sz="2000" dirty="0" smtClean="0">
                <a:latin typeface="Arial" pitchFamily="34" charset="0"/>
                <a:cs typeface="Arial" pitchFamily="34" charset="0"/>
              </a:rPr>
              <a:t>Events that occur in the framework of ecological time (minutes, months, and years) translate into effects over the longer scale of evolutionary time (decades, centuries, millennia, and so on).</a:t>
            </a:r>
            <a:br>
              <a:rPr lang="en-US" sz="2000" dirty="0" smtClean="0">
                <a:latin typeface="Arial" pitchFamily="34" charset="0"/>
                <a:cs typeface="Arial" pitchFamily="34" charset="0"/>
              </a:rPr>
            </a:br>
            <a:r>
              <a:rPr lang="en-US" sz="2000" dirty="0" smtClean="0">
                <a:latin typeface="Arial" pitchFamily="34" charset="0"/>
                <a:cs typeface="Arial" pitchFamily="34" charset="0"/>
              </a:rPr>
              <a:t>- Example: Hawks feed on field mice have an immediate impact on the prey population by killing individuals, and reducing population size. (Ecological effect)  This also alters the gene pool. (Evolutionary effect)</a:t>
            </a:r>
            <a:br>
              <a:rPr lang="en-US" sz="2000" dirty="0" smtClean="0">
                <a:latin typeface="Arial" pitchFamily="34" charset="0"/>
                <a:cs typeface="Arial" pitchFamily="34" charset="0"/>
              </a:rPr>
            </a:br>
            <a:endParaRPr lang="en-US" sz="2000" dirty="0">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Organisms and the Environment</a:t>
            </a:r>
            <a:endParaRPr lang="en-US" dirty="0"/>
          </a:p>
        </p:txBody>
      </p:sp>
      <p:sp>
        <p:nvSpPr>
          <p:cNvPr id="3" name="Content Placeholder 2"/>
          <p:cNvSpPr>
            <a:spLocks noGrp="1"/>
          </p:cNvSpPr>
          <p:nvPr>
            <p:ph idx="1"/>
          </p:nvPr>
        </p:nvSpPr>
        <p:spPr/>
        <p:txBody>
          <a:bodyPr>
            <a:normAutofit/>
          </a:bodyPr>
          <a:lstStyle/>
          <a:p>
            <a:r>
              <a:rPr lang="en-US" sz="1800" dirty="0" smtClean="0"/>
              <a:t>The environment of any organism includes:</a:t>
            </a:r>
            <a:br>
              <a:rPr lang="en-US" sz="1800" dirty="0" smtClean="0"/>
            </a:br>
            <a:r>
              <a:rPr lang="en-US" sz="1800" u="sng" dirty="0" err="1" smtClean="0"/>
              <a:t>Abiotic</a:t>
            </a:r>
            <a:r>
              <a:rPr lang="en-US" sz="1800" dirty="0" smtClean="0"/>
              <a:t>- Nonliving components; chemical and physical factors such as temperature, light water and nutrients.</a:t>
            </a:r>
            <a:br>
              <a:rPr lang="en-US" sz="1800" dirty="0" smtClean="0"/>
            </a:br>
            <a:r>
              <a:rPr lang="en-US" sz="1800" u="sng" dirty="0" smtClean="0"/>
              <a:t>Biotic</a:t>
            </a:r>
            <a:r>
              <a:rPr lang="en-US" sz="1800" dirty="0" smtClean="0"/>
              <a:t>- Living components; all the organisms (</a:t>
            </a:r>
            <a:r>
              <a:rPr lang="en-US" sz="1800" u="sng" dirty="0" smtClean="0"/>
              <a:t>biota</a:t>
            </a:r>
            <a:r>
              <a:rPr lang="en-US" sz="1800" dirty="0" smtClean="0"/>
              <a:t>) that are part of the environment. </a:t>
            </a:r>
            <a:r>
              <a:rPr lang="en-US" sz="1800" dirty="0"/>
              <a:t/>
            </a:r>
            <a:br>
              <a:rPr lang="en-US" sz="1800" dirty="0"/>
            </a:br>
            <a:r>
              <a:rPr lang="en-US" sz="1800" dirty="0" smtClean="0"/>
              <a:t>- Other organisms may compete for resources, prey upon others, parasitize others, provide food, or change the physical and chemical environment.</a:t>
            </a:r>
          </a:p>
          <a:p>
            <a:r>
              <a:rPr lang="en-US" sz="1800" dirty="0" smtClean="0"/>
              <a:t>Example: Studies suggest that an </a:t>
            </a:r>
            <a:r>
              <a:rPr lang="en-US" sz="1800" dirty="0" err="1" smtClean="0"/>
              <a:t>abiotic</a:t>
            </a:r>
            <a:r>
              <a:rPr lang="en-US" sz="1800" dirty="0" smtClean="0"/>
              <a:t> factor, the amount and variability of precipitation, influences the distribution of red kangaroos in Australia. </a:t>
            </a:r>
            <a:br>
              <a:rPr lang="en-US" sz="1800" dirty="0" smtClean="0"/>
            </a:br>
            <a:r>
              <a:rPr lang="en-US" sz="1800" dirty="0" smtClean="0"/>
              <a:t>- Are the controls on red kangaroo distribution only </a:t>
            </a:r>
            <a:r>
              <a:rPr lang="en-US" sz="1800" dirty="0" err="1" smtClean="0"/>
              <a:t>abiotic</a:t>
            </a:r>
            <a:r>
              <a:rPr lang="en-US" sz="1800" dirty="0" smtClean="0"/>
              <a:t>? Multiple factors could affect patterns of distribution and abundance; for example climate could be indirectly affecting red kangaroo distribution through biotic factors such as pathogens.</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Subfields of Ecology</a:t>
            </a:r>
            <a:endParaRPr lang="en-US" dirty="0"/>
          </a:p>
        </p:txBody>
      </p:sp>
      <p:sp>
        <p:nvSpPr>
          <p:cNvPr id="3" name="Content Placeholder 2"/>
          <p:cNvSpPr>
            <a:spLocks noGrp="1"/>
          </p:cNvSpPr>
          <p:nvPr>
            <p:ph idx="1"/>
          </p:nvPr>
        </p:nvSpPr>
        <p:spPr/>
        <p:txBody>
          <a:bodyPr>
            <a:normAutofit fontScale="92500" lnSpcReduction="10000"/>
          </a:bodyPr>
          <a:lstStyle/>
          <a:p>
            <a:r>
              <a:rPr lang="en-US" sz="1600" u="sng" dirty="0" err="1" smtClean="0"/>
              <a:t>Organismal</a:t>
            </a:r>
            <a:r>
              <a:rPr lang="en-US" sz="1600" u="sng" dirty="0" smtClean="0"/>
              <a:t> ecology - </a:t>
            </a:r>
            <a:r>
              <a:rPr lang="en-US" sz="1600" dirty="0" smtClean="0"/>
              <a:t>concerns how an organism’s structure, physiology, and behavior meet the challenges posed by the environment.</a:t>
            </a:r>
            <a:br>
              <a:rPr lang="en-US" sz="1600" dirty="0" smtClean="0"/>
            </a:br>
            <a:r>
              <a:rPr lang="en-US" sz="1600" dirty="0" smtClean="0"/>
              <a:t>- May be subdivided into the disciplines of physiological, evolutionary, and behavioral ecology.</a:t>
            </a:r>
          </a:p>
          <a:p>
            <a:r>
              <a:rPr lang="en-US" sz="1600" u="sng" dirty="0" smtClean="0"/>
              <a:t>Population ecology -</a:t>
            </a:r>
            <a:r>
              <a:rPr lang="en-US" sz="1600" dirty="0" smtClean="0"/>
              <a:t> </a:t>
            </a:r>
            <a:r>
              <a:rPr lang="en-US" sz="1600" u="sng" dirty="0" smtClean="0"/>
              <a:t> </a:t>
            </a:r>
            <a:r>
              <a:rPr lang="en-US" sz="1600" dirty="0" smtClean="0"/>
              <a:t>concentrates mainly on factors that affect how many individuals of a particular species live in an area. </a:t>
            </a:r>
          </a:p>
          <a:p>
            <a:r>
              <a:rPr lang="en-US" sz="1600" u="sng" dirty="0" smtClean="0"/>
              <a:t>Community ecology -</a:t>
            </a:r>
            <a:r>
              <a:rPr lang="en-US" sz="1600" dirty="0" smtClean="0"/>
              <a:t> (an assemblage of populations of many different species) deals with the whole array of interacting species in a community. </a:t>
            </a:r>
            <a:br>
              <a:rPr lang="en-US" sz="1600" dirty="0" smtClean="0"/>
            </a:br>
            <a:r>
              <a:rPr lang="en-US" sz="1600" dirty="0" smtClean="0"/>
              <a:t>-Focuses on how interactions such as predation, competition, and disease, as well as </a:t>
            </a:r>
            <a:r>
              <a:rPr lang="en-US" sz="1600" dirty="0" err="1" smtClean="0"/>
              <a:t>abiotic</a:t>
            </a:r>
            <a:r>
              <a:rPr lang="en-US" sz="1600" dirty="0" smtClean="0"/>
              <a:t> factors such as disturbance, affect a community structure and organization.</a:t>
            </a:r>
          </a:p>
          <a:p>
            <a:r>
              <a:rPr lang="en-US" sz="1600" u="sng" dirty="0" smtClean="0"/>
              <a:t>Ecosystem ecology -</a:t>
            </a:r>
            <a:r>
              <a:rPr lang="en-US" sz="1600" dirty="0" smtClean="0"/>
              <a:t> (consists of all </a:t>
            </a:r>
            <a:r>
              <a:rPr lang="en-US" sz="1600" dirty="0" err="1" smtClean="0"/>
              <a:t>abiotic</a:t>
            </a:r>
            <a:r>
              <a:rPr lang="en-US" sz="1600" dirty="0" smtClean="0"/>
              <a:t> factors in addition to the entire community of species that exist in a certain area) the emphasis is on energy flow and chemical cycling among the various biotic and </a:t>
            </a:r>
            <a:r>
              <a:rPr lang="en-US" sz="1600" dirty="0" err="1" smtClean="0"/>
              <a:t>abiotic</a:t>
            </a:r>
            <a:r>
              <a:rPr lang="en-US" sz="1600" dirty="0" smtClean="0"/>
              <a:t> components.</a:t>
            </a:r>
          </a:p>
          <a:p>
            <a:r>
              <a:rPr lang="en-US" sz="1600" u="sng" dirty="0" smtClean="0"/>
              <a:t>Landscape ecology - </a:t>
            </a:r>
            <a:r>
              <a:rPr lang="en-US" sz="1600" dirty="0" smtClean="0"/>
              <a:t>deals with arrays of ecosystems and how they are arranged in a geographic region.</a:t>
            </a:r>
            <a:br>
              <a:rPr lang="en-US" sz="1600" dirty="0" smtClean="0"/>
            </a:br>
            <a:r>
              <a:rPr lang="en-US" sz="1600" dirty="0" smtClean="0"/>
              <a:t>- Consists of a mosaic of different types of “patches”, referred to as </a:t>
            </a:r>
            <a:r>
              <a:rPr lang="en-US" sz="1600" i="1" dirty="0" smtClean="0"/>
              <a:t>patchiness</a:t>
            </a:r>
            <a:r>
              <a:rPr lang="en-US" sz="1600" dirty="0" smtClean="0"/>
              <a:t>.</a:t>
            </a:r>
            <a:br>
              <a:rPr lang="en-US" sz="1600" dirty="0" smtClean="0"/>
            </a:br>
            <a:r>
              <a:rPr lang="en-US" sz="1600" dirty="0" smtClean="0"/>
              <a:t>- Focuses on the factors controlling exchanges of energy, materials, and organisms among the ecosystem patches making up landscape or seascape.</a:t>
            </a:r>
          </a:p>
          <a:p>
            <a:r>
              <a:rPr lang="en-US" sz="1600" u="sng" dirty="0" smtClean="0"/>
              <a:t>Biosphere –</a:t>
            </a:r>
            <a:r>
              <a:rPr lang="en-US" sz="1600" dirty="0" smtClean="0"/>
              <a:t> the sum of all the planet’s ecosystems (the global ecosystem).</a:t>
            </a:r>
            <a:br>
              <a:rPr lang="en-US" sz="1600" dirty="0" smtClean="0"/>
            </a:br>
            <a:r>
              <a:rPr lang="en-US" sz="1600" dirty="0" smtClean="0"/>
              <a:t>- This broadest area of ecology includes the entire portion of Earth inhabited by life.</a:t>
            </a:r>
            <a:endParaRPr lang="en-US" sz="1600" u="sng"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Ecology and Environmental Issues</a:t>
            </a:r>
            <a:endParaRPr lang="en-US" dirty="0"/>
          </a:p>
        </p:txBody>
      </p:sp>
      <p:sp>
        <p:nvSpPr>
          <p:cNvPr id="3" name="Content Placeholder 2"/>
          <p:cNvSpPr>
            <a:spLocks noGrp="1"/>
          </p:cNvSpPr>
          <p:nvPr>
            <p:ph idx="1"/>
          </p:nvPr>
        </p:nvSpPr>
        <p:spPr/>
        <p:txBody>
          <a:bodyPr>
            <a:normAutofit/>
          </a:bodyPr>
          <a:lstStyle/>
          <a:p>
            <a:r>
              <a:rPr lang="en-US" sz="2000" dirty="0" smtClean="0"/>
              <a:t>To address environmental problems, we need to understand often complicated and delicate relationships between organisms and the environment. The science of ecology provides that understanding.</a:t>
            </a:r>
          </a:p>
          <a:p>
            <a:r>
              <a:rPr lang="en-US" sz="2000" dirty="0" smtClean="0"/>
              <a:t>Most of societies awareness of environmental issues began in1962 with Rachel Caron’s </a:t>
            </a:r>
            <a:r>
              <a:rPr lang="en-US" sz="2000" i="1" dirty="0" smtClean="0"/>
              <a:t>Silent Spring</a:t>
            </a:r>
            <a:r>
              <a:rPr lang="en-US" sz="2000" dirty="0" smtClean="0"/>
              <a:t>. (Spread awareness of the harms of DDT)</a:t>
            </a:r>
          </a:p>
          <a:p>
            <a:r>
              <a:rPr lang="en-US" sz="2000" dirty="0" smtClean="0"/>
              <a:t>Many influential ecologists recognize a responsibility to educate legislators and the general public about decisions that affect the environment.</a:t>
            </a:r>
          </a:p>
          <a:p>
            <a:r>
              <a:rPr lang="en-US" sz="2000" dirty="0" smtClean="0"/>
              <a:t>Although our ecological information is always incomplete, we must make decisions about environmental issues. Given what we do know about the interconnectedness of the biosphere, it is wise to follow:</a:t>
            </a:r>
            <a:br>
              <a:rPr lang="en-US" sz="2000" dirty="0" smtClean="0"/>
            </a:br>
            <a:r>
              <a:rPr lang="en-US" sz="2000" dirty="0" smtClean="0"/>
              <a:t>The </a:t>
            </a:r>
            <a:r>
              <a:rPr lang="en-US" sz="2000" u="sng" dirty="0" smtClean="0"/>
              <a:t>precautionary principle- </a:t>
            </a:r>
            <a:r>
              <a:rPr lang="en-US" sz="2000" dirty="0" smtClean="0"/>
              <a:t>“An ounce of prevention is worth a pound of cure”.</a:t>
            </a:r>
            <a:endParaRPr lang="en-US" sz="2000" u="sn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----&gt;Briefing on DDT&lt;----</a:t>
            </a:r>
            <a:endParaRPr lang="en-US" dirty="0"/>
          </a:p>
        </p:txBody>
      </p:sp>
      <p:sp>
        <p:nvSpPr>
          <p:cNvPr id="3" name="Content Placeholder 2"/>
          <p:cNvSpPr>
            <a:spLocks noGrp="1"/>
          </p:cNvSpPr>
          <p:nvPr>
            <p:ph idx="1"/>
          </p:nvPr>
        </p:nvSpPr>
        <p:spPr/>
        <p:txBody>
          <a:bodyPr>
            <a:normAutofit/>
          </a:bodyPr>
          <a:lstStyle/>
          <a:p>
            <a:r>
              <a:rPr lang="en-US" sz="2400" dirty="0" smtClean="0"/>
              <a:t>DDT is an extremely strong and lethal pesticide. In the past it was used greatly during WW2 to stop mosquitoes from spreading malaria. It was a cheap pesticide that was believed to have a low toxicity to mammals. Then problems /of DDT began to appear. DDT entered the food chain and got stored in the fatty tissues of the animals. In 1972 many people acknowledged and realized the long-lasting effects of </a:t>
            </a:r>
            <a:r>
              <a:rPr lang="en-US" sz="2400" dirty="0" err="1" smtClean="0"/>
              <a:t>DDy</a:t>
            </a:r>
            <a:r>
              <a:rPr lang="en-US" sz="2400" dirty="0" smtClean="0"/>
              <a:t> and it was banned.</a:t>
            </a: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533400"/>
            <a:ext cx="8305800" cy="685800"/>
          </a:xfrm>
        </p:spPr>
        <p:txBody>
          <a:bodyPr>
            <a:normAutofit fontScale="90000"/>
          </a:bodyPr>
          <a:lstStyle/>
          <a:p>
            <a:r>
              <a:rPr lang="en-US" sz="2400" u="sng" dirty="0">
                <a:latin typeface="Times New Roman" pitchFamily="-112" charset="0"/>
              </a:rPr>
              <a:t>Section 50.2 - Interactions between organisms and the environment limit the distribution of species</a:t>
            </a:r>
            <a:r>
              <a:rPr lang="en-US" sz="1500" u="sng" dirty="0">
                <a:latin typeface="Times New Roman" pitchFamily="-112" charset="0"/>
              </a:rPr>
              <a:t>.</a:t>
            </a:r>
          </a:p>
        </p:txBody>
      </p:sp>
      <p:sp>
        <p:nvSpPr>
          <p:cNvPr id="2051" name="Rectangle 3"/>
          <p:cNvSpPr>
            <a:spLocks noGrp="1" noChangeArrowheads="1"/>
          </p:cNvSpPr>
          <p:nvPr>
            <p:ph type="subTitle" idx="1"/>
          </p:nvPr>
        </p:nvSpPr>
        <p:spPr>
          <a:xfrm>
            <a:off x="685800" y="1371600"/>
            <a:ext cx="7924800" cy="5029200"/>
          </a:xfrm>
        </p:spPr>
        <p:txBody>
          <a:bodyPr>
            <a:noAutofit/>
          </a:bodyPr>
          <a:lstStyle/>
          <a:p>
            <a:pPr algn="l"/>
            <a:r>
              <a:rPr lang="en-US" sz="1400" dirty="0">
                <a:solidFill>
                  <a:schemeClr val="tx1"/>
                </a:solidFill>
                <a:latin typeface="Times New Roman" pitchFamily="-112" charset="0"/>
              </a:rPr>
              <a:t>The study of the distribution of organisms past and present is called biogeography.  There are several factors that influence (limit) an organism’s distribution.</a:t>
            </a:r>
          </a:p>
          <a:p>
            <a:pPr algn="l"/>
            <a:r>
              <a:rPr lang="en-US" sz="1400" dirty="0">
                <a:solidFill>
                  <a:schemeClr val="tx1"/>
                </a:solidFill>
                <a:latin typeface="Times New Roman" pitchFamily="-112" charset="0"/>
              </a:rPr>
              <a:t>	1) dispersal: the movement of individuals away from high population or area of origin.  Dispersal can be seen when organisms move to areas where they didn’t exist previously.  This is called </a:t>
            </a:r>
            <a:r>
              <a:rPr lang="en-US" sz="1400" b="1" dirty="0">
                <a:solidFill>
                  <a:schemeClr val="tx1"/>
                </a:solidFill>
                <a:latin typeface="Times New Roman" pitchFamily="-112" charset="0"/>
              </a:rPr>
              <a:t>natural range expansion</a:t>
            </a:r>
            <a:r>
              <a:rPr lang="en-US" sz="1400" dirty="0">
                <a:solidFill>
                  <a:schemeClr val="tx1"/>
                </a:solidFill>
                <a:latin typeface="Times New Roman" pitchFamily="-112" charset="0"/>
              </a:rPr>
              <a:t>.  Another way in which dispersal can be seen is through </a:t>
            </a:r>
            <a:r>
              <a:rPr lang="en-US" sz="1400" b="1" dirty="0">
                <a:solidFill>
                  <a:schemeClr val="tx1"/>
                </a:solidFill>
                <a:latin typeface="Times New Roman" pitchFamily="-112" charset="0"/>
              </a:rPr>
              <a:t>species transplants</a:t>
            </a:r>
            <a:r>
              <a:rPr lang="en-US" sz="1400" dirty="0">
                <a:solidFill>
                  <a:schemeClr val="tx1"/>
                </a:solidFill>
                <a:latin typeface="Times New Roman" pitchFamily="-112" charset="0"/>
              </a:rPr>
              <a:t>.  Species that are moved to a new area must not only survive but reproduce.  </a:t>
            </a:r>
          </a:p>
          <a:p>
            <a:pPr algn="l"/>
            <a:r>
              <a:rPr lang="en-US" sz="1400" dirty="0">
                <a:solidFill>
                  <a:schemeClr val="tx1"/>
                </a:solidFill>
                <a:latin typeface="Times New Roman" pitchFamily="-112" charset="0"/>
              </a:rPr>
              <a:t>	2) behavior:  One such behavior that can limit distribution is habitat selection.  Animals and plants both have habitat selection behavior.  An example is female insects that only deposit eggs in response to certain stimuli.</a:t>
            </a:r>
          </a:p>
          <a:p>
            <a:pPr algn="l"/>
            <a:r>
              <a:rPr lang="en-US" sz="1400" dirty="0">
                <a:solidFill>
                  <a:schemeClr val="tx1"/>
                </a:solidFill>
                <a:latin typeface="Times New Roman" pitchFamily="-112" charset="0"/>
              </a:rPr>
              <a:t>	3) biotic factors: Do </a:t>
            </a:r>
            <a:r>
              <a:rPr lang="en-US" sz="1400" b="1" dirty="0">
                <a:solidFill>
                  <a:schemeClr val="tx1"/>
                </a:solidFill>
                <a:latin typeface="Times New Roman" pitchFamily="-112" charset="0"/>
              </a:rPr>
              <a:t>other species</a:t>
            </a:r>
            <a:r>
              <a:rPr lang="en-US" sz="1400" dirty="0">
                <a:solidFill>
                  <a:schemeClr val="tx1"/>
                </a:solidFill>
                <a:latin typeface="Times New Roman" pitchFamily="-112" charset="0"/>
              </a:rPr>
              <a:t> limit distribution?  Other species can limit the distribution of a certain species through predation, parasitism, disease, or competition, or a species can be limited if another species which they depend on is missing from the new habitat.  </a:t>
            </a:r>
          </a:p>
          <a:p>
            <a:pPr algn="l"/>
            <a:r>
              <a:rPr lang="en-US" sz="1400" dirty="0">
                <a:solidFill>
                  <a:schemeClr val="tx1"/>
                </a:solidFill>
                <a:latin typeface="Times New Roman" pitchFamily="-112" charset="0"/>
              </a:rPr>
              <a:t>	4) </a:t>
            </a:r>
            <a:r>
              <a:rPr lang="en-US" sz="1400" dirty="0" err="1">
                <a:solidFill>
                  <a:schemeClr val="tx1"/>
                </a:solidFill>
                <a:latin typeface="Times New Roman" pitchFamily="-112" charset="0"/>
              </a:rPr>
              <a:t>abiotic</a:t>
            </a:r>
            <a:r>
              <a:rPr lang="en-US" sz="1400" dirty="0">
                <a:solidFill>
                  <a:schemeClr val="tx1"/>
                </a:solidFill>
                <a:latin typeface="Times New Roman" pitchFamily="-112" charset="0"/>
              </a:rPr>
              <a:t> factors: temperature, water, sunlight, wind, and rocks and soil.  </a:t>
            </a:r>
            <a:r>
              <a:rPr lang="en-US" sz="1400" b="1" dirty="0">
                <a:solidFill>
                  <a:schemeClr val="tx1"/>
                </a:solidFill>
                <a:latin typeface="Times New Roman" pitchFamily="-112" charset="0"/>
              </a:rPr>
              <a:t>Temperature</a:t>
            </a:r>
            <a:r>
              <a:rPr lang="en-US" sz="1400" dirty="0">
                <a:solidFill>
                  <a:schemeClr val="tx1"/>
                </a:solidFill>
                <a:latin typeface="Times New Roman" pitchFamily="-112" charset="0"/>
              </a:rPr>
              <a:t> affects biological processes and internal temperatures.  </a:t>
            </a:r>
            <a:r>
              <a:rPr lang="en-US" sz="1400" b="1" dirty="0">
                <a:solidFill>
                  <a:schemeClr val="tx1"/>
                </a:solidFill>
                <a:latin typeface="Times New Roman" pitchFamily="-112" charset="0"/>
              </a:rPr>
              <a:t>Water</a:t>
            </a:r>
            <a:r>
              <a:rPr lang="en-US" sz="1400" dirty="0">
                <a:solidFill>
                  <a:schemeClr val="tx1"/>
                </a:solidFill>
                <a:latin typeface="Times New Roman" pitchFamily="-112" charset="0"/>
              </a:rPr>
              <a:t> affects distribution in that organisms depend on either salt or freshwater.  </a:t>
            </a:r>
            <a:r>
              <a:rPr lang="en-US" sz="1400" b="1" dirty="0">
                <a:solidFill>
                  <a:schemeClr val="tx1"/>
                </a:solidFill>
                <a:latin typeface="Times New Roman" pitchFamily="-112" charset="0"/>
              </a:rPr>
              <a:t>Sunlight</a:t>
            </a:r>
            <a:r>
              <a:rPr lang="en-US" sz="1400" dirty="0">
                <a:solidFill>
                  <a:schemeClr val="tx1"/>
                </a:solidFill>
                <a:latin typeface="Times New Roman" pitchFamily="-112" charset="0"/>
              </a:rPr>
              <a:t> drives nearly all ecosystems because of the energy it provides.  It is also very important in aquatic ecosystems and to organisms that are sensitive to photoperiod (daytime and nighttime).  </a:t>
            </a:r>
            <a:r>
              <a:rPr lang="en-US" sz="1400" b="1" dirty="0">
                <a:solidFill>
                  <a:schemeClr val="tx1"/>
                </a:solidFill>
                <a:latin typeface="Times New Roman" pitchFamily="-112" charset="0"/>
              </a:rPr>
              <a:t>Wind</a:t>
            </a:r>
            <a:r>
              <a:rPr lang="en-US" sz="1400" dirty="0">
                <a:solidFill>
                  <a:schemeClr val="tx1"/>
                </a:solidFill>
                <a:latin typeface="Times New Roman" pitchFamily="-112" charset="0"/>
              </a:rPr>
              <a:t> effects temperature (increase heat loss) and water loss (increase rate of evaporative cooling).  </a:t>
            </a:r>
            <a:r>
              <a:rPr lang="en-US" sz="1400" b="1" dirty="0">
                <a:solidFill>
                  <a:schemeClr val="tx1"/>
                </a:solidFill>
                <a:latin typeface="Times New Roman" pitchFamily="-112" charset="0"/>
              </a:rPr>
              <a:t>Rocks and soil</a:t>
            </a:r>
            <a:r>
              <a:rPr lang="en-US" sz="1400" dirty="0">
                <a:solidFill>
                  <a:schemeClr val="tx1"/>
                </a:solidFill>
                <a:latin typeface="Times New Roman" pitchFamily="-112" charset="0"/>
              </a:rPr>
              <a:t> can affect water chemistry. </a:t>
            </a:r>
          </a:p>
          <a:p>
            <a:pPr algn="l"/>
            <a:r>
              <a:rPr lang="en-US" sz="1400" dirty="0">
                <a:solidFill>
                  <a:schemeClr val="tx1"/>
                </a:solidFill>
                <a:latin typeface="Times New Roman" pitchFamily="-112" charset="0"/>
              </a:rPr>
              <a:t>	5) climate: Climate affects the distribution of species in that it varies in particular areas.  For example, a species that needs to live in waters of a fairly warm temperature can’t be swimming in the arctic where the waters are very cold.  Furthermore, seasonality affects distribution.  For instance, birds fly south or north depending on the season.  </a:t>
            </a:r>
          </a:p>
          <a:p>
            <a:endParaRPr lang="en-US" sz="1400" dirty="0">
              <a:solidFill>
                <a:schemeClr val="tx1"/>
              </a:solidFill>
              <a:latin typeface="Times New Roman" pitchFamily="-112"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noAutofit/>
          </a:bodyPr>
          <a:lstStyle/>
          <a:p>
            <a:r>
              <a:rPr lang="en-US" sz="4000" u="sng" dirty="0">
                <a:latin typeface="Times New Roman" pitchFamily="-112" charset="0"/>
              </a:rPr>
              <a:t>How DDT Affects the Distribution of Organisms</a:t>
            </a:r>
          </a:p>
        </p:txBody>
      </p:sp>
      <p:sp>
        <p:nvSpPr>
          <p:cNvPr id="3075" name="Rectangle 3"/>
          <p:cNvSpPr>
            <a:spLocks noGrp="1" noChangeArrowheads="1"/>
          </p:cNvSpPr>
          <p:nvPr>
            <p:ph type="body" idx="1"/>
          </p:nvPr>
        </p:nvSpPr>
        <p:spPr/>
        <p:txBody>
          <a:bodyPr>
            <a:normAutofit/>
          </a:bodyPr>
          <a:lstStyle/>
          <a:p>
            <a:r>
              <a:rPr lang="en-US" sz="1800" dirty="0">
                <a:latin typeface="Times New Roman" pitchFamily="-112" charset="0"/>
              </a:rPr>
              <a:t>DDT is a pesticide that can be lethal in certain quantities.  It could affect organisms by limiting and perhaps even allowing distribution.  The simplest way DDT can limit the distribution of organisms is by killing a large portion of a species at its original habitat.  Obviously, if the animal is dead from DDT, it cannot move and disperse itself.  In addition, if a species was relocating to a new habitat that had been infected with DDT, it would be killed at the new habitat, perhaps before it had any chance of reproducing.  </a:t>
            </a:r>
          </a:p>
          <a:p>
            <a:r>
              <a:rPr lang="en-US" sz="1800" dirty="0">
                <a:latin typeface="Times New Roman" pitchFamily="-112" charset="0"/>
              </a:rPr>
              <a:t>	It was mentioned that biotic factors such as other species limit distribution.  If at a new habitat DDT had killed a certain predator, then a new species that would have been prey at the new habitat can move to this new location.  Instead of being killed by the predator and being removed from the new habitat, the species can prosper there.  Also, if a species’ habitat was sprayed with DDT, and the species was able to detect that their habitat had been infected, the species could move to a new habitat to avoid death. </a:t>
            </a:r>
          </a:p>
          <a:p>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Distribution is effected by population increase.</a:t>
            </a:r>
            <a:endParaRPr lang="en-US" dirty="0"/>
          </a:p>
        </p:txBody>
      </p:sp>
      <p:sp>
        <p:nvSpPr>
          <p:cNvPr id="3" name="Content Placeholder 2"/>
          <p:cNvSpPr>
            <a:spLocks noGrp="1"/>
          </p:cNvSpPr>
          <p:nvPr>
            <p:ph idx="1"/>
          </p:nvPr>
        </p:nvSpPr>
        <p:spPr/>
        <p:txBody>
          <a:bodyPr>
            <a:normAutofit/>
          </a:bodyPr>
          <a:lstStyle/>
          <a:p>
            <a:r>
              <a:rPr lang="en-US" sz="2000" dirty="0" smtClean="0"/>
              <a:t>Distribution is effected by population increase because as population increases, animals of the same species will begin to cause too much competition for resources in an area. This causes some animals to explore new regions in search of a suitable place to live and reproduce that is not as overpopulated.</a:t>
            </a:r>
          </a:p>
          <a:p>
            <a:r>
              <a:rPr lang="en-US" sz="2000" dirty="0" smtClean="0"/>
              <a:t>Population increase can also aid small populations in becoming more established. This causes the species to become more distributed among a certain area. This can also create more prey or predation (depending on the species of increase) and cause predators or prey to distribute into new areas; such as predators moving into the area to prey upon the species of increase. </a:t>
            </a:r>
          </a:p>
          <a:p>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1116</Words>
  <Application>Microsoft Office PowerPoint</Application>
  <PresentationFormat>On-screen Show (4:3)</PresentationFormat>
  <Paragraphs>65</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An Introduction to Ecology and the Biosphere</vt:lpstr>
      <vt:lpstr>Ecology and Evolutionary Biology</vt:lpstr>
      <vt:lpstr>Organisms and the Environment</vt:lpstr>
      <vt:lpstr>Subfields of Ecology</vt:lpstr>
      <vt:lpstr>Ecology and Environmental Issues</vt:lpstr>
      <vt:lpstr>----&gt;Briefing on DDT&lt;----</vt:lpstr>
      <vt:lpstr>Section 50.2 - Interactions between organisms and the environment limit the distribution of species.</vt:lpstr>
      <vt:lpstr>How DDT Affects the Distribution of Organisms</vt:lpstr>
      <vt:lpstr>Distribution is effected by population increase.</vt:lpstr>
      <vt:lpstr>Abiotic and biotic factors influence the structure and dynamics of aquatic biomes</vt:lpstr>
      <vt:lpstr> </vt:lpstr>
      <vt:lpstr> </vt:lpstr>
      <vt:lpstr>Details of Effect DDT on Abiotic and Biotic Factors in Aquatic Biomes</vt:lpstr>
      <vt:lpstr>Population increase effects Biotic Factors, and the Ozone Hole effects Abiotic Factors.</vt:lpstr>
      <vt:lpstr>TERRESTRIAL BIOMES</vt:lpstr>
      <vt:lpstr>Details of effect on DDT on Terrestrial Biomes</vt:lpstr>
      <vt:lpstr>Global Warming effects climate and terrestrial biomes.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Ecology is the study of interactions between organisms and the environment.</dc:title>
  <dc:creator>roy muhlhauser</dc:creator>
  <cp:lastModifiedBy>115140</cp:lastModifiedBy>
  <cp:revision>24</cp:revision>
  <dcterms:created xsi:type="dcterms:W3CDTF">2008-09-14T16:44:18Z</dcterms:created>
  <dcterms:modified xsi:type="dcterms:W3CDTF">2008-09-16T12:04:21Z</dcterms:modified>
</cp:coreProperties>
</file>