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1" r:id="rId38"/>
    <p:sldId id="293" r:id="rId39"/>
    <p:sldId id="295" r:id="rId40"/>
    <p:sldId id="294" r:id="rId41"/>
    <p:sldId id="296" r:id="rId42"/>
    <p:sldId id="297" r:id="rId43"/>
    <p:sldId id="298" r:id="rId44"/>
    <p:sldId id="299" r:id="rId45"/>
    <p:sldId id="301" r:id="rId46"/>
    <p:sldId id="300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13363-5B98-484D-A7E9-D321097755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97CA8-E291-42C7-B74C-143B28F0BA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EC364-96DA-49C3-83A3-4D2C3E5E78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7EEA0-0C3F-4366-8206-8C9C4EE4D7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9AC43-1996-4EF8-97D7-B22434D487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5D410-6186-4582-A2A9-8432FAF249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F2CDB-EFAC-493D-9826-6C9117E673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CEBAF-96E6-4E8A-BEA1-173D365D68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CF97C-5B34-4201-A841-E7B0A3E55E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5EE12-FF46-430B-A801-1C6A998D75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A9D4E-A187-4E9D-BB24-512195DF75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134E1A-8A4A-43CF-8A81-5210A5F130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Flashcards for Atomic Structure II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267200"/>
            <a:ext cx="8229600" cy="1546225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Bohr Configuration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609600"/>
            <a:ext cx="6629400" cy="1981200"/>
          </a:xfrm>
        </p:spPr>
        <p:txBody>
          <a:bodyPr/>
          <a:lstStyle/>
          <a:p>
            <a:pPr algn="l"/>
            <a:r>
              <a:rPr lang="en-US">
                <a:solidFill>
                  <a:schemeClr val="bg1"/>
                </a:solidFill>
              </a:rPr>
              <a:t>Ground state configurations found in reference tables.</a:t>
            </a:r>
          </a:p>
          <a:p>
            <a:pPr algn="l"/>
            <a:r>
              <a:rPr lang="en-US">
                <a:solidFill>
                  <a:schemeClr val="bg1"/>
                </a:solidFill>
              </a:rPr>
              <a:t>Cannot be predicted.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267200"/>
            <a:ext cx="8229600" cy="1546225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Bohr Configuration of Na = 2-8-1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609600"/>
            <a:ext cx="6629400" cy="1981200"/>
          </a:xfrm>
        </p:spPr>
        <p:txBody>
          <a:bodyPr/>
          <a:lstStyle/>
          <a:p>
            <a:pPr algn="l"/>
            <a:r>
              <a:rPr lang="en-US">
                <a:solidFill>
                  <a:schemeClr val="bg1"/>
                </a:solidFill>
              </a:rPr>
              <a:t>2 electrons in energy level 1</a:t>
            </a:r>
          </a:p>
          <a:p>
            <a:pPr algn="l"/>
            <a:r>
              <a:rPr lang="en-US">
                <a:solidFill>
                  <a:schemeClr val="bg1"/>
                </a:solidFill>
              </a:rPr>
              <a:t>8 electrons in energy level 2</a:t>
            </a:r>
          </a:p>
          <a:p>
            <a:pPr algn="l"/>
            <a:r>
              <a:rPr lang="en-US">
                <a:solidFill>
                  <a:schemeClr val="bg1"/>
                </a:solidFill>
              </a:rPr>
              <a:t>1 electron in energy level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267200"/>
            <a:ext cx="8229600" cy="1546225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Bohr Diagram of Na</a:t>
            </a: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4038600" y="2286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Comic Sans MS" pitchFamily="66" charset="0"/>
              </a:rPr>
              <a:t>+11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3352800" y="1676400"/>
            <a:ext cx="2209800" cy="2209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3124200" y="1371600"/>
            <a:ext cx="2743200" cy="2819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2819400" y="838200"/>
            <a:ext cx="3429000" cy="3733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3048000" y="1447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3048000" y="2819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3124200" y="3276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3886200" y="1295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4343400" y="1295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5715000" y="2133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5791200" y="2590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49530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4419600" y="4114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4724400" y="1676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3886200" y="3657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191000"/>
            <a:ext cx="7772400" cy="147002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Valence Electron(s)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447800"/>
            <a:ext cx="7086600" cy="1828800"/>
          </a:xfrm>
        </p:spPr>
        <p:txBody>
          <a:bodyPr/>
          <a:lstStyle/>
          <a:p>
            <a:r>
              <a:rPr lang="en-US" sz="4400">
                <a:solidFill>
                  <a:schemeClr val="bg1"/>
                </a:solidFill>
              </a:rPr>
              <a:t>Electron(s) in outermost orbit or shell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191000"/>
            <a:ext cx="7772400" cy="147002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Kernel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447800"/>
            <a:ext cx="7086600" cy="182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>
                <a:solidFill>
                  <a:schemeClr val="bg1"/>
                </a:solidFill>
              </a:rPr>
              <a:t>Nucleus + all innershell electrons:  Everything </a:t>
            </a:r>
            <a:r>
              <a:rPr lang="en-US" sz="4000" i="1">
                <a:solidFill>
                  <a:schemeClr val="bg1"/>
                </a:solidFill>
              </a:rPr>
              <a:t>except</a:t>
            </a:r>
            <a:r>
              <a:rPr lang="en-US" sz="4000">
                <a:solidFill>
                  <a:schemeClr val="bg1"/>
                </a:solidFill>
              </a:rPr>
              <a:t> the valence electrons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267200"/>
            <a:ext cx="8229600" cy="1546225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Bohr Model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"/>
            <a:ext cx="8610600" cy="2971800"/>
          </a:xfrm>
        </p:spPr>
        <p:txBody>
          <a:bodyPr/>
          <a:lstStyle/>
          <a:p>
            <a:pPr algn="l"/>
            <a:r>
              <a:rPr lang="en-US" sz="2800">
                <a:solidFill>
                  <a:schemeClr val="bg1"/>
                </a:solidFill>
              </a:rPr>
              <a:t>Electrons are restricted to specific orbits or shells or principle energy levels.</a:t>
            </a:r>
          </a:p>
          <a:p>
            <a:pPr algn="l"/>
            <a:r>
              <a:rPr lang="en-US" sz="2800">
                <a:solidFill>
                  <a:schemeClr val="bg1"/>
                </a:solidFill>
              </a:rPr>
              <a:t>Each shell holds a specific # of electrons.</a:t>
            </a:r>
          </a:p>
          <a:p>
            <a:pPr algn="l"/>
            <a:r>
              <a:rPr lang="en-US" sz="2800">
                <a:solidFill>
                  <a:schemeClr val="bg1"/>
                </a:solidFill>
              </a:rPr>
              <a:t>Each shell has a specific energy &amp; radius.</a:t>
            </a:r>
          </a:p>
          <a:p>
            <a:pPr algn="l"/>
            <a:r>
              <a:rPr lang="en-US" sz="2800">
                <a:solidFill>
                  <a:schemeClr val="bg1"/>
                </a:solidFill>
              </a:rPr>
              <a:t>Energy of electron must match energy of shell.</a:t>
            </a:r>
          </a:p>
          <a:p>
            <a:pPr algn="l"/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1219200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Maximum Capacity of Bohr Levels</a:t>
            </a:r>
          </a:p>
        </p:txBody>
      </p:sp>
      <p:graphicFrame>
        <p:nvGraphicFramePr>
          <p:cNvPr id="18435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Shell 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Max # of electrons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6172200" y="25146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6172200" y="32766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6080125" y="4111625"/>
            <a:ext cx="561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18</a:t>
            </a: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6019800" y="4800600"/>
            <a:ext cx="619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32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6019800" y="5486400"/>
            <a:ext cx="735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2n</a:t>
            </a:r>
            <a:r>
              <a:rPr lang="en-US" sz="2800" baseline="30000">
                <a:solidFill>
                  <a:schemeClr val="bg1"/>
                </a:solidFill>
                <a:latin typeface="Comic Sans MS" pitchFamily="66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8" grpId="0"/>
      <p:bldP spid="18459" grpId="0"/>
      <p:bldP spid="18460" grpId="0"/>
      <p:bldP spid="18461" grpId="0"/>
      <p:bldP spid="184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267200"/>
            <a:ext cx="8229600" cy="1546225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Ground State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"/>
            <a:ext cx="8610600" cy="2971800"/>
          </a:xfrm>
        </p:spPr>
        <p:txBody>
          <a:bodyPr/>
          <a:lstStyle/>
          <a:p>
            <a:pPr algn="l"/>
            <a:r>
              <a:rPr lang="en-US">
                <a:solidFill>
                  <a:schemeClr val="bg1"/>
                </a:solidFill>
              </a:rPr>
              <a:t>Bohr model</a:t>
            </a:r>
          </a:p>
          <a:p>
            <a:pPr algn="l"/>
            <a:r>
              <a:rPr lang="en-US">
                <a:solidFill>
                  <a:schemeClr val="bg1"/>
                </a:solidFill>
              </a:rPr>
              <a:t>Every electron is in the lowest available orbit.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0"/>
            <a:ext cx="7772400" cy="147002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2-8-7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524000"/>
            <a:ext cx="6400800" cy="1752600"/>
          </a:xfrm>
        </p:spPr>
        <p:txBody>
          <a:bodyPr/>
          <a:lstStyle/>
          <a:p>
            <a:r>
              <a:rPr lang="en-US" sz="4400">
                <a:solidFill>
                  <a:schemeClr val="bg1"/>
                </a:solidFill>
              </a:rPr>
              <a:t>Ground state configuration of Cl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0"/>
            <a:ext cx="7772400" cy="147002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2-6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524000"/>
            <a:ext cx="6400800" cy="1752600"/>
          </a:xfrm>
        </p:spPr>
        <p:txBody>
          <a:bodyPr/>
          <a:lstStyle/>
          <a:p>
            <a:r>
              <a:rPr lang="en-US" sz="4400">
                <a:solidFill>
                  <a:schemeClr val="bg1"/>
                </a:solidFill>
              </a:rPr>
              <a:t>Ground state configuration of 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00400"/>
            <a:ext cx="7772400" cy="1470025"/>
          </a:xfrm>
        </p:spPr>
        <p:txBody>
          <a:bodyPr/>
          <a:lstStyle/>
          <a:p>
            <a:r>
              <a:rPr lang="en-US" sz="4800">
                <a:solidFill>
                  <a:schemeClr val="tx1"/>
                </a:solidFill>
              </a:rPr>
              <a:t>Dalton’s Model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57200"/>
            <a:ext cx="8610600" cy="2057400"/>
          </a:xfrm>
        </p:spPr>
        <p:txBody>
          <a:bodyPr/>
          <a:lstStyle/>
          <a:p>
            <a:endParaRPr lang="en-US"/>
          </a:p>
          <a:p>
            <a:r>
              <a:rPr lang="en-US" sz="4400"/>
              <a:t>Billiard Ball Model</a:t>
            </a:r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7543800" y="4876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0"/>
            <a:ext cx="7772400" cy="147002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Ground state configuration of Kr?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524000"/>
            <a:ext cx="6400800" cy="1752600"/>
          </a:xfrm>
        </p:spPr>
        <p:txBody>
          <a:bodyPr/>
          <a:lstStyle/>
          <a:p>
            <a:r>
              <a:rPr lang="en-US" sz="4400">
                <a:solidFill>
                  <a:schemeClr val="bg1"/>
                </a:solidFill>
              </a:rPr>
              <a:t>2-8-18-8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0"/>
            <a:ext cx="7772400" cy="147002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Principle Energy Level?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524000"/>
            <a:ext cx="6400800" cy="1752600"/>
          </a:xfrm>
        </p:spPr>
        <p:txBody>
          <a:bodyPr/>
          <a:lstStyle/>
          <a:p>
            <a:r>
              <a:rPr lang="en-US" sz="4400">
                <a:solidFill>
                  <a:schemeClr val="bg1"/>
                </a:solidFill>
              </a:rPr>
              <a:t>Shell #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267200"/>
            <a:ext cx="8229600" cy="1546225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Excited State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"/>
            <a:ext cx="8610600" cy="29718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Bohr model</a:t>
            </a:r>
          </a:p>
          <a:p>
            <a:pPr algn="l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An electron has absorbed heat, light, or electrical energy and moved to a higher energy level.</a:t>
            </a:r>
          </a:p>
          <a:p>
            <a:pPr algn="l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Unstable.  Returns to ground state quickly by emitting a photon.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267200"/>
            <a:ext cx="7772400" cy="147002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2-5-1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990600"/>
            <a:ext cx="6400800" cy="1752600"/>
          </a:xfrm>
        </p:spPr>
        <p:txBody>
          <a:bodyPr/>
          <a:lstStyle/>
          <a:p>
            <a:r>
              <a:rPr lang="en-US" sz="4400">
                <a:solidFill>
                  <a:schemeClr val="bg1"/>
                </a:solidFill>
              </a:rPr>
              <a:t>An excited state of 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267200"/>
            <a:ext cx="7772400" cy="147002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2-0-1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990600"/>
            <a:ext cx="6400800" cy="1752600"/>
          </a:xfrm>
        </p:spPr>
        <p:txBody>
          <a:bodyPr/>
          <a:lstStyle/>
          <a:p>
            <a:r>
              <a:rPr lang="en-US" sz="4400">
                <a:solidFill>
                  <a:schemeClr val="bg1"/>
                </a:solidFill>
              </a:rPr>
              <a:t>An excited state of 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267200"/>
            <a:ext cx="8229600" cy="1546225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Continuous Spectrum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"/>
            <a:ext cx="8610600" cy="2971800"/>
          </a:xfrm>
        </p:spPr>
        <p:txBody>
          <a:bodyPr/>
          <a:lstStyle/>
          <a:p>
            <a:pPr algn="l"/>
            <a:r>
              <a:rPr lang="en-US">
                <a:solidFill>
                  <a:schemeClr val="bg1"/>
                </a:solidFill>
              </a:rPr>
              <a:t>Spectrum produced by holding a prism in sunlight.  Contains light at every wavelength.</a:t>
            </a:r>
          </a:p>
          <a:p>
            <a:pPr algn="l"/>
            <a:endParaRPr lang="en-US">
              <a:solidFill>
                <a:schemeClr val="bg1"/>
              </a:solidFill>
            </a:endParaRPr>
          </a:p>
          <a:p>
            <a:pPr algn="l"/>
            <a:r>
              <a:rPr lang="en-US">
                <a:solidFill>
                  <a:schemeClr val="bg1"/>
                </a:solidFill>
              </a:rPr>
              <a:t>Rainbow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114800"/>
            <a:ext cx="8229600" cy="1546225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Bright Line Spectrum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28600"/>
            <a:ext cx="9144000" cy="4343400"/>
          </a:xfrm>
        </p:spPr>
        <p:txBody>
          <a:bodyPr/>
          <a:lstStyle/>
          <a:p>
            <a:pPr algn="l"/>
            <a:r>
              <a:rPr lang="en-US" sz="2800">
                <a:solidFill>
                  <a:schemeClr val="bg1"/>
                </a:solidFill>
              </a:rPr>
              <a:t>Visible light produced by electrons in atom returning to ground state:  light of only a few wavelengths is present.</a:t>
            </a:r>
          </a:p>
          <a:p>
            <a:pPr algn="l"/>
            <a:endParaRPr lang="en-US" sz="2800">
              <a:solidFill>
                <a:schemeClr val="bg1"/>
              </a:solidFill>
            </a:endParaRPr>
          </a:p>
          <a:p>
            <a:pPr algn="l"/>
            <a:r>
              <a:rPr lang="en-US" sz="2800">
                <a:solidFill>
                  <a:schemeClr val="bg1"/>
                </a:solidFill>
              </a:rPr>
              <a:t>Each element has a unique bright line spectrum.  Used to identify elements.</a:t>
            </a:r>
          </a:p>
          <a:p>
            <a:pPr algn="l"/>
            <a:endParaRPr lang="en-US" sz="2800">
              <a:solidFill>
                <a:schemeClr val="bg1"/>
              </a:solidFill>
            </a:endParaRPr>
          </a:p>
          <a:p>
            <a:pPr algn="l"/>
            <a:r>
              <a:rPr lang="en-US" sz="2800">
                <a:solidFill>
                  <a:schemeClr val="bg1"/>
                </a:solidFill>
              </a:rPr>
              <a:t>Wavelengths of bright lines correspond to difference between energy levels.</a:t>
            </a:r>
          </a:p>
        </p:txBody>
      </p:sp>
      <p:pic>
        <p:nvPicPr>
          <p:cNvPr id="28676" name="Picture 4" descr="SpectrumChart_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5094288"/>
            <a:ext cx="7153275" cy="1763712"/>
          </a:xfrm>
          <a:prstGeom prst="rect">
            <a:avLst/>
          </a:prstGeom>
          <a:noFill/>
        </p:spPr>
      </p:pic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04800" y="6553200"/>
            <a:ext cx="5270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Comic Sans MS" pitchFamily="66" charset="0"/>
              </a:rPr>
              <a:t>Source:  </a:t>
            </a:r>
            <a:r>
              <a:rPr lang="en-US" sz="1400">
                <a:latin typeface="Comic Sans MS" pitchFamily="66" charset="0"/>
              </a:rPr>
              <a:t>http://www.dlt.ncssm.edu/TIGER/chem1.htm#atomic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267200"/>
            <a:ext cx="8229600" cy="1546225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Absorbtion of Energy</a:t>
            </a: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2819400" y="1447800"/>
            <a:ext cx="17526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2819400" y="1752600"/>
            <a:ext cx="17526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2819400" y="2209800"/>
            <a:ext cx="17526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2819400" y="2819400"/>
            <a:ext cx="17526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2819400" y="3657600"/>
            <a:ext cx="17526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3505200" y="3429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914400" y="3429000"/>
            <a:ext cx="762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Comic Sans MS" pitchFamily="66" charset="0"/>
              </a:rPr>
              <a:t>h</a:t>
            </a:r>
            <a:r>
              <a:rPr lang="en-US" sz="2400">
                <a:solidFill>
                  <a:schemeClr val="bg1"/>
                </a:solidFill>
                <a:latin typeface="Comic Sans MS" pitchFamily="66" charset="0"/>
                <a:sym typeface="Symbol" pitchFamily="18" charset="2"/>
              </a:rPr>
              <a:t>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5486400" y="3200400"/>
            <a:ext cx="2043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Comic Sans MS" pitchFamily="66" charset="0"/>
              </a:rPr>
              <a:t>Ground state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5165725" y="1722438"/>
            <a:ext cx="213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Comic Sans MS" pitchFamily="66" charset="0"/>
              </a:rPr>
              <a:t>Excited state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4251325" y="3475038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E</a:t>
            </a:r>
            <a:r>
              <a:rPr lang="en-US" sz="2400" baseline="-25000">
                <a:latin typeface="Comic Sans MS" pitchFamily="66" charset="0"/>
              </a:rPr>
              <a:t>1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267200" y="2590800"/>
            <a:ext cx="49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E</a:t>
            </a:r>
            <a:r>
              <a:rPr lang="en-US" sz="2400" baseline="-25000">
                <a:latin typeface="Comic Sans MS" pitchFamily="66" charset="0"/>
              </a:rPr>
              <a:t>2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4175125" y="1951038"/>
            <a:ext cx="49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E</a:t>
            </a:r>
            <a:r>
              <a:rPr lang="en-US" sz="2400" baseline="-25000">
                <a:latin typeface="Comic Sans MS" pitchFamily="66" charset="0"/>
              </a:rPr>
              <a:t>3</a:t>
            </a:r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3429000" y="1981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25 -4.44444E-6 " pathEditMode="relative" ptsTypes="AA">
                                      <p:cBhvr>
                                        <p:cTn id="6" dur="2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 animBg="1"/>
      <p:bldP spid="29705" grpId="0" animBg="1"/>
      <p:bldP spid="29705" grpId="1" animBg="1"/>
      <p:bldP spid="29706" grpId="0"/>
      <p:bldP spid="29707" grpId="0"/>
      <p:bldP spid="297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267200"/>
            <a:ext cx="8229600" cy="1546225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Emission of Energy</a:t>
            </a: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2819400" y="1447800"/>
            <a:ext cx="17526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2819400" y="1752600"/>
            <a:ext cx="17526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2819400" y="2209800"/>
            <a:ext cx="17526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2819400" y="2819400"/>
            <a:ext cx="17526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819400" y="3657600"/>
            <a:ext cx="17526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3505200" y="1905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3124200" y="1905000"/>
            <a:ext cx="762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Comic Sans MS" pitchFamily="66" charset="0"/>
              </a:rPr>
              <a:t>h</a:t>
            </a:r>
            <a:r>
              <a:rPr lang="en-US" sz="2400">
                <a:solidFill>
                  <a:schemeClr val="bg1"/>
                </a:solidFill>
                <a:latin typeface="Comic Sans MS" pitchFamily="66" charset="0"/>
                <a:sym typeface="Symbol" pitchFamily="18" charset="2"/>
              </a:rPr>
              <a:t>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5486400" y="3200400"/>
            <a:ext cx="2043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Comic Sans MS" pitchFamily="66" charset="0"/>
              </a:rPr>
              <a:t>Ground state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5165725" y="1722438"/>
            <a:ext cx="213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Comic Sans MS" pitchFamily="66" charset="0"/>
              </a:rPr>
              <a:t>Excited state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4251325" y="3475038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E</a:t>
            </a:r>
            <a:r>
              <a:rPr lang="en-US" sz="2400" baseline="-25000">
                <a:latin typeface="Comic Sans MS" pitchFamily="66" charset="0"/>
              </a:rPr>
              <a:t>1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4267200" y="2590800"/>
            <a:ext cx="49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E</a:t>
            </a:r>
            <a:r>
              <a:rPr lang="en-US" sz="2400" baseline="-25000">
                <a:latin typeface="Comic Sans MS" pitchFamily="66" charset="0"/>
              </a:rPr>
              <a:t>2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4175125" y="1951038"/>
            <a:ext cx="49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E</a:t>
            </a:r>
            <a:r>
              <a:rPr lang="en-US" sz="2400" baseline="-25000">
                <a:latin typeface="Comic Sans MS" pitchFamily="66" charset="0"/>
              </a:rPr>
              <a:t>3</a:t>
            </a:r>
          </a:p>
        </p:txBody>
      </p:sp>
      <p:sp>
        <p:nvSpPr>
          <p:cNvPr id="30735" name="Oval 15"/>
          <p:cNvSpPr>
            <a:spLocks noChangeArrowheads="1"/>
          </p:cNvSpPr>
          <p:nvPr/>
        </p:nvSpPr>
        <p:spPr bwMode="auto">
          <a:xfrm>
            <a:off x="3505200" y="3352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2 0.21111 " pathEditMode="relative" ptsTypes="AA">
                                      <p:cBhvr>
                                        <p:cTn id="9" dur="2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animBg="1"/>
      <p:bldP spid="30729" grpId="0" animBg="1"/>
      <p:bldP spid="30729" grpId="1" animBg="1"/>
      <p:bldP spid="30730" grpId="0"/>
      <p:bldP spid="3073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267200"/>
            <a:ext cx="8229600" cy="1546225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Orbital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"/>
            <a:ext cx="8610600" cy="2971800"/>
          </a:xfrm>
        </p:spPr>
        <p:txBody>
          <a:bodyPr/>
          <a:lstStyle/>
          <a:p>
            <a:pPr algn="l"/>
            <a:r>
              <a:rPr lang="en-US">
                <a:solidFill>
                  <a:schemeClr val="bg1"/>
                </a:solidFill>
              </a:rPr>
              <a:t>Modern Model</a:t>
            </a:r>
          </a:p>
          <a:p>
            <a:pPr algn="l"/>
            <a:r>
              <a:rPr lang="en-US">
                <a:solidFill>
                  <a:schemeClr val="bg1"/>
                </a:solidFill>
              </a:rPr>
              <a:t>Region of space that holds 2 electrons.</a:t>
            </a:r>
          </a:p>
          <a:p>
            <a:pPr algn="l"/>
            <a:r>
              <a:rPr lang="en-US">
                <a:solidFill>
                  <a:schemeClr val="bg1"/>
                </a:solidFill>
              </a:rPr>
              <a:t>Has a specific energy.  Shapes vary.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00400"/>
            <a:ext cx="7772400" cy="1470025"/>
          </a:xfrm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</a:rPr>
              <a:t>Thomson’s Model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57200"/>
            <a:ext cx="8610600" cy="2057400"/>
          </a:xfrm>
        </p:spPr>
        <p:txBody>
          <a:bodyPr/>
          <a:lstStyle/>
          <a:p>
            <a:endParaRPr lang="en-US"/>
          </a:p>
          <a:p>
            <a:r>
              <a:rPr lang="en-US" sz="4400">
                <a:solidFill>
                  <a:schemeClr val="bg1"/>
                </a:solidFill>
              </a:rPr>
              <a:t>Plum Pudding Model</a:t>
            </a: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6858000" y="4876800"/>
            <a:ext cx="16002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Comic Sans MS" pitchFamily="66" charset="0"/>
            </a:endParaRP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7696200" y="6019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7848600" y="5334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7467600" y="556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7162800" y="5867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7239000" y="5181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162800" y="5029200"/>
            <a:ext cx="31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-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7772400" y="5181600"/>
            <a:ext cx="31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-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7391400" y="5410200"/>
            <a:ext cx="31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-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7086600" y="5715000"/>
            <a:ext cx="31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-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7620000" y="5867400"/>
            <a:ext cx="31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-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924800" y="5562600"/>
            <a:ext cx="33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+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7467600" y="4953000"/>
            <a:ext cx="33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+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7010400" y="5410200"/>
            <a:ext cx="33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+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7620000" y="5486400"/>
            <a:ext cx="33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+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7315200" y="5867400"/>
            <a:ext cx="33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+</a:t>
            </a:r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6705600" y="4800600"/>
            <a:ext cx="1828800" cy="1676400"/>
          </a:xfrm>
          <a:prstGeom prst="ellipse">
            <a:avLst/>
          </a:prstGeom>
          <a:solidFill>
            <a:srgbClr val="0099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2590800" y="4648200"/>
            <a:ext cx="4495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2514600" y="3048000"/>
            <a:ext cx="449580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7467600" y="4191000"/>
            <a:ext cx="606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Comic Sans MS" pitchFamily="66" charset="0"/>
              </a:rPr>
              <a:t>E</a:t>
            </a:r>
            <a:r>
              <a:rPr lang="en-US" sz="3600" baseline="-25000">
                <a:solidFill>
                  <a:schemeClr val="bg1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7391400" y="2667000"/>
            <a:ext cx="6556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Comic Sans MS" pitchFamily="66" charset="0"/>
              </a:rPr>
              <a:t>E</a:t>
            </a:r>
            <a:r>
              <a:rPr lang="en-US" sz="3600" baseline="-25000">
                <a:solidFill>
                  <a:schemeClr val="bg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4346575" y="3108325"/>
            <a:ext cx="355600" cy="1541463"/>
          </a:xfrm>
          <a:custGeom>
            <a:avLst/>
            <a:gdLst/>
            <a:ahLst/>
            <a:cxnLst>
              <a:cxn ang="0">
                <a:pos x="142" y="0"/>
              </a:cxn>
              <a:cxn ang="0">
                <a:pos x="10" y="74"/>
              </a:cxn>
              <a:cxn ang="0">
                <a:pos x="2" y="107"/>
              </a:cxn>
              <a:cxn ang="0">
                <a:pos x="101" y="140"/>
              </a:cxn>
              <a:cxn ang="0">
                <a:pos x="68" y="297"/>
              </a:cxn>
              <a:cxn ang="0">
                <a:pos x="2" y="371"/>
              </a:cxn>
              <a:cxn ang="0">
                <a:pos x="43" y="437"/>
              </a:cxn>
              <a:cxn ang="0">
                <a:pos x="93" y="453"/>
              </a:cxn>
              <a:cxn ang="0">
                <a:pos x="117" y="461"/>
              </a:cxn>
              <a:cxn ang="0">
                <a:pos x="191" y="494"/>
              </a:cxn>
              <a:cxn ang="0">
                <a:pos x="216" y="535"/>
              </a:cxn>
              <a:cxn ang="0">
                <a:pos x="68" y="725"/>
              </a:cxn>
              <a:cxn ang="0">
                <a:pos x="84" y="757"/>
              </a:cxn>
              <a:cxn ang="0">
                <a:pos x="224" y="782"/>
              </a:cxn>
              <a:cxn ang="0">
                <a:pos x="150" y="947"/>
              </a:cxn>
              <a:cxn ang="0">
                <a:pos x="142" y="971"/>
              </a:cxn>
            </a:cxnLst>
            <a:rect l="0" t="0" r="r" b="b"/>
            <a:pathLst>
              <a:path w="224" h="971">
                <a:moveTo>
                  <a:pt x="142" y="0"/>
                </a:moveTo>
                <a:cubicBezTo>
                  <a:pt x="89" y="15"/>
                  <a:pt x="50" y="36"/>
                  <a:pt x="10" y="74"/>
                </a:cubicBezTo>
                <a:cubicBezTo>
                  <a:pt x="7" y="85"/>
                  <a:pt x="0" y="96"/>
                  <a:pt x="2" y="107"/>
                </a:cubicBezTo>
                <a:cubicBezTo>
                  <a:pt x="7" y="137"/>
                  <a:pt x="91" y="139"/>
                  <a:pt x="101" y="140"/>
                </a:cubicBezTo>
                <a:cubicBezTo>
                  <a:pt x="200" y="176"/>
                  <a:pt x="139" y="271"/>
                  <a:pt x="68" y="297"/>
                </a:cubicBezTo>
                <a:cubicBezTo>
                  <a:pt x="36" y="320"/>
                  <a:pt x="14" y="333"/>
                  <a:pt x="2" y="371"/>
                </a:cubicBezTo>
                <a:cubicBezTo>
                  <a:pt x="15" y="408"/>
                  <a:pt x="9" y="422"/>
                  <a:pt x="43" y="437"/>
                </a:cubicBezTo>
                <a:cubicBezTo>
                  <a:pt x="59" y="444"/>
                  <a:pt x="76" y="448"/>
                  <a:pt x="93" y="453"/>
                </a:cubicBezTo>
                <a:cubicBezTo>
                  <a:pt x="101" y="456"/>
                  <a:pt x="117" y="461"/>
                  <a:pt x="117" y="461"/>
                </a:cubicBezTo>
                <a:cubicBezTo>
                  <a:pt x="139" y="483"/>
                  <a:pt x="162" y="484"/>
                  <a:pt x="191" y="494"/>
                </a:cubicBezTo>
                <a:cubicBezTo>
                  <a:pt x="200" y="503"/>
                  <a:pt x="220" y="518"/>
                  <a:pt x="216" y="535"/>
                </a:cubicBezTo>
                <a:cubicBezTo>
                  <a:pt x="206" y="580"/>
                  <a:pt x="100" y="687"/>
                  <a:pt x="68" y="725"/>
                </a:cubicBezTo>
                <a:cubicBezTo>
                  <a:pt x="73" y="736"/>
                  <a:pt x="75" y="749"/>
                  <a:pt x="84" y="757"/>
                </a:cubicBezTo>
                <a:cubicBezTo>
                  <a:pt x="108" y="777"/>
                  <a:pt x="204" y="780"/>
                  <a:pt x="224" y="782"/>
                </a:cubicBezTo>
                <a:cubicBezTo>
                  <a:pt x="214" y="854"/>
                  <a:pt x="192" y="892"/>
                  <a:pt x="150" y="947"/>
                </a:cubicBezTo>
                <a:cubicBezTo>
                  <a:pt x="147" y="955"/>
                  <a:pt x="142" y="971"/>
                  <a:pt x="142" y="971"/>
                </a:cubicBezTo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H="1" flipV="1">
            <a:off x="4419600" y="4495800"/>
            <a:ext cx="152400" cy="152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V="1">
            <a:off x="4572000" y="4495800"/>
            <a:ext cx="228600" cy="152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974725" y="1036638"/>
            <a:ext cx="74834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Represents an electron dropping to a lower energy level, releasing energy in the process.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593725" y="5026025"/>
            <a:ext cx="8016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The energy of the photon matches the difference, E</a:t>
            </a:r>
            <a:r>
              <a:rPr lang="en-US" sz="2800" baseline="-25000">
                <a:latin typeface="Comic Sans MS" pitchFamily="66" charset="0"/>
              </a:rPr>
              <a:t>2</a:t>
            </a:r>
            <a:r>
              <a:rPr lang="en-US" sz="2800">
                <a:latin typeface="Comic Sans MS" pitchFamily="66" charset="0"/>
              </a:rPr>
              <a:t> – E</a:t>
            </a:r>
            <a:r>
              <a:rPr lang="en-US" sz="2800" baseline="-25000">
                <a:latin typeface="Comic Sans MS" pitchFamily="66" charset="0"/>
              </a:rPr>
              <a:t>1</a:t>
            </a:r>
            <a:r>
              <a:rPr lang="en-US" sz="2800">
                <a:latin typeface="Comic Sans MS" pitchFamily="66" charset="0"/>
              </a:rPr>
              <a:t>, between the levels.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4038600"/>
            <a:ext cx="7772400" cy="1470025"/>
          </a:xfrm>
        </p:spPr>
        <p:txBody>
          <a:bodyPr/>
          <a:lstStyle/>
          <a:p>
            <a:r>
              <a:rPr lang="en-US" sz="5400"/>
              <a:t>Ion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295400"/>
            <a:ext cx="7848600" cy="1752600"/>
          </a:xfrm>
        </p:spPr>
        <p:txBody>
          <a:bodyPr/>
          <a:lstStyle/>
          <a:p>
            <a:r>
              <a:rPr lang="en-US" sz="4400"/>
              <a:t>Atom that has gained or lost electrons and so carries a charge.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38600"/>
            <a:ext cx="7772400" cy="1470025"/>
          </a:xfrm>
        </p:spPr>
        <p:txBody>
          <a:bodyPr/>
          <a:lstStyle/>
          <a:p>
            <a:r>
              <a:rPr lang="en-US" sz="5400"/>
              <a:t>Positive 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295400"/>
            <a:ext cx="7848600" cy="1752600"/>
          </a:xfrm>
        </p:spPr>
        <p:txBody>
          <a:bodyPr/>
          <a:lstStyle/>
          <a:p>
            <a:r>
              <a:rPr lang="en-US" sz="4400"/>
              <a:t>Atom that has lost electrons.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38600"/>
            <a:ext cx="7772400" cy="1470025"/>
          </a:xfrm>
        </p:spPr>
        <p:txBody>
          <a:bodyPr/>
          <a:lstStyle/>
          <a:p>
            <a:r>
              <a:rPr lang="en-US" sz="5400"/>
              <a:t>Negative 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295400"/>
            <a:ext cx="8077200" cy="1752600"/>
          </a:xfrm>
        </p:spPr>
        <p:txBody>
          <a:bodyPr/>
          <a:lstStyle/>
          <a:p>
            <a:r>
              <a:rPr lang="en-US" sz="4400"/>
              <a:t>Atom that has gained electrons.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267200"/>
            <a:ext cx="7772400" cy="1470025"/>
          </a:xfrm>
        </p:spPr>
        <p:txBody>
          <a:bodyPr/>
          <a:lstStyle/>
          <a:p>
            <a:r>
              <a:rPr lang="en-US" sz="5400"/>
              <a:t>Lewis Diagram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295400"/>
            <a:ext cx="8077200" cy="1752600"/>
          </a:xfrm>
        </p:spPr>
        <p:txBody>
          <a:bodyPr/>
          <a:lstStyle/>
          <a:p>
            <a:r>
              <a:rPr lang="en-US" sz="4400"/>
              <a:t>Shows the valence electrons.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914400" y="2514600"/>
            <a:ext cx="7696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Arranged as dots around the  symbol.  Max of 2 per side.  Don’t double up until they have 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3789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86200"/>
            <a:ext cx="7772400" cy="1470025"/>
          </a:xfrm>
        </p:spPr>
        <p:txBody>
          <a:bodyPr/>
          <a:lstStyle/>
          <a:p>
            <a:r>
              <a:rPr lang="en-US" sz="5400"/>
              <a:t>Lewis Diagram of Ca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295400"/>
            <a:ext cx="8077200" cy="1752600"/>
          </a:xfrm>
        </p:spPr>
        <p:txBody>
          <a:bodyPr/>
          <a:lstStyle/>
          <a:p>
            <a:r>
              <a:rPr lang="en-US" sz="6000"/>
              <a:t>Ca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828800" y="5181600"/>
            <a:ext cx="5414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Bohr configuration is 2-8-8-2.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114800" y="304800"/>
            <a:ext cx="4667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0"/>
              <a:t>.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5105400" y="990600"/>
            <a:ext cx="4667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1" build="p"/>
      <p:bldP spid="38917" grpId="0"/>
      <p:bldP spid="38918" grpId="0"/>
      <p:bldP spid="3891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86200"/>
            <a:ext cx="7772400" cy="1470025"/>
          </a:xfrm>
        </p:spPr>
        <p:txBody>
          <a:bodyPr/>
          <a:lstStyle/>
          <a:p>
            <a:r>
              <a:rPr lang="en-US" sz="5400"/>
              <a:t>Lewis Diagram of Ca</a:t>
            </a:r>
            <a:r>
              <a:rPr lang="en-US" sz="5400" baseline="30000"/>
              <a:t>2+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295400"/>
            <a:ext cx="8077200" cy="1752600"/>
          </a:xfrm>
        </p:spPr>
        <p:txBody>
          <a:bodyPr/>
          <a:lstStyle/>
          <a:p>
            <a:r>
              <a:rPr lang="en-US" sz="6000"/>
              <a:t>[Ca]</a:t>
            </a:r>
            <a:r>
              <a:rPr lang="en-US" sz="6000" baseline="30000"/>
              <a:t>2+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828800" y="5181600"/>
            <a:ext cx="5414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Bohr configuration is 2-8-8-0.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66688" y="2743200"/>
            <a:ext cx="90757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No dots because the 2 valence electrons were removed.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  <p:bldP spid="40964" grpId="0"/>
      <p:bldP spid="4096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86200"/>
            <a:ext cx="7772400" cy="1470025"/>
          </a:xfrm>
        </p:spPr>
        <p:txBody>
          <a:bodyPr/>
          <a:lstStyle/>
          <a:p>
            <a:r>
              <a:rPr lang="en-US" sz="5400"/>
              <a:t>Lewis Diagram of K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295400"/>
            <a:ext cx="8077200" cy="1752600"/>
          </a:xfrm>
        </p:spPr>
        <p:txBody>
          <a:bodyPr/>
          <a:lstStyle/>
          <a:p>
            <a:r>
              <a:rPr lang="en-US" sz="6000"/>
              <a:t>K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828800" y="5181600"/>
            <a:ext cx="5414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Bohr configuration is 2-8-8-1.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343400" y="304800"/>
            <a:ext cx="4667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1" build="p"/>
      <p:bldP spid="39940" grpId="0"/>
      <p:bldP spid="3994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86200"/>
            <a:ext cx="7772400" cy="1470025"/>
          </a:xfrm>
        </p:spPr>
        <p:txBody>
          <a:bodyPr/>
          <a:lstStyle/>
          <a:p>
            <a:r>
              <a:rPr lang="en-US" sz="5400"/>
              <a:t>Lewis Diagram of K</a:t>
            </a:r>
            <a:r>
              <a:rPr lang="en-US" sz="5400" baseline="30000"/>
              <a:t>+1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295400"/>
            <a:ext cx="8077200" cy="1752600"/>
          </a:xfrm>
        </p:spPr>
        <p:txBody>
          <a:bodyPr/>
          <a:lstStyle/>
          <a:p>
            <a:r>
              <a:rPr lang="en-US" sz="6000"/>
              <a:t>[K]</a:t>
            </a:r>
            <a:r>
              <a:rPr lang="en-US" sz="6000" baseline="30000"/>
              <a:t>+1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828800" y="5181600"/>
            <a:ext cx="5414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Bohr configuration is 2-8-8-0.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88925" y="3036888"/>
            <a:ext cx="8283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No dot because the valence electron was removed.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  <p:bldP spid="41988" grpId="0"/>
      <p:bldP spid="4199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86200"/>
            <a:ext cx="7772400" cy="1470025"/>
          </a:xfrm>
        </p:spPr>
        <p:txBody>
          <a:bodyPr/>
          <a:lstStyle/>
          <a:p>
            <a:r>
              <a:rPr lang="en-US" sz="5400"/>
              <a:t>Lewis Diagram of Cl</a:t>
            </a:r>
            <a:endParaRPr lang="en-US" sz="5400" baseline="300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295400"/>
            <a:ext cx="8077200" cy="1752600"/>
          </a:xfrm>
        </p:spPr>
        <p:txBody>
          <a:bodyPr/>
          <a:lstStyle/>
          <a:p>
            <a:r>
              <a:rPr lang="en-US" sz="6000"/>
              <a:t>Cl:</a:t>
            </a:r>
            <a:endParaRPr lang="en-US" sz="6000" baseline="3000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828800" y="5181600"/>
            <a:ext cx="505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Bohr configuration is 2-8-7.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 rot="16200000">
            <a:off x="4191794" y="837406"/>
            <a:ext cx="395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: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 rot="16200000">
            <a:off x="4191794" y="1828006"/>
            <a:ext cx="395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: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3733800" y="1219200"/>
            <a:ext cx="395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  <p:bldP spid="45060" grpId="0"/>
      <p:bldP spid="45061" grpId="0"/>
      <p:bldP spid="45062" grpId="0"/>
      <p:bldP spid="450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00400"/>
            <a:ext cx="7772400" cy="1470025"/>
          </a:xfrm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</a:rPr>
              <a:t>Rutherford’s Model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57200"/>
            <a:ext cx="8610600" cy="2057400"/>
          </a:xfrm>
        </p:spPr>
        <p:txBody>
          <a:bodyPr/>
          <a:lstStyle/>
          <a:p>
            <a:endParaRPr lang="en-US"/>
          </a:p>
          <a:p>
            <a:r>
              <a:rPr lang="en-US" sz="4400">
                <a:solidFill>
                  <a:schemeClr val="bg1"/>
                </a:solidFill>
              </a:rPr>
              <a:t>Nuclear Model</a:t>
            </a: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6477000" y="4267200"/>
            <a:ext cx="2209800" cy="2133600"/>
          </a:xfrm>
          <a:prstGeom prst="ellipse">
            <a:avLst/>
          </a:prstGeom>
          <a:solidFill>
            <a:srgbClr val="0066FF">
              <a:alpha val="33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7467600" y="51816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Comic Sans MS" pitchFamily="66" charset="0"/>
              </a:rPr>
              <a:t>+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239000" y="4572000"/>
            <a:ext cx="31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-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858000" y="5181600"/>
            <a:ext cx="31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-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924800" y="5410200"/>
            <a:ext cx="31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-</a:t>
            </a: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6324600" y="4191000"/>
            <a:ext cx="2438400" cy="2286000"/>
          </a:xfrm>
          <a:prstGeom prst="ellipse">
            <a:avLst/>
          </a:prstGeom>
          <a:solidFill>
            <a:srgbClr val="0099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86200"/>
            <a:ext cx="7772400" cy="1470025"/>
          </a:xfrm>
        </p:spPr>
        <p:txBody>
          <a:bodyPr/>
          <a:lstStyle/>
          <a:p>
            <a:r>
              <a:rPr lang="en-US" sz="5400"/>
              <a:t>Lewis Diagram of Cl</a:t>
            </a:r>
            <a:r>
              <a:rPr lang="en-US" sz="5400" baseline="30000"/>
              <a:t>-1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295400"/>
            <a:ext cx="8077200" cy="1752600"/>
          </a:xfrm>
        </p:spPr>
        <p:txBody>
          <a:bodyPr/>
          <a:lstStyle/>
          <a:p>
            <a:r>
              <a:rPr lang="en-US" sz="6000"/>
              <a:t>[:Cl:]</a:t>
            </a:r>
            <a:r>
              <a:rPr lang="en-US" sz="6000" baseline="30000"/>
              <a:t>-1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828800" y="5181600"/>
            <a:ext cx="505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Bohr configuration is 2-8-8.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 rot="16200000">
            <a:off x="4039394" y="837406"/>
            <a:ext cx="395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: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 rot="16200000">
            <a:off x="4039394" y="1828006"/>
            <a:ext cx="395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44036" grpId="0"/>
      <p:bldP spid="44038" grpId="0"/>
      <p:bldP spid="4403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86200"/>
            <a:ext cx="7772400" cy="1470025"/>
          </a:xfrm>
        </p:spPr>
        <p:txBody>
          <a:bodyPr/>
          <a:lstStyle/>
          <a:p>
            <a:r>
              <a:rPr lang="en-US" sz="5400"/>
              <a:t>Lewis Diagram of S</a:t>
            </a:r>
            <a:endParaRPr lang="en-US" sz="5400" baseline="300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295400"/>
            <a:ext cx="8077200" cy="1752600"/>
          </a:xfrm>
        </p:spPr>
        <p:txBody>
          <a:bodyPr/>
          <a:lstStyle/>
          <a:p>
            <a:r>
              <a:rPr lang="en-US" sz="6000"/>
              <a:t>S:</a:t>
            </a:r>
            <a:endParaRPr lang="en-US" sz="6000" baseline="3000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828800" y="5181600"/>
            <a:ext cx="505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Bohr configuration is 2-8-6.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 rot="16200000">
            <a:off x="4191794" y="837406"/>
            <a:ext cx="395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: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 rot="16200000">
            <a:off x="4191794" y="1826419"/>
            <a:ext cx="395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.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3810000" y="1219200"/>
            <a:ext cx="395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  <p:bldP spid="46084" grpId="0"/>
      <p:bldP spid="46085" grpId="0"/>
      <p:bldP spid="46086" grpId="0"/>
      <p:bldP spid="4608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86200"/>
            <a:ext cx="7772400" cy="1470025"/>
          </a:xfrm>
        </p:spPr>
        <p:txBody>
          <a:bodyPr/>
          <a:lstStyle/>
          <a:p>
            <a:r>
              <a:rPr lang="en-US" sz="5400"/>
              <a:t>Lewis Diagram of S</a:t>
            </a:r>
            <a:r>
              <a:rPr lang="en-US" sz="5400" baseline="30000"/>
              <a:t>2-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295400"/>
            <a:ext cx="8077200" cy="1752600"/>
          </a:xfrm>
        </p:spPr>
        <p:txBody>
          <a:bodyPr/>
          <a:lstStyle/>
          <a:p>
            <a:r>
              <a:rPr lang="en-US" sz="6000"/>
              <a:t>[ S:]</a:t>
            </a:r>
            <a:r>
              <a:rPr lang="en-US" sz="6000" baseline="30000"/>
              <a:t>2-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828800" y="5181600"/>
            <a:ext cx="505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Bohr configuration is 2-8-8.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 rot="16200000">
            <a:off x="4115594" y="837406"/>
            <a:ext cx="395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: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 rot="16200000">
            <a:off x="4039394" y="1828006"/>
            <a:ext cx="395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: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810000" y="1219200"/>
            <a:ext cx="395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47108" grpId="0"/>
      <p:bldP spid="47109" grpId="0"/>
      <p:bldP spid="47110" grpId="0"/>
      <p:bldP spid="4711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86200"/>
            <a:ext cx="7772400" cy="1470025"/>
          </a:xfrm>
        </p:spPr>
        <p:txBody>
          <a:bodyPr/>
          <a:lstStyle/>
          <a:p>
            <a:r>
              <a:rPr lang="en-US" sz="5400"/>
              <a:t>Exothermic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295400"/>
            <a:ext cx="8077200" cy="1752600"/>
          </a:xfrm>
        </p:spPr>
        <p:txBody>
          <a:bodyPr/>
          <a:lstStyle/>
          <a:p>
            <a:r>
              <a:rPr lang="en-US" sz="4000"/>
              <a:t>Process that releases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86200"/>
            <a:ext cx="7772400" cy="1470025"/>
          </a:xfrm>
        </p:spPr>
        <p:txBody>
          <a:bodyPr/>
          <a:lstStyle/>
          <a:p>
            <a:r>
              <a:rPr lang="en-US" sz="5400"/>
              <a:t>Endothermic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295400"/>
            <a:ext cx="8077200" cy="1752600"/>
          </a:xfrm>
        </p:spPr>
        <p:txBody>
          <a:bodyPr/>
          <a:lstStyle/>
          <a:p>
            <a:r>
              <a:rPr lang="en-US" sz="4000"/>
              <a:t>Process that absorbs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86200"/>
            <a:ext cx="7772400" cy="1470025"/>
          </a:xfrm>
        </p:spPr>
        <p:txBody>
          <a:bodyPr/>
          <a:lstStyle/>
          <a:p>
            <a:r>
              <a:rPr lang="en-US" sz="4800"/>
              <a:t>Which Bohr orbit has the lowest energy?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295400"/>
            <a:ext cx="8077200" cy="1752600"/>
          </a:xfrm>
        </p:spPr>
        <p:txBody>
          <a:bodyPr/>
          <a:lstStyle/>
          <a:p>
            <a:r>
              <a:rPr lang="en-US" sz="4000"/>
              <a:t>n = 1, the orbit closest to the nucleus.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The characteristic bright-line spectrum of an atom is produced by its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533400" y="2743200"/>
            <a:ext cx="815340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3200"/>
              <a:t>A)  Electrons absorbing energy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/>
              <a:t>B)  Electrons emitting energy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/>
              <a:t>C)  Protons absorbing energy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/>
              <a:t>D)  Protons emitting energy</a:t>
            </a:r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533400" y="3200400"/>
            <a:ext cx="5715000" cy="838200"/>
          </a:xfrm>
          <a:prstGeom prst="ellips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267200"/>
            <a:ext cx="8229600" cy="1546225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Rutherford’s Experiment</a:t>
            </a:r>
          </a:p>
        </p:txBody>
      </p:sp>
      <p:pic>
        <p:nvPicPr>
          <p:cNvPr id="7171" name="Picture 3" descr="GoldFoilExperi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6070600" cy="4017963"/>
          </a:xfrm>
          <a:prstGeom prst="rect">
            <a:avLst/>
          </a:prstGeom>
          <a:noFill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12725" y="5981700"/>
            <a:ext cx="4627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Comic Sans MS" pitchFamily="66" charset="0"/>
              </a:rPr>
              <a:t>Source:  http://www.dlt.ncssm.edu/TIGER/chem1.htm#atomic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267200"/>
            <a:ext cx="8229600" cy="1546225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Rutherford’s Experiment:  Results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65125" y="579438"/>
            <a:ext cx="763587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arenR"/>
            </a:pPr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Most of the alpha particles went straight through.  </a:t>
            </a:r>
            <a:r>
              <a:rPr lang="en-US" sz="2800">
                <a:solidFill>
                  <a:schemeClr val="bg1"/>
                </a:solidFill>
                <a:latin typeface="Comic Sans MS" pitchFamily="66" charset="0"/>
                <a:sym typeface="Symbol" pitchFamily="18" charset="2"/>
              </a:rPr>
              <a:t>  Most of the atom is empty space.</a:t>
            </a:r>
          </a:p>
          <a:p>
            <a:pPr marL="457200" indent="-457200">
              <a:buFontTx/>
              <a:buAutoNum type="arabicParenR"/>
            </a:pPr>
            <a:endParaRPr lang="en-US" sz="2800">
              <a:solidFill>
                <a:schemeClr val="bg1"/>
              </a:solidFill>
              <a:latin typeface="Comic Sans MS" pitchFamily="66" charset="0"/>
              <a:sym typeface="Symbol" pitchFamily="18" charset="2"/>
            </a:endParaRPr>
          </a:p>
          <a:p>
            <a:pPr marL="457200" indent="-457200">
              <a:buFontTx/>
              <a:buAutoNum type="arabicParenR"/>
            </a:pPr>
            <a:r>
              <a:rPr lang="en-US" sz="2800">
                <a:solidFill>
                  <a:schemeClr val="bg1"/>
                </a:solidFill>
                <a:latin typeface="Comic Sans MS" pitchFamily="66" charset="0"/>
                <a:sym typeface="Symbol" pitchFamily="18" charset="2"/>
              </a:rPr>
              <a:t>Some of the alpha particles were deflected back.    The nucleus was tiny, but contained most of the mass of the atom.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00400"/>
            <a:ext cx="7772400" cy="1470025"/>
          </a:xfrm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</a:rPr>
              <a:t>Bohr’s Model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57200"/>
            <a:ext cx="8610600" cy="2057400"/>
          </a:xfrm>
        </p:spPr>
        <p:txBody>
          <a:bodyPr/>
          <a:lstStyle/>
          <a:p>
            <a:endParaRPr lang="en-US"/>
          </a:p>
          <a:p>
            <a:r>
              <a:rPr lang="en-US" sz="4400">
                <a:solidFill>
                  <a:schemeClr val="bg1"/>
                </a:solidFill>
              </a:rPr>
              <a:t>Planetary Model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6324600" y="3962400"/>
            <a:ext cx="2514600" cy="2438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6629400" y="4191000"/>
            <a:ext cx="1981200" cy="1905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6858000" y="4419600"/>
            <a:ext cx="15240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7162800" y="4724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7543800" y="50292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8229600" y="54102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7620000" y="58674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8077200" y="45720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6781800" y="51054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8001000" y="49530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7086600" y="51816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6248400" y="3886200"/>
            <a:ext cx="2743200" cy="2590800"/>
          </a:xfrm>
          <a:prstGeom prst="ellipse">
            <a:avLst/>
          </a:prstGeom>
          <a:solidFill>
            <a:srgbClr val="0099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00400"/>
            <a:ext cx="7772400" cy="1470025"/>
          </a:xfrm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</a:rPr>
              <a:t>Schrodinger’s Model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57200"/>
            <a:ext cx="8610600" cy="2057400"/>
          </a:xfrm>
        </p:spPr>
        <p:txBody>
          <a:bodyPr/>
          <a:lstStyle/>
          <a:p>
            <a:endParaRPr lang="en-US"/>
          </a:p>
          <a:p>
            <a:r>
              <a:rPr lang="en-US" sz="4400">
                <a:solidFill>
                  <a:schemeClr val="bg1"/>
                </a:solidFill>
              </a:rPr>
              <a:t>Modern or Quantum Mechanical Model</a:t>
            </a:r>
          </a:p>
        </p:txBody>
      </p:sp>
      <p:pic>
        <p:nvPicPr>
          <p:cNvPr id="10244" name="Picture 4" descr="s-orbitals_3-up_withNod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4724400"/>
            <a:ext cx="2590800" cy="1943100"/>
          </a:xfrm>
          <a:prstGeom prst="rect">
            <a:avLst/>
          </a:prstGeom>
          <a:noFill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486400" y="4267200"/>
            <a:ext cx="34448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Comic Sans MS" pitchFamily="66" charset="0"/>
              </a:rPr>
              <a:t>Source:  http://www.dlt.ncssm.edu/TIGER/chem1.htm#atomic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267200"/>
            <a:ext cx="8229600" cy="1546225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Modern Model (Schrodinger or Quantum Mechanical Model)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609600"/>
            <a:ext cx="6629400" cy="1981200"/>
          </a:xfrm>
        </p:spPr>
        <p:txBody>
          <a:bodyPr/>
          <a:lstStyle/>
          <a:p>
            <a:pPr algn="l"/>
            <a:r>
              <a:rPr lang="en-US">
                <a:solidFill>
                  <a:schemeClr val="bg1"/>
                </a:solidFill>
              </a:rPr>
              <a:t>Electron treated as a wave.</a:t>
            </a:r>
          </a:p>
          <a:p>
            <a:pPr algn="l"/>
            <a:r>
              <a:rPr lang="en-US">
                <a:solidFill>
                  <a:schemeClr val="bg1"/>
                </a:solidFill>
              </a:rPr>
              <a:t>Never know exactly where it 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08080"/>
        </a:dk1>
        <a:lt1>
          <a:srgbClr val="FFFFFF"/>
        </a:lt1>
        <a:dk2>
          <a:srgbClr val="008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C0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736</Words>
  <Application>Microsoft Office PowerPoint</Application>
  <PresentationFormat>On-screen Show (4:3)</PresentationFormat>
  <Paragraphs>183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Default Design</vt:lpstr>
      <vt:lpstr>Flashcards for Atomic Structure II</vt:lpstr>
      <vt:lpstr>Dalton’s Model</vt:lpstr>
      <vt:lpstr>Thomson’s Model</vt:lpstr>
      <vt:lpstr>Rutherford’s Model</vt:lpstr>
      <vt:lpstr>Rutherford’s Experiment</vt:lpstr>
      <vt:lpstr>Rutherford’s Experiment:  Results</vt:lpstr>
      <vt:lpstr>Bohr’s Model</vt:lpstr>
      <vt:lpstr>Schrodinger’s Model</vt:lpstr>
      <vt:lpstr>Modern Model (Schrodinger or Quantum Mechanical Model)</vt:lpstr>
      <vt:lpstr>Bohr Configuration</vt:lpstr>
      <vt:lpstr>Bohr Configuration of Na = 2-8-1</vt:lpstr>
      <vt:lpstr>Bohr Diagram of Na</vt:lpstr>
      <vt:lpstr>Valence Electron(s)</vt:lpstr>
      <vt:lpstr>Kernel</vt:lpstr>
      <vt:lpstr>Bohr Model</vt:lpstr>
      <vt:lpstr>Maximum Capacity of Bohr Levels</vt:lpstr>
      <vt:lpstr>Ground State</vt:lpstr>
      <vt:lpstr>2-8-7</vt:lpstr>
      <vt:lpstr>2-6</vt:lpstr>
      <vt:lpstr>Ground state configuration of Kr?</vt:lpstr>
      <vt:lpstr>Principle Energy Level?</vt:lpstr>
      <vt:lpstr>Excited State</vt:lpstr>
      <vt:lpstr>2-5-1</vt:lpstr>
      <vt:lpstr>2-0-1</vt:lpstr>
      <vt:lpstr>Continuous Spectrum</vt:lpstr>
      <vt:lpstr>Bright Line Spectrum</vt:lpstr>
      <vt:lpstr>Absorbtion of Energy</vt:lpstr>
      <vt:lpstr>Emission of Energy</vt:lpstr>
      <vt:lpstr>Orbital</vt:lpstr>
      <vt:lpstr>PowerPoint Presentation</vt:lpstr>
      <vt:lpstr>Ion</vt:lpstr>
      <vt:lpstr>Positive Ion</vt:lpstr>
      <vt:lpstr>Negative Ion</vt:lpstr>
      <vt:lpstr>Lewis Diagram</vt:lpstr>
      <vt:lpstr>Lewis Diagram of Ca</vt:lpstr>
      <vt:lpstr>Lewis Diagram of Ca2+</vt:lpstr>
      <vt:lpstr>Lewis Diagram of K</vt:lpstr>
      <vt:lpstr>Lewis Diagram of K+1</vt:lpstr>
      <vt:lpstr>Lewis Diagram of Cl</vt:lpstr>
      <vt:lpstr>Lewis Diagram of Cl-1</vt:lpstr>
      <vt:lpstr>Lewis Diagram of S</vt:lpstr>
      <vt:lpstr>Lewis Diagram of S2-</vt:lpstr>
      <vt:lpstr>Exothermic</vt:lpstr>
      <vt:lpstr>Endothermic</vt:lpstr>
      <vt:lpstr>Which Bohr orbit has the lowest energy?</vt:lpstr>
      <vt:lpstr>PowerPoint Presentation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Flashcards for Atomic Structure II</dc:title>
  <dc:creator>Science-laptop</dc:creator>
  <cp:lastModifiedBy>Paul</cp:lastModifiedBy>
  <cp:revision>7</cp:revision>
  <dcterms:created xsi:type="dcterms:W3CDTF">2006-11-20T21:42:29Z</dcterms:created>
  <dcterms:modified xsi:type="dcterms:W3CDTF">2013-06-02T17:34:39Z</dcterms:modified>
</cp:coreProperties>
</file>