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9" r:id="rId14"/>
    <p:sldId id="268" r:id="rId15"/>
    <p:sldId id="299" r:id="rId16"/>
    <p:sldId id="270" r:id="rId17"/>
    <p:sldId id="271" r:id="rId18"/>
    <p:sldId id="273" r:id="rId19"/>
    <p:sldId id="272" r:id="rId20"/>
    <p:sldId id="274" r:id="rId21"/>
    <p:sldId id="275" r:id="rId22"/>
    <p:sldId id="277" r:id="rId23"/>
    <p:sldId id="306" r:id="rId24"/>
    <p:sldId id="276"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301" r:id="rId47"/>
    <p:sldId id="307" r:id="rId48"/>
    <p:sldId id="302" r:id="rId49"/>
    <p:sldId id="303" r:id="rId50"/>
    <p:sldId id="304" r:id="rId51"/>
    <p:sldId id="305"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DEFF"/>
  </p:clrMru>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1C1D1A78-0C2D-E34E-97F6-D1CC61BF4A56}" type="datetimeFigureOut">
              <a:rPr lang="en-US" smtClean="0"/>
              <a:pPr/>
              <a:t>5/2/2011</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822FB46-FB7B-4879-9B1A-EE9F4DE9AF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C1D1A78-0C2D-E34E-97F6-D1CC61BF4A56}"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703EC-E27C-FD41-A799-0FC996EA4D05}"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C1D1A78-0C2D-E34E-97F6-D1CC61BF4A56}"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703EC-E27C-FD41-A799-0FC996EA4D05}"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C1D1A78-0C2D-E34E-97F6-D1CC61BF4A56}" type="datetimeFigureOut">
              <a:rPr lang="en-US" smtClean="0"/>
              <a:pPr/>
              <a:t>5/2/2011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703EC-E27C-FD41-A799-0FC996EA4D0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1C1D1A78-0C2D-E34E-97F6-D1CC61BF4A56}" type="datetimeFigureOut">
              <a:rPr lang="en-US" smtClean="0"/>
              <a:pPr/>
              <a:t>5/2/2011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703EC-E27C-FD41-A799-0FC996EA4D0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D1A78-0C2D-E34E-97F6-D1CC61BF4A56}"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703EC-E27C-FD41-A799-0FC996EA4D0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1C1D1A78-0C2D-E34E-97F6-D1CC61BF4A56}" type="datetimeFigureOut">
              <a:rPr lang="en-US" smtClean="0"/>
              <a:pPr/>
              <a:t>5/2/2011</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A7C703EC-E27C-FD41-A799-0FC996EA4D05}" type="slidenum">
              <a:rPr lang="en-US" smtClean="0"/>
              <a:pPr/>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D1A78-0C2D-E34E-97F6-D1CC61BF4A56}"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703EC-E27C-FD41-A799-0FC996EA4D0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D1A78-0C2D-E34E-97F6-D1CC61BF4A56}"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703EC-E27C-FD41-A799-0FC996EA4D05}" type="slidenum">
              <a:rPr lang="en-US" smtClean="0"/>
              <a:pPr/>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C1D1A78-0C2D-E34E-97F6-D1CC61BF4A56}"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703EC-E27C-FD41-A799-0FC996EA4D0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C1D1A78-0C2D-E34E-97F6-D1CC61BF4A56}"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703EC-E27C-FD41-A799-0FC996EA4D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212106" y="6356350"/>
            <a:ext cx="1752600" cy="365125"/>
          </a:xfrm>
        </p:spPr>
        <p:txBody>
          <a:bodyPr/>
          <a:lstStyle/>
          <a:p>
            <a:fld id="{1C1D1A78-0C2D-E34E-97F6-D1CC61BF4A56}"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703EC-E27C-FD41-A799-0FC996EA4D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1C1D1A78-0C2D-E34E-97F6-D1CC61BF4A56}" type="datetimeFigureOut">
              <a:rPr lang="en-US" smtClean="0"/>
              <a:pPr/>
              <a:t>5/2/2011</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A7C703EC-E27C-FD41-A799-0FC996EA4D05}" type="slidenum">
              <a:rPr lang="en-US" smtClean="0"/>
              <a:pPr/>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Click icon to add picture</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212106" y="6356350"/>
            <a:ext cx="1752600" cy="365125"/>
          </a:xfrm>
        </p:spPr>
        <p:txBody>
          <a:bodyPr/>
          <a:lstStyle/>
          <a:p>
            <a:fld id="{1C1D1A78-0C2D-E34E-97F6-D1CC61BF4A56}" type="datetimeFigureOut">
              <a:rPr lang="en-US" smtClean="0"/>
              <a:pPr/>
              <a:t>5/2/2011</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A7C703EC-E27C-FD41-A799-0FC996EA4D05}" type="slidenum">
              <a:rPr lang="en-US" smtClean="0"/>
              <a:pPr/>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1C1D1A78-0C2D-E34E-97F6-D1CC61BF4A56}" type="datetimeFigureOut">
              <a:rPr lang="en-US" smtClean="0"/>
              <a:pPr/>
              <a:t>5/2/2011</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A7C703EC-E27C-FD41-A799-0FC996EA4D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A7C703EC-E27C-FD41-A799-0FC996EA4D05}" type="slidenum">
              <a:rPr lang="en-US" smtClean="0"/>
              <a:pPr/>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Click icon to add picture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C1D1A78-0C2D-E34E-97F6-D1CC61BF4A56}"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703EC-E27C-FD41-A799-0FC996EA4D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C1D1A78-0C2D-E34E-97F6-D1CC61BF4A56}" type="datetimeFigureOut">
              <a:rPr lang="en-US" smtClean="0"/>
              <a:pPr/>
              <a:t>5/2/2011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703EC-E27C-FD41-A799-0FC996EA4D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C1D1A78-0C2D-E34E-97F6-D1CC61BF4A56}"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703EC-E27C-FD41-A799-0FC996EA4D05}" type="slidenum">
              <a:rPr lang="en-US" smtClean="0"/>
              <a:pPr/>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100000">
              <a:srgbClr val="FFFFFF"/>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1C1D1A78-0C2D-E34E-97F6-D1CC61BF4A56}" type="datetimeFigureOut">
              <a:rPr lang="en-US" smtClean="0"/>
              <a:pPr/>
              <a:t>5/2/2011</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A7C703EC-E27C-FD41-A799-0FC996EA4D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sumanasinc.com/webcontent/animations/content/human_heart.htm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e-learningforkids.org/Courses/Liquid_Animation/Body_Parts/Heart_and_Circulation/index.htm" TargetMode="External"/><Relationship Id="rId7" Type="http://schemas.openxmlformats.org/officeDocument/2006/relationships/image" Target="../media/image23.jpeg"/><Relationship Id="rId2" Type="http://schemas.openxmlformats.org/officeDocument/2006/relationships/hyperlink" Target="http://www.innerbody.com/anim/heart.html" TargetMode="External"/><Relationship Id="rId1" Type="http://schemas.openxmlformats.org/officeDocument/2006/relationships/slideLayout" Target="../slideLayouts/slideLayout6.xml"/><Relationship Id="rId6" Type="http://schemas.openxmlformats.org/officeDocument/2006/relationships/hyperlink" Target="http://quizlet.com/798593/circulatory-system-flash-cards/" TargetMode="External"/><Relationship Id="rId5" Type="http://schemas.openxmlformats.org/officeDocument/2006/relationships/hyperlink" Target="http://www.biology-questions-and-answers.com/the-circulatory-system.html" TargetMode="External"/><Relationship Id="rId4" Type="http://schemas.openxmlformats.org/officeDocument/2006/relationships/hyperlink" Target="http://www.quia.com/rr/30450.html"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buzzle.com/articles/circulatory-system-facts.html" TargetMode="External"/><Relationship Id="rId3" Type="http://schemas.openxmlformats.org/officeDocument/2006/relationships/hyperlink" Target="http://kidshealth.org/kid/htbw/heart.html" TargetMode="External"/><Relationship Id="rId7" Type="http://schemas.openxmlformats.org/officeDocument/2006/relationships/hyperlink" Target="http://www.nlm.nih.gov/medlineplus/ency/article/003398.htm" TargetMode="External"/><Relationship Id="rId2" Type="http://schemas.openxmlformats.org/officeDocument/2006/relationships/hyperlink" Target="http://kvhs.nbed.nb.ca/gallant/biology/biology.html" TargetMode="External"/><Relationship Id="rId1" Type="http://schemas.openxmlformats.org/officeDocument/2006/relationships/slideLayout" Target="../slideLayouts/slideLayout13.xml"/><Relationship Id="rId6" Type="http://schemas.openxmlformats.org/officeDocument/2006/relationships/hyperlink" Target="http://www.fi.edu/learn/heart/systems/circulation.html" TargetMode="External"/><Relationship Id="rId5" Type="http://schemas.openxmlformats.org/officeDocument/2006/relationships/hyperlink" Target="http://www.ivy-rose.co.uk/HumanBody/Blood/Blood_StructureandFunctions.php" TargetMode="External"/><Relationship Id="rId4" Type="http://schemas.openxmlformats.org/officeDocument/2006/relationships/hyperlink" Target="http://regentsprep.org/regents/biology/units/homeostasis/feedback.cf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www.smm.org/heart/lungs/vascular.htm" TargetMode="External"/><Relationship Id="rId7" Type="http://schemas.openxmlformats.org/officeDocument/2006/relationships/image" Target="../media/image49.gif"/><Relationship Id="rId2" Type="http://schemas.openxmlformats.org/officeDocument/2006/relationships/hyperlink" Target="http://www.wisc-online.com/objects/ViewObject.aspx?ID=AP15104" TargetMode="External"/><Relationship Id="rId1" Type="http://schemas.openxmlformats.org/officeDocument/2006/relationships/slideLayout" Target="../slideLayouts/slideLayout4.xml"/><Relationship Id="rId6" Type="http://schemas.openxmlformats.org/officeDocument/2006/relationships/hyperlink" Target="http://kvhs.nbed.nb.ca/gallant/biology/circulation_respiration_notes.html" TargetMode="External"/><Relationship Id="rId5" Type="http://schemas.openxmlformats.org/officeDocument/2006/relationships/hyperlink" Target="http://www.innerbody.com/anim/lungs.html" TargetMode="External"/><Relationship Id="rId4" Type="http://schemas.openxmlformats.org/officeDocument/2006/relationships/hyperlink" Target="http://www.e-learningforkids.org/Courses/Liquid_Animation/Body_Parts/Respiratory_System/index.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hes.ucfsd.org/gclaypo/repiratorysys.html" TargetMode="External"/><Relationship Id="rId7" Type="http://schemas.openxmlformats.org/officeDocument/2006/relationships/hyperlink" Target="http://leavingbio.net/Respiratory%20System/THE%20RESPIRATORY%20SYSTEM.htm#parts" TargetMode="External"/><Relationship Id="rId2" Type="http://schemas.openxmlformats.org/officeDocument/2006/relationships/hyperlink" Target="http://www.ambulancetechnicianstudy.co.uk/respsystem.html" TargetMode="External"/><Relationship Id="rId1" Type="http://schemas.openxmlformats.org/officeDocument/2006/relationships/slideLayout" Target="../slideLayouts/slideLayout4.xml"/><Relationship Id="rId6" Type="http://schemas.openxmlformats.org/officeDocument/2006/relationships/hyperlink" Target="http://kidshealth.org/parent/general/body_basics/lungs.html" TargetMode="External"/><Relationship Id="rId5" Type="http://schemas.openxmlformats.org/officeDocument/2006/relationships/hyperlink" Target="http://biology.clc.uc.edu/courses/bio105/respirat.htm" TargetMode="External"/><Relationship Id="rId4" Type="http://schemas.openxmlformats.org/officeDocument/2006/relationships/hyperlink" Target="http://www.brighthub.com/health/conditions-treatments/articles/57144.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5033" y="2136439"/>
            <a:ext cx="5458968" cy="1048684"/>
          </a:xfrm>
        </p:spPr>
        <p:txBody>
          <a:bodyPr>
            <a:normAutofit fontScale="90000"/>
          </a:bodyPr>
          <a:lstStyle/>
          <a:p>
            <a:pPr algn="ctr"/>
            <a:r>
              <a:rPr lang="en-US" dirty="0" smtClean="0">
                <a:solidFill>
                  <a:schemeClr val="tx1"/>
                </a:solidFill>
                <a:latin typeface="Century Gothic"/>
                <a:cs typeface="Century Gothic"/>
              </a:rPr>
              <a:t>Circulatory </a:t>
            </a:r>
            <a:br>
              <a:rPr lang="en-US" dirty="0" smtClean="0">
                <a:solidFill>
                  <a:schemeClr val="tx1"/>
                </a:solidFill>
                <a:latin typeface="Century Gothic"/>
                <a:cs typeface="Century Gothic"/>
              </a:rPr>
            </a:br>
            <a:r>
              <a:rPr lang="en-US" dirty="0" smtClean="0">
                <a:solidFill>
                  <a:schemeClr val="tx1"/>
                </a:solidFill>
                <a:latin typeface="Century Gothic"/>
                <a:cs typeface="Century Gothic"/>
              </a:rPr>
              <a:t>and </a:t>
            </a:r>
            <a:br>
              <a:rPr lang="en-US" dirty="0" smtClean="0">
                <a:solidFill>
                  <a:schemeClr val="tx1"/>
                </a:solidFill>
                <a:latin typeface="Century Gothic"/>
                <a:cs typeface="Century Gothic"/>
              </a:rPr>
            </a:br>
            <a:r>
              <a:rPr lang="en-US" dirty="0" smtClean="0">
                <a:solidFill>
                  <a:schemeClr val="tx1"/>
                </a:solidFill>
                <a:latin typeface="Century Gothic"/>
                <a:cs typeface="Century Gothic"/>
              </a:rPr>
              <a:t>Respiratory </a:t>
            </a:r>
            <a:br>
              <a:rPr lang="en-US" dirty="0" smtClean="0">
                <a:solidFill>
                  <a:schemeClr val="tx1"/>
                </a:solidFill>
                <a:latin typeface="Century Gothic"/>
                <a:cs typeface="Century Gothic"/>
              </a:rPr>
            </a:br>
            <a:r>
              <a:rPr lang="en-US" dirty="0" smtClean="0">
                <a:solidFill>
                  <a:schemeClr val="tx1"/>
                </a:solidFill>
                <a:latin typeface="Century Gothic"/>
                <a:cs typeface="Century Gothic"/>
              </a:rPr>
              <a:t>Systems</a:t>
            </a:r>
            <a:endParaRPr lang="en-US" dirty="0">
              <a:solidFill>
                <a:schemeClr val="tx1"/>
              </a:solidFill>
              <a:latin typeface="Century Gothic"/>
              <a:cs typeface="Century Gothic"/>
            </a:endParaRPr>
          </a:p>
        </p:txBody>
      </p:sp>
      <p:sp>
        <p:nvSpPr>
          <p:cNvPr id="3" name="Subtitle 2"/>
          <p:cNvSpPr>
            <a:spLocks noGrp="1"/>
          </p:cNvSpPr>
          <p:nvPr>
            <p:ph type="subTitle" idx="1"/>
          </p:nvPr>
        </p:nvSpPr>
        <p:spPr/>
        <p:txBody>
          <a:bodyPr>
            <a:normAutofit lnSpcReduction="10000"/>
          </a:bodyPr>
          <a:lstStyle/>
          <a:p>
            <a:pPr algn="ctr"/>
            <a:r>
              <a:rPr lang="en-US" sz="1800" dirty="0" smtClean="0">
                <a:solidFill>
                  <a:srgbClr val="000000"/>
                </a:solidFill>
              </a:rPr>
              <a:t>By Monika </a:t>
            </a:r>
            <a:r>
              <a:rPr lang="en-US" sz="1800" dirty="0" err="1" smtClean="0">
                <a:solidFill>
                  <a:srgbClr val="000000"/>
                </a:solidFill>
              </a:rPr>
              <a:t>Shpokayte</a:t>
            </a:r>
            <a:r>
              <a:rPr lang="en-US" sz="1800" dirty="0" smtClean="0">
                <a:solidFill>
                  <a:srgbClr val="000000"/>
                </a:solidFill>
              </a:rPr>
              <a:t>, Andrea Lattanzio, and Christopher </a:t>
            </a:r>
            <a:r>
              <a:rPr lang="en-US" sz="1800" dirty="0" err="1" smtClean="0">
                <a:solidFill>
                  <a:srgbClr val="000000"/>
                </a:solidFill>
              </a:rPr>
              <a:t>Tenorio</a:t>
            </a:r>
            <a:endParaRPr lang="en-US" sz="1800" dirty="0" smtClean="0">
              <a:solidFill>
                <a:srgbClr val="000000"/>
              </a:solidFill>
            </a:endParaRPr>
          </a:p>
          <a:p>
            <a:endParaRPr lang="en-US" dirty="0"/>
          </a:p>
        </p:txBody>
      </p:sp>
      <p:pic>
        <p:nvPicPr>
          <p:cNvPr id="4" name="Picture 3" descr="circulatory2.jpg"/>
          <p:cNvPicPr>
            <a:picLocks noChangeAspect="1"/>
          </p:cNvPicPr>
          <p:nvPr/>
        </p:nvPicPr>
        <p:blipFill>
          <a:blip r:embed="rId2"/>
          <a:stretch>
            <a:fillRect/>
          </a:stretch>
        </p:blipFill>
        <p:spPr>
          <a:xfrm>
            <a:off x="4833935" y="277782"/>
            <a:ext cx="2632173" cy="3859805"/>
          </a:xfrm>
          <a:prstGeom prst="roundRect">
            <a:avLst>
              <a:gd name="adj" fmla="val 8594"/>
            </a:avLst>
          </a:prstGeom>
          <a:solidFill>
            <a:srgbClr val="FFFFFF">
              <a:shade val="85000"/>
            </a:srgbClr>
          </a:solidFill>
          <a:ln>
            <a:noFill/>
          </a:ln>
          <a:effectLst>
            <a:glow rad="63500">
              <a:schemeClr val="accent6">
                <a:alpha val="75000"/>
              </a:schemeClr>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82880" y="965200"/>
            <a:ext cx="6664960" cy="874077"/>
          </a:xfrm>
        </p:spPr>
        <p:txBody>
          <a:bodyPr>
            <a:normAutofit fontScale="85000" lnSpcReduction="20000"/>
          </a:bodyPr>
          <a:lstStyle/>
          <a:p>
            <a:pPr algn="ctr">
              <a:buNone/>
            </a:pPr>
            <a:r>
              <a:rPr lang="en-US" dirty="0" smtClean="0">
                <a:solidFill>
                  <a:srgbClr val="000000"/>
                </a:solidFill>
              </a:rPr>
              <a:t>Blood moves around many tubes called </a:t>
            </a:r>
            <a:r>
              <a:rPr lang="en-US" i="1" dirty="0" smtClean="0">
                <a:solidFill>
                  <a:srgbClr val="000000"/>
                </a:solidFill>
              </a:rPr>
              <a:t>blood vessels</a:t>
            </a:r>
            <a:r>
              <a:rPr lang="en-US" dirty="0" smtClean="0">
                <a:solidFill>
                  <a:srgbClr val="000000"/>
                </a:solidFill>
              </a:rPr>
              <a:t>. These blood vessels are attached to the heart. </a:t>
            </a:r>
          </a:p>
          <a:p>
            <a:pPr algn="ctr">
              <a:buNone/>
            </a:pPr>
            <a:r>
              <a:rPr lang="en-US" dirty="0" smtClean="0">
                <a:solidFill>
                  <a:srgbClr val="000000"/>
                </a:solidFill>
              </a:rPr>
              <a:t>There are 3 types of blood vessels:</a:t>
            </a:r>
            <a:endParaRPr lang="en-US" dirty="0">
              <a:solidFill>
                <a:srgbClr val="000000"/>
              </a:solidFill>
            </a:endParaRPr>
          </a:p>
        </p:txBody>
      </p:sp>
      <p:sp>
        <p:nvSpPr>
          <p:cNvPr id="8" name="Title 7"/>
          <p:cNvSpPr>
            <a:spLocks noGrp="1"/>
          </p:cNvSpPr>
          <p:nvPr>
            <p:ph type="title"/>
          </p:nvPr>
        </p:nvSpPr>
        <p:spPr>
          <a:xfrm>
            <a:off x="182880" y="-350520"/>
            <a:ext cx="7391401" cy="1143000"/>
          </a:xfrm>
        </p:spPr>
        <p:txBody>
          <a:bodyPr/>
          <a:lstStyle/>
          <a:p>
            <a:r>
              <a:rPr lang="en-US" sz="2800" u="sng" dirty="0" smtClean="0"/>
              <a:t>Blood Vessels</a:t>
            </a:r>
            <a:endParaRPr lang="en-US" sz="2800" u="sng" dirty="0"/>
          </a:p>
        </p:txBody>
      </p:sp>
      <p:graphicFrame>
        <p:nvGraphicFramePr>
          <p:cNvPr id="10" name="Table 9"/>
          <p:cNvGraphicFramePr>
            <a:graphicFrameLocks noGrp="1"/>
          </p:cNvGraphicFramePr>
          <p:nvPr/>
        </p:nvGraphicFramePr>
        <p:xfrm>
          <a:off x="182880" y="2011680"/>
          <a:ext cx="7416800" cy="4232910"/>
        </p:xfrm>
        <a:graphic>
          <a:graphicData uri="http://schemas.openxmlformats.org/drawingml/2006/table">
            <a:tbl>
              <a:tblPr firstRow="1" bandRow="1">
                <a:tableStyleId>{BC89EF96-8CEA-46FF-86C4-4CE0E7609802}</a:tableStyleId>
              </a:tblPr>
              <a:tblGrid>
                <a:gridCol w="1854200"/>
                <a:gridCol w="1854200"/>
                <a:gridCol w="1854200"/>
                <a:gridCol w="1854200"/>
              </a:tblGrid>
              <a:tr h="1014730">
                <a:tc>
                  <a:txBody>
                    <a:bodyPr/>
                    <a:lstStyle/>
                    <a:p>
                      <a:endParaRPr lang="en-US" dirty="0"/>
                    </a:p>
                  </a:txBody>
                  <a:tcPr/>
                </a:tc>
                <a:tc>
                  <a:txBody>
                    <a:bodyPr/>
                    <a:lstStyle/>
                    <a:p>
                      <a:r>
                        <a:rPr lang="en-US" dirty="0" smtClean="0"/>
                        <a:t>Function</a:t>
                      </a:r>
                      <a:endParaRPr lang="en-US" dirty="0"/>
                    </a:p>
                  </a:txBody>
                  <a:tcPr/>
                </a:tc>
                <a:tc>
                  <a:txBody>
                    <a:bodyPr/>
                    <a:lstStyle/>
                    <a:p>
                      <a:r>
                        <a:rPr lang="en-US" dirty="0" smtClean="0"/>
                        <a:t>Structure</a:t>
                      </a:r>
                      <a:endParaRPr lang="en-US" dirty="0"/>
                    </a:p>
                  </a:txBody>
                  <a:tcPr/>
                </a:tc>
                <a:tc>
                  <a:txBody>
                    <a:bodyPr/>
                    <a:lstStyle/>
                    <a:p>
                      <a:r>
                        <a:rPr lang="en-US" dirty="0" smtClean="0"/>
                        <a:t>Pressure</a:t>
                      </a:r>
                      <a:r>
                        <a:rPr lang="en-US" baseline="0" dirty="0" smtClean="0"/>
                        <a:t> of Blood</a:t>
                      </a:r>
                      <a:endParaRPr lang="en-US" dirty="0"/>
                    </a:p>
                  </a:txBody>
                  <a:tcPr/>
                </a:tc>
              </a:tr>
              <a:tr h="1014730">
                <a:tc>
                  <a:txBody>
                    <a:bodyPr/>
                    <a:lstStyle/>
                    <a:p>
                      <a:r>
                        <a:rPr lang="en-US" dirty="0" smtClean="0"/>
                        <a:t>Arteries (arterioles)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Carry </a:t>
                      </a:r>
                      <a:r>
                        <a:rPr lang="en-US" sz="1200" kern="1200" dirty="0" smtClean="0">
                          <a:solidFill>
                            <a:schemeClr val="accent1"/>
                          </a:solidFill>
                          <a:latin typeface="+mn-lt"/>
                          <a:ea typeface="+mn-ea"/>
                          <a:cs typeface="+mn-cs"/>
                        </a:rPr>
                        <a:t>blood </a:t>
                      </a:r>
                      <a:r>
                        <a:rPr lang="en-US" sz="1200" kern="1200" dirty="0" err="1" smtClean="0">
                          <a:solidFill>
                            <a:schemeClr val="tx1"/>
                          </a:solidFill>
                          <a:latin typeface="+mn-lt"/>
                          <a:ea typeface="+mn-ea"/>
                          <a:cs typeface="+mn-cs"/>
                        </a:rPr>
                        <a:t>away from</a:t>
                      </a:r>
                      <a:r>
                        <a:rPr lang="en-US" sz="1200" kern="1200" dirty="0" smtClean="0">
                          <a:solidFill>
                            <a:schemeClr val="tx1"/>
                          </a:solidFill>
                          <a:latin typeface="+mn-lt"/>
                          <a:ea typeface="+mn-ea"/>
                          <a:cs typeface="+mn-cs"/>
                        </a:rPr>
                        <a:t> the </a:t>
                      </a:r>
                      <a:r>
                        <a:rPr lang="en-US" sz="1200" kern="1200" dirty="0" err="1" smtClean="0">
                          <a:solidFill>
                            <a:schemeClr val="tx1"/>
                          </a:solidFill>
                          <a:latin typeface="+mn-lt"/>
                          <a:ea typeface="+mn-ea"/>
                          <a:cs typeface="+mn-cs"/>
                        </a:rPr>
                        <a:t>heart (except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for pulmonary arteries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which carry</a:t>
                      </a:r>
                      <a:r>
                        <a:rPr lang="en-US" sz="1200" kern="1200" dirty="0" smtClean="0">
                          <a:solidFill>
                            <a:schemeClr val="tx1"/>
                          </a:solidFill>
                          <a:latin typeface="+mn-lt"/>
                          <a:ea typeface="+mn-ea"/>
                          <a:cs typeface="+mn-cs"/>
                        </a:rPr>
                        <a:t> blood)</a:t>
                      </a:r>
                      <a:endParaRPr lang="en-US" sz="1200" dirty="0" smtClean="0"/>
                    </a:p>
                    <a:p>
                      <a:endParaRPr lang="en-US" sz="1200" dirty="0"/>
                    </a:p>
                  </a:txBody>
                  <a:tcPr/>
                </a:tc>
                <a:tc>
                  <a:txBody>
                    <a:bodyPr/>
                    <a:lstStyle/>
                    <a:p>
                      <a:r>
                        <a:rPr lang="en-US" sz="1200" dirty="0" smtClean="0"/>
                        <a:t>Large to small, flexible, </a:t>
                      </a:r>
                      <a:r>
                        <a:rPr lang="en-US" sz="1200" smtClean="0"/>
                        <a:t>collect</a:t>
                      </a:r>
                      <a:r>
                        <a:rPr lang="en-US" sz="1200" baseline="0" smtClean="0"/>
                        <a:t> cholesterol; largest blood vessels and thickest walls</a:t>
                      </a:r>
                      <a:endParaRPr lang="en-US" sz="1200" dirty="0"/>
                    </a:p>
                  </a:txBody>
                  <a:tcPr/>
                </a:tc>
                <a:tc>
                  <a:txBody>
                    <a:bodyPr/>
                    <a:lstStyle/>
                    <a:p>
                      <a:r>
                        <a:rPr lang="en-US" sz="1200" kern="1200" dirty="0" smtClean="0">
                          <a:solidFill>
                            <a:schemeClr val="tx1"/>
                          </a:solidFill>
                          <a:latin typeface="+mn-lt"/>
                          <a:ea typeface="+mn-ea"/>
                          <a:cs typeface="+mn-cs"/>
                        </a:rPr>
                        <a:t>Increases </a:t>
                      </a:r>
                      <a:r>
                        <a:rPr lang="en-US" sz="1200" kern="1200" dirty="0" err="1" smtClean="0">
                          <a:solidFill>
                            <a:schemeClr val="tx1"/>
                          </a:solidFill>
                          <a:latin typeface="+mn-lt"/>
                          <a:ea typeface="+mn-ea"/>
                          <a:cs typeface="+mn-cs"/>
                        </a:rPr>
                        <a:t>as ventricles contract; decreases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as ventricles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relax but</a:t>
                      </a:r>
                      <a:r>
                        <a:rPr lang="en-US" sz="1200" kern="1200" dirty="0" smtClean="0">
                          <a:solidFill>
                            <a:schemeClr val="tx1"/>
                          </a:solidFill>
                          <a:latin typeface="+mn-lt"/>
                          <a:ea typeface="+mn-ea"/>
                          <a:cs typeface="+mn-cs"/>
                        </a:rPr>
                        <a:t> still </a:t>
                      </a:r>
                      <a:r>
                        <a:rPr lang="en-US" sz="1200" kern="1200" dirty="0" err="1" smtClean="0">
                          <a:solidFill>
                            <a:schemeClr val="tx1"/>
                          </a:solidFill>
                          <a:latin typeface="+mn-lt"/>
                          <a:ea typeface="+mn-ea"/>
                          <a:cs typeface="+mn-cs"/>
                        </a:rPr>
                        <a:t>relatively high</a:t>
                      </a:r>
                      <a:endParaRPr lang="en-US" sz="1200" dirty="0"/>
                    </a:p>
                  </a:txBody>
                  <a:tcPr/>
                </a:tc>
              </a:tr>
              <a:tr h="1014730">
                <a:tc>
                  <a:txBody>
                    <a:bodyPr/>
                    <a:lstStyle/>
                    <a:p>
                      <a:r>
                        <a:rPr lang="en-US" dirty="0" smtClean="0"/>
                        <a:t>Veins (</a:t>
                      </a:r>
                      <a:r>
                        <a:rPr lang="en-US" dirty="0" err="1" smtClean="0"/>
                        <a:t>venules</a:t>
                      </a:r>
                      <a:r>
                        <a:rPr lang="en-US" dirty="0" smtClean="0"/>
                        <a:t>)</a:t>
                      </a:r>
                      <a:endParaRPr lang="en-US" dirty="0"/>
                    </a:p>
                  </a:txBody>
                  <a:tcPr/>
                </a:tc>
                <a:tc>
                  <a:txBody>
                    <a:bodyPr/>
                    <a:lstStyle/>
                    <a:p>
                      <a:pPr algn="ctr"/>
                      <a:r>
                        <a:rPr lang="en-US" sz="1200" dirty="0" smtClean="0"/>
                        <a:t>Carry</a:t>
                      </a:r>
                      <a:r>
                        <a:rPr lang="en-US" sz="1200" dirty="0" smtClean="0">
                          <a:solidFill>
                            <a:schemeClr val="tx2"/>
                          </a:solidFill>
                        </a:rPr>
                        <a:t> blood </a:t>
                      </a:r>
                      <a:r>
                        <a:rPr lang="en-US" sz="1200" dirty="0" smtClean="0"/>
                        <a:t>to the heart (except for pulmonary veins which carry blood)</a:t>
                      </a:r>
                      <a:endParaRPr lang="en-US" sz="1200" dirty="0"/>
                    </a:p>
                  </a:txBody>
                  <a:tcPr/>
                </a:tc>
                <a:tc>
                  <a:txBody>
                    <a:bodyPr/>
                    <a:lstStyle/>
                    <a:p>
                      <a:r>
                        <a:rPr lang="en-US" sz="1400" dirty="0" smtClean="0"/>
                        <a:t>Small</a:t>
                      </a:r>
                      <a:r>
                        <a:rPr lang="en-US" sz="1400" baseline="0" dirty="0" smtClean="0"/>
                        <a:t> to large, valves to prevent backflow</a:t>
                      </a:r>
                      <a:endParaRPr lang="en-US" sz="1400" dirty="0"/>
                    </a:p>
                  </a:txBody>
                  <a:tcPr/>
                </a:tc>
                <a:tc>
                  <a:txBody>
                    <a:bodyPr/>
                    <a:lstStyle/>
                    <a:p>
                      <a:r>
                        <a:rPr lang="en-US" sz="1600" dirty="0" smtClean="0"/>
                        <a:t>Constant, relatively low</a:t>
                      </a:r>
                      <a:endParaRPr lang="en-US" sz="1600" dirty="0"/>
                    </a:p>
                  </a:txBody>
                  <a:tcPr/>
                </a:tc>
              </a:tr>
              <a:tr h="1014730">
                <a:tc>
                  <a:txBody>
                    <a:bodyPr/>
                    <a:lstStyle/>
                    <a:p>
                      <a:r>
                        <a:rPr lang="en-US" dirty="0" smtClean="0"/>
                        <a:t>Capillaries</a:t>
                      </a:r>
                      <a:endParaRPr lang="en-US" dirty="0"/>
                    </a:p>
                  </a:txBody>
                  <a:tcPr/>
                </a:tc>
                <a:tc>
                  <a:txBody>
                    <a:bodyPr/>
                    <a:lstStyle/>
                    <a:p>
                      <a:pPr algn="ctr"/>
                      <a:r>
                        <a:rPr lang="en-US" sz="1200" dirty="0" smtClean="0"/>
                        <a:t>Carry blood between cells; link arterioles to </a:t>
                      </a:r>
                      <a:r>
                        <a:rPr lang="en-US" sz="1200" dirty="0" err="1" smtClean="0"/>
                        <a:t>venules</a:t>
                      </a:r>
                      <a:endParaRPr lang="en-US" sz="1200" dirty="0"/>
                    </a:p>
                  </a:txBody>
                  <a:tcPr/>
                </a:tc>
                <a:tc>
                  <a:txBody>
                    <a:bodyPr/>
                    <a:lstStyle/>
                    <a:p>
                      <a:r>
                        <a:rPr lang="en-US" sz="1600" dirty="0" smtClean="0"/>
                        <a:t>From arteries</a:t>
                      </a:r>
                      <a:r>
                        <a:rPr lang="en-US" sz="1600" baseline="0" dirty="0" smtClean="0"/>
                        <a:t> to veins, one cell wide</a:t>
                      </a:r>
                      <a:endParaRPr lang="en-US" sz="1600" dirty="0"/>
                    </a:p>
                  </a:txBody>
                  <a:tcPr/>
                </a:tc>
                <a:tc>
                  <a:txBody>
                    <a:bodyPr/>
                    <a:lstStyle/>
                    <a:p>
                      <a:r>
                        <a:rPr lang="en-US" dirty="0" smtClean="0"/>
                        <a:t>High</a:t>
                      </a:r>
                      <a:endParaRPr lang="en-US"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47516" y="-228600"/>
            <a:ext cx="7391400" cy="1143000"/>
          </a:xfrm>
        </p:spPr>
        <p:txBody>
          <a:bodyPr/>
          <a:lstStyle/>
          <a:p>
            <a:r>
              <a:rPr lang="en-US" u="sng" dirty="0" smtClean="0"/>
              <a:t>Blood Vessels</a:t>
            </a:r>
            <a:endParaRPr lang="en-US" u="sng" dirty="0"/>
          </a:p>
        </p:txBody>
      </p:sp>
      <p:pic>
        <p:nvPicPr>
          <p:cNvPr id="4" name="Picture 3" descr="blood vessel.JPG"/>
          <p:cNvPicPr>
            <a:picLocks noChangeAspect="1"/>
          </p:cNvPicPr>
          <p:nvPr/>
        </p:nvPicPr>
        <p:blipFill>
          <a:blip r:embed="rId2"/>
          <a:stretch>
            <a:fillRect/>
          </a:stretch>
        </p:blipFill>
        <p:spPr>
          <a:xfrm>
            <a:off x="880333" y="2648268"/>
            <a:ext cx="6971943" cy="39557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descr="ESCI353BLOVES003.gif"/>
          <p:cNvPicPr>
            <a:picLocks noChangeAspect="1"/>
          </p:cNvPicPr>
          <p:nvPr/>
        </p:nvPicPr>
        <p:blipFill>
          <a:blip r:embed="rId3"/>
          <a:stretch>
            <a:fillRect/>
          </a:stretch>
        </p:blipFill>
        <p:spPr>
          <a:xfrm>
            <a:off x="3987800" y="236538"/>
            <a:ext cx="3651116" cy="21815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descr="capillaries.gif"/>
          <p:cNvPicPr>
            <a:picLocks noChangeAspect="1"/>
          </p:cNvPicPr>
          <p:nvPr/>
        </p:nvPicPr>
        <p:blipFill>
          <a:blip r:embed="rId4"/>
          <a:stretch>
            <a:fillRect/>
          </a:stretch>
        </p:blipFill>
        <p:spPr>
          <a:xfrm>
            <a:off x="247516" y="1041718"/>
            <a:ext cx="3415880" cy="13763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595120"/>
            <a:ext cx="7076440" cy="2540317"/>
          </a:xfrm>
        </p:spPr>
        <p:txBody>
          <a:bodyPr/>
          <a:lstStyle/>
          <a:p>
            <a:pPr algn="ctr">
              <a:buNone/>
            </a:pPr>
            <a:r>
              <a:rPr lang="en-US" sz="2400" b="1" dirty="0" smtClean="0">
                <a:solidFill>
                  <a:schemeClr val="tx1"/>
                </a:solidFill>
              </a:rPr>
              <a:t>Watch the animation:</a:t>
            </a:r>
          </a:p>
          <a:p>
            <a:pPr algn="ctr">
              <a:buNone/>
            </a:pPr>
            <a:r>
              <a:rPr lang="en-US" sz="2400" dirty="0" smtClean="0">
                <a:solidFill>
                  <a:schemeClr val="tx1"/>
                </a:solidFill>
                <a:hlinkClick r:id="rId2"/>
              </a:rPr>
              <a:t>Click Here</a:t>
            </a:r>
            <a:endParaRPr lang="en-US" sz="2400" dirty="0" smtClean="0">
              <a:solidFill>
                <a:schemeClr val="tx1"/>
              </a:solidFill>
            </a:endParaRPr>
          </a:p>
          <a:p>
            <a:pPr>
              <a:buNone/>
            </a:pPr>
            <a:endParaRPr lang="en-US" dirty="0" smtClean="0"/>
          </a:p>
          <a:p>
            <a:pPr>
              <a:buNone/>
            </a:pPr>
            <a:endParaRPr lang="en-US" dirty="0"/>
          </a:p>
        </p:txBody>
      </p:sp>
      <p:sp>
        <p:nvSpPr>
          <p:cNvPr id="8" name="Title 7"/>
          <p:cNvSpPr>
            <a:spLocks noGrp="1"/>
          </p:cNvSpPr>
          <p:nvPr>
            <p:ph type="title"/>
          </p:nvPr>
        </p:nvSpPr>
        <p:spPr>
          <a:xfrm>
            <a:off x="142239" y="0"/>
            <a:ext cx="7391401" cy="1143000"/>
          </a:xfrm>
        </p:spPr>
        <p:txBody>
          <a:bodyPr/>
          <a:lstStyle/>
          <a:p>
            <a:r>
              <a:rPr lang="en-US" u="sng" dirty="0" smtClean="0"/>
              <a:t>Blood Flow Through The Heart</a:t>
            </a:r>
            <a:endParaRPr lang="en-US" u="sng" dirty="0"/>
          </a:p>
        </p:txBody>
      </p:sp>
      <p:pic>
        <p:nvPicPr>
          <p:cNvPr id="4" name="Picture 3" descr="Direction of blood flow through the heart.jpg"/>
          <p:cNvPicPr>
            <a:picLocks noChangeAspect="1"/>
          </p:cNvPicPr>
          <p:nvPr/>
        </p:nvPicPr>
        <p:blipFill>
          <a:blip r:embed="rId3"/>
          <a:stretch>
            <a:fillRect/>
          </a:stretch>
        </p:blipFill>
        <p:spPr>
          <a:xfrm>
            <a:off x="2174240" y="2992120"/>
            <a:ext cx="3624893" cy="35001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32079" y="1087120"/>
            <a:ext cx="8158480" cy="5374640"/>
          </a:xfrm>
        </p:spPr>
        <p:txBody>
          <a:bodyPr wrap="none" numCol="2">
            <a:noAutofit/>
          </a:bodyPr>
          <a:lstStyle/>
          <a:p>
            <a:pPr>
              <a:buNone/>
            </a:pPr>
            <a:endParaRPr lang="en-US" sz="1600" b="1" dirty="0" smtClean="0">
              <a:solidFill>
                <a:srgbClr val="000000"/>
              </a:solidFill>
            </a:endParaRPr>
          </a:p>
          <a:p>
            <a:pPr>
              <a:buNone/>
            </a:pPr>
            <a:endParaRPr lang="en-US" sz="1600" b="1" dirty="0" smtClean="0">
              <a:solidFill>
                <a:srgbClr val="000000"/>
              </a:solidFill>
            </a:endParaRPr>
          </a:p>
          <a:p>
            <a:pPr>
              <a:buNone/>
            </a:pPr>
            <a:endParaRPr lang="en-US" sz="1600" b="1" dirty="0" smtClean="0">
              <a:solidFill>
                <a:srgbClr val="000000"/>
              </a:solidFill>
            </a:endParaRPr>
          </a:p>
          <a:p>
            <a:pPr>
              <a:buNone/>
            </a:pPr>
            <a:r>
              <a:rPr lang="en-US" sz="1600" b="1" dirty="0" smtClean="0">
                <a:solidFill>
                  <a:srgbClr val="000000"/>
                </a:solidFill>
              </a:rPr>
              <a:t>1. Pulmonary circulation</a:t>
            </a:r>
          </a:p>
          <a:p>
            <a:pPr>
              <a:buNone/>
            </a:pPr>
            <a:r>
              <a:rPr lang="en-US" sz="1200" dirty="0" smtClean="0">
                <a:solidFill>
                  <a:srgbClr val="000000"/>
                </a:solidFill>
              </a:rPr>
              <a:t>-this is the path of blood between the heart and the lungs</a:t>
            </a:r>
          </a:p>
          <a:p>
            <a:pPr>
              <a:buNone/>
            </a:pPr>
            <a:r>
              <a:rPr lang="en-US" sz="1200" dirty="0" smtClean="0">
                <a:solidFill>
                  <a:srgbClr val="000000"/>
                </a:solidFill>
              </a:rPr>
              <a:t>-blood from the body has little oxygen in it and carries carbon dioxide, a waste product from cells</a:t>
            </a:r>
          </a:p>
          <a:p>
            <a:pPr>
              <a:buNone/>
            </a:pPr>
            <a:r>
              <a:rPr lang="en-US" sz="1200" dirty="0" smtClean="0">
                <a:solidFill>
                  <a:srgbClr val="000000"/>
                </a:solidFill>
              </a:rPr>
              <a:t>-it enters the right atrium and is pumped to the right ventricle</a:t>
            </a:r>
          </a:p>
          <a:p>
            <a:pPr>
              <a:buNone/>
            </a:pPr>
            <a:r>
              <a:rPr lang="en-US" sz="1200" dirty="0" smtClean="0">
                <a:solidFill>
                  <a:srgbClr val="000000"/>
                </a:solidFill>
              </a:rPr>
              <a:t> -the right ventricle pumps blood through the pulmonary artery to the lungs</a:t>
            </a:r>
          </a:p>
          <a:p>
            <a:pPr>
              <a:buNone/>
            </a:pPr>
            <a:r>
              <a:rPr lang="en-US" sz="1200" dirty="0" smtClean="0">
                <a:solidFill>
                  <a:srgbClr val="000000"/>
                </a:solidFill>
              </a:rPr>
              <a:t>-in the lungs, the blood releases carbon dioxide and picks up oxygen</a:t>
            </a:r>
          </a:p>
          <a:p>
            <a:pPr>
              <a:buNone/>
            </a:pPr>
            <a:r>
              <a:rPr lang="en-US" sz="1200" dirty="0" smtClean="0">
                <a:solidFill>
                  <a:srgbClr val="000000"/>
                </a:solidFill>
              </a:rPr>
              <a:t>-the blood returns to the heart through the pulmonary veins and enters the left atrium</a:t>
            </a:r>
          </a:p>
          <a:p>
            <a:pPr>
              <a:buNone/>
            </a:pPr>
            <a:r>
              <a:rPr lang="en-US" sz="1200" dirty="0" smtClean="0">
                <a:solidFill>
                  <a:srgbClr val="000000"/>
                </a:solidFill>
              </a:rPr>
              <a:t> </a:t>
            </a:r>
          </a:p>
          <a:p>
            <a:pPr>
              <a:buNone/>
            </a:pPr>
            <a:endParaRPr lang="en-US" sz="1200" b="1" dirty="0" smtClean="0">
              <a:solidFill>
                <a:srgbClr val="000000"/>
              </a:solidFill>
            </a:endParaRPr>
          </a:p>
          <a:p>
            <a:pPr>
              <a:buNone/>
            </a:pPr>
            <a:endParaRPr lang="en-US" sz="1200" b="1" dirty="0" smtClean="0">
              <a:solidFill>
                <a:srgbClr val="000000"/>
              </a:solidFill>
            </a:endParaRPr>
          </a:p>
          <a:p>
            <a:pPr>
              <a:buNone/>
            </a:pPr>
            <a:r>
              <a:rPr lang="en-US" sz="1600" b="1" dirty="0" smtClean="0">
                <a:solidFill>
                  <a:srgbClr val="000000"/>
                </a:solidFill>
              </a:rPr>
              <a:t>		2. Systemic circulation</a:t>
            </a:r>
          </a:p>
          <a:p>
            <a:pPr>
              <a:buNone/>
            </a:pPr>
            <a:r>
              <a:rPr lang="en-US" sz="1200" dirty="0" smtClean="0">
                <a:solidFill>
                  <a:srgbClr val="000000"/>
                </a:solidFill>
              </a:rPr>
              <a:t>          - this is the path of blood between the heart and the rest of the body</a:t>
            </a:r>
          </a:p>
          <a:p>
            <a:pPr>
              <a:buNone/>
            </a:pPr>
            <a:r>
              <a:rPr lang="en-US" sz="1200" dirty="0" smtClean="0">
                <a:solidFill>
                  <a:srgbClr val="000000"/>
                </a:solidFill>
              </a:rPr>
              <a:t>          - from the left atrium blood is pumped to the left ventricle</a:t>
            </a:r>
          </a:p>
          <a:p>
            <a:pPr>
              <a:buNone/>
            </a:pPr>
            <a:r>
              <a:rPr lang="en-US" sz="1200" dirty="0" smtClean="0">
                <a:solidFill>
                  <a:srgbClr val="000000"/>
                </a:solidFill>
              </a:rPr>
              <a:t>          - the left ventricle is the strongest of the four chambers because it must pump blood throughout the entire body</a:t>
            </a:r>
          </a:p>
          <a:p>
            <a:pPr>
              <a:buNone/>
            </a:pPr>
            <a:r>
              <a:rPr lang="en-US" sz="1200" dirty="0" smtClean="0">
                <a:solidFill>
                  <a:srgbClr val="000000"/>
                </a:solidFill>
              </a:rPr>
              <a:t>          - from the left ventricle blood enters the aorta, the largest artery in the body</a:t>
            </a:r>
          </a:p>
          <a:p>
            <a:pPr>
              <a:buNone/>
            </a:pPr>
            <a:r>
              <a:rPr lang="en-US" sz="1200" dirty="0" smtClean="0">
                <a:solidFill>
                  <a:srgbClr val="000000"/>
                </a:solidFill>
              </a:rPr>
              <a:t>          - the aorta branches into smaller and smaller arteries to reach all parts of the body</a:t>
            </a:r>
          </a:p>
          <a:p>
            <a:pPr>
              <a:buNone/>
            </a:pPr>
            <a:r>
              <a:rPr lang="en-US" sz="1200" dirty="0" smtClean="0">
                <a:solidFill>
                  <a:srgbClr val="000000"/>
                </a:solidFill>
              </a:rPr>
              <a:t>          - blood returning from the body enters the right atrium</a:t>
            </a:r>
          </a:p>
          <a:p>
            <a:pPr>
              <a:buNone/>
            </a:pPr>
            <a:endParaRPr lang="en-US" sz="1200" dirty="0"/>
          </a:p>
        </p:txBody>
      </p:sp>
      <p:sp>
        <p:nvSpPr>
          <p:cNvPr id="8" name="Title 7"/>
          <p:cNvSpPr>
            <a:spLocks noGrp="1"/>
          </p:cNvSpPr>
          <p:nvPr>
            <p:ph type="title"/>
          </p:nvPr>
        </p:nvSpPr>
        <p:spPr>
          <a:xfrm>
            <a:off x="2991508" y="515620"/>
            <a:ext cx="7391401" cy="1143000"/>
          </a:xfrm>
        </p:spPr>
        <p:txBody>
          <a:bodyPr/>
          <a:lstStyle/>
          <a:p>
            <a:pPr algn="ctr"/>
            <a:r>
              <a:rPr lang="en-US" u="sng" dirty="0" smtClean="0"/>
              <a:t>Types of </a:t>
            </a:r>
            <a:br>
              <a:rPr lang="en-US" u="sng" dirty="0" smtClean="0"/>
            </a:br>
            <a:r>
              <a:rPr lang="en-US" u="sng" dirty="0" smtClean="0"/>
              <a:t>Circulation</a:t>
            </a:r>
            <a:endParaRPr lang="en-US" u="sng" dirty="0"/>
          </a:p>
        </p:txBody>
      </p:sp>
      <p:pic>
        <p:nvPicPr>
          <p:cNvPr id="4" name="Picture 3" descr="f22-1_cardiovascular_sy_c.jpg"/>
          <p:cNvPicPr>
            <a:picLocks noChangeAspect="1"/>
          </p:cNvPicPr>
          <p:nvPr/>
        </p:nvPicPr>
        <p:blipFill>
          <a:blip r:embed="rId2"/>
          <a:stretch>
            <a:fillRect/>
          </a:stretch>
        </p:blipFill>
        <p:spPr>
          <a:xfrm>
            <a:off x="132078" y="0"/>
            <a:ext cx="5010527" cy="25763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28121" y="1473200"/>
            <a:ext cx="3566160" cy="3911600"/>
          </a:xfrm>
        </p:spPr>
        <p:style>
          <a:lnRef idx="3">
            <a:schemeClr val="lt1"/>
          </a:lnRef>
          <a:fillRef idx="1">
            <a:schemeClr val="accent4"/>
          </a:fillRef>
          <a:effectRef idx="1">
            <a:schemeClr val="accent4"/>
          </a:effectRef>
          <a:fontRef idx="minor">
            <a:schemeClr val="lt1"/>
          </a:fontRef>
        </p:style>
        <p:txBody>
          <a:bodyPr>
            <a:normAutofit fontScale="70000" lnSpcReduction="20000"/>
          </a:bodyPr>
          <a:lstStyle/>
          <a:p>
            <a:pPr algn="ctr">
              <a:buNone/>
            </a:pPr>
            <a:r>
              <a:rPr lang="en-US" sz="2857" b="1" dirty="0" smtClean="0">
                <a:solidFill>
                  <a:srgbClr val="000000"/>
                </a:solidFill>
              </a:rPr>
              <a:t>55% Plasma</a:t>
            </a:r>
          </a:p>
          <a:p>
            <a:pPr algn="ctr">
              <a:buNone/>
            </a:pPr>
            <a:r>
              <a:rPr lang="en-US" dirty="0" smtClean="0">
                <a:solidFill>
                  <a:srgbClr val="000000"/>
                </a:solidFill>
              </a:rPr>
              <a:t>-Mainly 90-92 % water.</a:t>
            </a:r>
          </a:p>
          <a:p>
            <a:pPr algn="ctr">
              <a:buNone/>
            </a:pPr>
            <a:r>
              <a:rPr lang="en-US" dirty="0" smtClean="0">
                <a:solidFill>
                  <a:srgbClr val="000000"/>
                </a:solidFill>
              </a:rPr>
              <a:t>-The straw-colored fluid that contains blood cells</a:t>
            </a:r>
          </a:p>
          <a:p>
            <a:pPr algn="ctr">
              <a:buNone/>
            </a:pPr>
            <a:r>
              <a:rPr lang="en-US" dirty="0" smtClean="0">
                <a:solidFill>
                  <a:srgbClr val="000000"/>
                </a:solidFill>
              </a:rPr>
              <a:t>-Consists of:</a:t>
            </a:r>
          </a:p>
          <a:p>
            <a:pPr algn="ctr">
              <a:buNone/>
            </a:pPr>
            <a:r>
              <a:rPr lang="en-US" dirty="0" smtClean="0">
                <a:solidFill>
                  <a:srgbClr val="000000"/>
                </a:solidFill>
              </a:rPr>
              <a:t>	-Dissolved substances including electrolytes such as sodium, chlorine, </a:t>
            </a:r>
            <a:r>
              <a:rPr lang="en-US" dirty="0" err="1" smtClean="0">
                <a:solidFill>
                  <a:srgbClr val="000000"/>
                </a:solidFill>
              </a:rPr>
              <a:t>potassiun</a:t>
            </a:r>
            <a:r>
              <a:rPr lang="en-US" dirty="0" smtClean="0">
                <a:solidFill>
                  <a:srgbClr val="000000"/>
                </a:solidFill>
              </a:rPr>
              <a:t>, manganese, and calcium ions		</a:t>
            </a:r>
          </a:p>
          <a:p>
            <a:pPr algn="ctr">
              <a:buNone/>
            </a:pPr>
            <a:r>
              <a:rPr lang="en-US" dirty="0" smtClean="0">
                <a:solidFill>
                  <a:srgbClr val="000000"/>
                </a:solidFill>
              </a:rPr>
              <a:t>	-Blood plasma proteins (albumin, globulin, fibrinogen)			</a:t>
            </a:r>
          </a:p>
          <a:p>
            <a:pPr algn="ctr">
              <a:buNone/>
            </a:pPr>
            <a:r>
              <a:rPr lang="en-US" dirty="0" smtClean="0">
                <a:solidFill>
                  <a:srgbClr val="000000"/>
                </a:solidFill>
              </a:rPr>
              <a:t>	-Hormones</a:t>
            </a:r>
            <a:r>
              <a:rPr lang="en-US" dirty="0" smtClean="0"/>
              <a:t>			</a:t>
            </a:r>
          </a:p>
          <a:p>
            <a:endParaRPr lang="en-US" dirty="0"/>
          </a:p>
        </p:txBody>
      </p:sp>
      <p:sp>
        <p:nvSpPr>
          <p:cNvPr id="8" name="Title 7"/>
          <p:cNvSpPr>
            <a:spLocks noGrp="1"/>
          </p:cNvSpPr>
          <p:nvPr>
            <p:ph type="title"/>
          </p:nvPr>
        </p:nvSpPr>
        <p:spPr>
          <a:xfrm>
            <a:off x="203199" y="-147320"/>
            <a:ext cx="7391401" cy="1143000"/>
          </a:xfrm>
        </p:spPr>
        <p:txBody>
          <a:bodyPr/>
          <a:lstStyle/>
          <a:p>
            <a:r>
              <a:rPr lang="en-US" u="sng" dirty="0" smtClean="0"/>
              <a:t>Composition of Blood</a:t>
            </a:r>
            <a:endParaRPr lang="en-US" u="sng" dirty="0"/>
          </a:p>
        </p:txBody>
      </p:sp>
      <p:sp>
        <p:nvSpPr>
          <p:cNvPr id="4" name="TextBox 3"/>
          <p:cNvSpPr txBox="1"/>
          <p:nvPr/>
        </p:nvSpPr>
        <p:spPr>
          <a:xfrm>
            <a:off x="4155440" y="1473200"/>
            <a:ext cx="3865161" cy="397031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000" b="1" dirty="0" smtClean="0">
                <a:solidFill>
                  <a:srgbClr val="000000"/>
                </a:solidFill>
              </a:rPr>
              <a:t>45% Blood Cells</a:t>
            </a:r>
          </a:p>
          <a:p>
            <a:pPr algn="ctr"/>
            <a:endParaRPr lang="en-US" b="1" dirty="0" smtClean="0">
              <a:solidFill>
                <a:srgbClr val="000000"/>
              </a:solidFill>
            </a:endParaRPr>
          </a:p>
          <a:p>
            <a:pPr algn="ctr"/>
            <a:r>
              <a:rPr lang="en-US" sz="1400" dirty="0" smtClean="0">
                <a:solidFill>
                  <a:srgbClr val="000000"/>
                </a:solidFill>
              </a:rPr>
              <a:t>Includes:</a:t>
            </a:r>
          </a:p>
          <a:p>
            <a:pPr algn="ctr"/>
            <a:endParaRPr lang="en-US" sz="1400" dirty="0" smtClean="0">
              <a:solidFill>
                <a:srgbClr val="000000"/>
              </a:solidFill>
            </a:endParaRPr>
          </a:p>
          <a:p>
            <a:pPr marL="342900" indent="-342900" algn="ctr">
              <a:buAutoNum type="alphaUcParenR"/>
            </a:pPr>
            <a:r>
              <a:rPr lang="en-US" sz="1400" dirty="0" smtClean="0">
                <a:solidFill>
                  <a:srgbClr val="000000"/>
                </a:solidFill>
              </a:rPr>
              <a:t>Red Blood Cells or </a:t>
            </a:r>
            <a:r>
              <a:rPr lang="en-US" sz="1400" dirty="0" err="1" smtClean="0">
                <a:solidFill>
                  <a:srgbClr val="000000"/>
                </a:solidFill>
              </a:rPr>
              <a:t>Erthryocytes</a:t>
            </a:r>
            <a:r>
              <a:rPr lang="en-US" sz="1400" dirty="0" smtClean="0">
                <a:solidFill>
                  <a:srgbClr val="000000"/>
                </a:solidFill>
              </a:rPr>
              <a:t>: (99%)</a:t>
            </a:r>
          </a:p>
          <a:p>
            <a:pPr marL="342900" indent="-342900" algn="ctr"/>
            <a:r>
              <a:rPr lang="en-US" sz="1400" dirty="0" smtClean="0">
                <a:solidFill>
                  <a:srgbClr val="000000"/>
                </a:solidFill>
              </a:rPr>
              <a:t>carry oxygen and </a:t>
            </a:r>
          </a:p>
          <a:p>
            <a:pPr marL="342900" indent="-342900" algn="ctr"/>
            <a:r>
              <a:rPr lang="en-US" sz="1400" dirty="0" smtClean="0">
                <a:solidFill>
                  <a:srgbClr val="000000"/>
                </a:solidFill>
              </a:rPr>
              <a:t>carbon dioxide; no nucleus; red from hemoglobin (iron-containing protein) and O</a:t>
            </a:r>
            <a:r>
              <a:rPr lang="en-US" sz="1400" baseline="-25000" dirty="0" smtClean="0">
                <a:solidFill>
                  <a:srgbClr val="000000"/>
                </a:solidFill>
              </a:rPr>
              <a:t>2</a:t>
            </a:r>
            <a:r>
              <a:rPr lang="en-US" sz="1400" dirty="0" smtClean="0">
                <a:solidFill>
                  <a:srgbClr val="000000"/>
                </a:solidFill>
              </a:rPr>
              <a:t>, produced in red bone marrow</a:t>
            </a:r>
          </a:p>
          <a:p>
            <a:pPr marL="342900" indent="-342900" algn="ctr"/>
            <a:endParaRPr lang="en-US" sz="1400" dirty="0" smtClean="0">
              <a:solidFill>
                <a:srgbClr val="000000"/>
              </a:solidFill>
            </a:endParaRPr>
          </a:p>
          <a:p>
            <a:pPr marL="342900" indent="-342900" algn="ctr"/>
            <a:r>
              <a:rPr lang="en-US" sz="1400" dirty="0" smtClean="0">
                <a:solidFill>
                  <a:srgbClr val="000000"/>
                </a:solidFill>
              </a:rPr>
              <a:t>The other 1%</a:t>
            </a:r>
          </a:p>
          <a:p>
            <a:pPr marL="342900" indent="-342900" algn="ctr"/>
            <a:r>
              <a:rPr lang="en-US" sz="1400" dirty="0" smtClean="0">
                <a:solidFill>
                  <a:srgbClr val="000000"/>
                </a:solidFill>
              </a:rPr>
              <a:t>B) White Blood Cells: help fight disease; many different types; major part of immune system</a:t>
            </a:r>
          </a:p>
          <a:p>
            <a:pPr marL="342900" indent="-342900" algn="ctr"/>
            <a:r>
              <a:rPr lang="en-US" sz="1400" dirty="0" smtClean="0">
                <a:solidFill>
                  <a:srgbClr val="000000"/>
                </a:solidFill>
              </a:rPr>
              <a:t>C) Platelets: help blood clot when there is</a:t>
            </a:r>
          </a:p>
          <a:p>
            <a:pPr marL="342900" indent="-342900" algn="ctr"/>
            <a:r>
              <a:rPr lang="en-US" sz="1400" dirty="0" smtClean="0">
                <a:solidFill>
                  <a:srgbClr val="000000"/>
                </a:solidFill>
              </a:rPr>
              <a:t>an injury</a:t>
            </a:r>
          </a:p>
          <a:p>
            <a:endParaRPr lang="en-US"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3199" y="-147320"/>
            <a:ext cx="7391401" cy="1143000"/>
          </a:xfrm>
        </p:spPr>
        <p:txBody>
          <a:bodyPr/>
          <a:lstStyle/>
          <a:p>
            <a:r>
              <a:rPr lang="en-US" u="sng" dirty="0" smtClean="0"/>
              <a:t>Composition of Blood</a:t>
            </a:r>
            <a:endParaRPr lang="en-US" u="sng" dirty="0"/>
          </a:p>
        </p:txBody>
      </p:sp>
      <p:pic>
        <p:nvPicPr>
          <p:cNvPr id="5" name="Picture 4" descr="91871-034-DA6BA042.jpg"/>
          <p:cNvPicPr>
            <a:picLocks noChangeAspect="1"/>
          </p:cNvPicPr>
          <p:nvPr/>
        </p:nvPicPr>
        <p:blipFill>
          <a:blip r:embed="rId2"/>
          <a:stretch>
            <a:fillRect/>
          </a:stretch>
        </p:blipFill>
        <p:spPr>
          <a:xfrm>
            <a:off x="1073149" y="1172066"/>
            <a:ext cx="6272531" cy="5173220"/>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64160" y="-372334"/>
            <a:ext cx="7359127" cy="1398494"/>
          </a:xfrm>
        </p:spPr>
        <p:txBody>
          <a:bodyPr/>
          <a:lstStyle/>
          <a:p>
            <a:r>
              <a:rPr lang="en-US" sz="3600" u="sng" dirty="0" smtClean="0"/>
              <a:t>Cardiac Output/Pulse</a:t>
            </a:r>
            <a:endParaRPr lang="en-US" sz="3600" u="sng" dirty="0"/>
          </a:p>
        </p:txBody>
      </p:sp>
      <p:sp>
        <p:nvSpPr>
          <p:cNvPr id="6" name="Content Placeholder 5"/>
          <p:cNvSpPr>
            <a:spLocks noGrp="1"/>
          </p:cNvSpPr>
          <p:nvPr>
            <p:ph type="body" idx="1"/>
          </p:nvPr>
        </p:nvSpPr>
        <p:spPr>
          <a:xfrm>
            <a:off x="490967" y="1026160"/>
            <a:ext cx="7132320" cy="3322320"/>
          </a:xfrm>
        </p:spPr>
        <p:txBody>
          <a:bodyPr>
            <a:normAutofit/>
          </a:bodyPr>
          <a:lstStyle/>
          <a:p>
            <a:pPr>
              <a:buNone/>
            </a:pPr>
            <a:r>
              <a:rPr lang="en-US" dirty="0" smtClean="0">
                <a:solidFill>
                  <a:srgbClr val="000000"/>
                </a:solidFill>
              </a:rPr>
              <a:t>The human heart is composed mostly of cardiac muscle. The atria have relatively thin muscular walls, whereas the ventricles have thicker walls. The </a:t>
            </a:r>
            <a:r>
              <a:rPr lang="en-US" b="1" dirty="0" smtClean="0">
                <a:solidFill>
                  <a:srgbClr val="000000"/>
                </a:solidFill>
              </a:rPr>
              <a:t>cardiac cycle </a:t>
            </a:r>
            <a:r>
              <a:rPr lang="en-US" dirty="0" smtClean="0">
                <a:solidFill>
                  <a:srgbClr val="000000"/>
                </a:solidFill>
              </a:rPr>
              <a:t>consists of </a:t>
            </a:r>
            <a:r>
              <a:rPr lang="en-US" b="1" dirty="0" smtClean="0">
                <a:solidFill>
                  <a:srgbClr val="000000"/>
                </a:solidFill>
              </a:rPr>
              <a:t>systole</a:t>
            </a:r>
            <a:r>
              <a:rPr lang="en-US" dirty="0" smtClean="0">
                <a:solidFill>
                  <a:srgbClr val="000000"/>
                </a:solidFill>
              </a:rPr>
              <a:t>, during which the cardiac muscle contracts and the chambers pump blood, and </a:t>
            </a:r>
            <a:r>
              <a:rPr lang="en-US" b="1" dirty="0" smtClean="0">
                <a:solidFill>
                  <a:srgbClr val="000000"/>
                </a:solidFill>
              </a:rPr>
              <a:t>diastole</a:t>
            </a:r>
            <a:r>
              <a:rPr lang="en-US" dirty="0" smtClean="0">
                <a:solidFill>
                  <a:srgbClr val="000000"/>
                </a:solidFill>
              </a:rPr>
              <a:t>, when the heart chambers are relaxed and filling with blood.</a:t>
            </a:r>
          </a:p>
          <a:p>
            <a:pPr>
              <a:buNone/>
            </a:pPr>
            <a:r>
              <a:rPr lang="en-US" dirty="0" smtClean="0">
                <a:solidFill>
                  <a:srgbClr val="000000"/>
                </a:solidFill>
              </a:rPr>
              <a:t>The </a:t>
            </a:r>
            <a:r>
              <a:rPr lang="en-US" b="1" dirty="0" smtClean="0">
                <a:solidFill>
                  <a:srgbClr val="000000"/>
                </a:solidFill>
              </a:rPr>
              <a:t>cardiac output</a:t>
            </a:r>
            <a:r>
              <a:rPr lang="en-US" dirty="0" smtClean="0">
                <a:solidFill>
                  <a:srgbClr val="000000"/>
                </a:solidFill>
              </a:rPr>
              <a:t>, or volume of blood pumped per minute into the systemic circuit, depends on heart rate and stroke volume, or quantity of blood pumped by each contraction of the left ventricle.</a:t>
            </a:r>
          </a:p>
          <a:p>
            <a:pPr>
              <a:buNone/>
            </a:pPr>
            <a:r>
              <a:rPr lang="en-US" dirty="0" smtClean="0">
                <a:solidFill>
                  <a:srgbClr val="000000"/>
                </a:solidFill>
              </a:rPr>
              <a:t>Heart rate can be measured by taking the </a:t>
            </a:r>
            <a:r>
              <a:rPr lang="en-US" b="1" dirty="0" smtClean="0">
                <a:solidFill>
                  <a:srgbClr val="000000"/>
                </a:solidFill>
              </a:rPr>
              <a:t>pulse</a:t>
            </a:r>
            <a:r>
              <a:rPr lang="en-US" dirty="0" smtClean="0">
                <a:solidFill>
                  <a:srgbClr val="000000"/>
                </a:solidFill>
              </a:rPr>
              <a:t>, which is caused by the rhythmic stretching of arteries as the left ventricle contracts and pumps blood through them.</a:t>
            </a:r>
          </a:p>
          <a:p>
            <a:pPr>
              <a:buNone/>
            </a:pPr>
            <a:endParaRPr lang="en-US" dirty="0" smtClean="0"/>
          </a:p>
          <a:p>
            <a:pPr>
              <a:buNone/>
            </a:pPr>
            <a:endParaRPr lang="en-US" dirty="0"/>
          </a:p>
        </p:txBody>
      </p:sp>
      <p:pic>
        <p:nvPicPr>
          <p:cNvPr id="4" name="Picture 3" descr="cardiac_cycle.png"/>
          <p:cNvPicPr>
            <a:picLocks noChangeAspect="1"/>
          </p:cNvPicPr>
          <p:nvPr/>
        </p:nvPicPr>
        <p:blipFill>
          <a:blip r:embed="rId2"/>
          <a:stretch>
            <a:fillRect/>
          </a:stretch>
        </p:blipFill>
        <p:spPr>
          <a:xfrm>
            <a:off x="264160" y="4132898"/>
            <a:ext cx="4182633" cy="23390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740674" y="-209774"/>
            <a:ext cx="4966446" cy="1398494"/>
          </a:xfrm>
        </p:spPr>
        <p:txBody>
          <a:bodyPr/>
          <a:lstStyle/>
          <a:p>
            <a:pPr algn="ctr"/>
            <a:r>
              <a:rPr lang="en-US" u="sng" dirty="0" smtClean="0"/>
              <a:t>Blood Pressure</a:t>
            </a:r>
            <a:endParaRPr lang="en-US" u="sng" dirty="0"/>
          </a:p>
        </p:txBody>
      </p:sp>
      <p:sp>
        <p:nvSpPr>
          <p:cNvPr id="6" name="Content Placeholder 5"/>
          <p:cNvSpPr>
            <a:spLocks noGrp="1"/>
          </p:cNvSpPr>
          <p:nvPr>
            <p:ph type="body" idx="1"/>
          </p:nvPr>
        </p:nvSpPr>
        <p:spPr>
          <a:xfrm>
            <a:off x="3740674" y="1440498"/>
            <a:ext cx="4966446" cy="4318000"/>
          </a:xfrm>
        </p:spPr>
        <p:txBody>
          <a:bodyPr>
            <a:noAutofit/>
          </a:bodyPr>
          <a:lstStyle/>
          <a:p>
            <a:pPr algn="ctr">
              <a:buNone/>
            </a:pPr>
            <a:r>
              <a:rPr lang="en-US" sz="1200" dirty="0" smtClean="0">
                <a:solidFill>
                  <a:srgbClr val="000000"/>
                </a:solidFill>
              </a:rPr>
              <a:t>-Is the hydrostatic force exerted against the wall of a blood vessel</a:t>
            </a:r>
          </a:p>
          <a:p>
            <a:pPr algn="ctr">
              <a:buNone/>
            </a:pPr>
            <a:r>
              <a:rPr lang="en-US" sz="1200" dirty="0" smtClean="0">
                <a:solidFill>
                  <a:srgbClr val="000000"/>
                </a:solidFill>
              </a:rPr>
              <a:t>-Drives blood from the heart to the capillary beds</a:t>
            </a:r>
          </a:p>
          <a:p>
            <a:pPr algn="ctr">
              <a:buNone/>
            </a:pPr>
            <a:r>
              <a:rPr lang="en-US" sz="1200" dirty="0" smtClean="0">
                <a:solidFill>
                  <a:srgbClr val="000000"/>
                </a:solidFill>
              </a:rPr>
              <a:t>-Much greater in arteries than in veins and is greatest during systole.</a:t>
            </a:r>
          </a:p>
          <a:p>
            <a:pPr algn="ctr">
              <a:buNone/>
            </a:pPr>
            <a:r>
              <a:rPr lang="en-US" sz="1200" dirty="0" smtClean="0">
                <a:solidFill>
                  <a:srgbClr val="000000"/>
                </a:solidFill>
              </a:rPr>
              <a:t>-Results from combination of cardiac output and peripheral resistance</a:t>
            </a:r>
          </a:p>
          <a:p>
            <a:pPr algn="ctr">
              <a:buNone/>
            </a:pPr>
            <a:r>
              <a:rPr lang="en-US" sz="1200" dirty="0" smtClean="0">
                <a:solidFill>
                  <a:srgbClr val="000000"/>
                </a:solidFill>
              </a:rPr>
              <a:t>-Measured with sphygmomanometer</a:t>
            </a:r>
          </a:p>
          <a:p>
            <a:pPr algn="ctr">
              <a:buNone/>
            </a:pPr>
            <a:r>
              <a:rPr lang="en-US" sz="1200" dirty="0" smtClean="0">
                <a:solidFill>
                  <a:srgbClr val="000000"/>
                </a:solidFill>
              </a:rPr>
              <a:t>-When the heart relaxes between beats (diastole) the arterial pressure drops to about 80 mm Hg. This is called diastolic pressure. The pressure does not drop to 0 because the arterial walls are elastic and squeeze the blood. The 80 mm Hg diastolic pressure keeps blood flowing between beats.                                    </a:t>
            </a:r>
          </a:p>
          <a:p>
            <a:pPr algn="ctr">
              <a:buNone/>
            </a:pPr>
            <a:r>
              <a:rPr lang="en-US" sz="1200" dirty="0" smtClean="0">
                <a:solidFill>
                  <a:srgbClr val="000000"/>
                </a:solidFill>
              </a:rPr>
              <a:t>-When the ventricles contract (systole) the pressure in the arteries leaving the heart rises to about 120 millimeters of mercury (mm Hg). This is called systolic pressure.                                    </a:t>
            </a:r>
          </a:p>
          <a:p>
            <a:pPr algn="ctr">
              <a:buNone/>
            </a:pPr>
            <a:r>
              <a:rPr lang="en-US" sz="1200" dirty="0" smtClean="0">
                <a:solidFill>
                  <a:srgbClr val="000000"/>
                </a:solidFill>
              </a:rPr>
              <a:t> -Normal values: systolic/diastolic = 120/80 mm Hg.</a:t>
            </a:r>
            <a:endParaRPr lang="en-US" sz="1200" dirty="0">
              <a:solidFill>
                <a:srgbClr val="000000"/>
              </a:solidFill>
            </a:endParaRPr>
          </a:p>
        </p:txBody>
      </p:sp>
      <p:pic>
        <p:nvPicPr>
          <p:cNvPr id="5" name="Picture Placeholder 4" descr="blood-pressure.gif"/>
          <p:cNvPicPr>
            <a:picLocks noGrp="1" noChangeAspect="1"/>
          </p:cNvPicPr>
          <p:nvPr>
            <p:ph type="pic" sz="quarter" idx="13"/>
          </p:nvPr>
        </p:nvPicPr>
        <p:blipFill>
          <a:blip r:embed="rId2"/>
          <a:srcRect t="-53287" b="-53287"/>
          <a:stretch>
            <a:fillRect/>
          </a:stretch>
        </p:blipFill>
        <p:spPr>
          <a:xfrm>
            <a:off x="269874" y="-839152"/>
            <a:ext cx="2971800" cy="4438650"/>
          </a:xfrm>
          <a:prstGeom prst="rect">
            <a:avLst/>
          </a:prstGeom>
          <a:ln>
            <a:noFill/>
          </a:ln>
          <a:effectLst>
            <a:softEdge rad="112500"/>
          </a:effectLst>
        </p:spPr>
      </p:pic>
      <p:pic>
        <p:nvPicPr>
          <p:cNvPr id="7" name="Picture 6" descr="blood_pressure4.jpg"/>
          <p:cNvPicPr>
            <a:picLocks noChangeAspect="1"/>
          </p:cNvPicPr>
          <p:nvPr/>
        </p:nvPicPr>
        <p:blipFill>
          <a:blip r:embed="rId3"/>
          <a:stretch>
            <a:fillRect/>
          </a:stretch>
        </p:blipFill>
        <p:spPr>
          <a:xfrm>
            <a:off x="269874" y="2891881"/>
            <a:ext cx="2971800" cy="293995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1198880"/>
            <a:ext cx="5913120" cy="3769677"/>
          </a:xfrm>
        </p:spPr>
        <p:txBody>
          <a:bodyPr>
            <a:noAutofit/>
          </a:bodyPr>
          <a:lstStyle/>
          <a:p>
            <a:r>
              <a:rPr lang="en-US" b="1" dirty="0" smtClean="0">
                <a:solidFill>
                  <a:srgbClr val="000000"/>
                </a:solidFill>
              </a:rPr>
              <a:t>Hypertension – aka high blood pressure</a:t>
            </a:r>
          </a:p>
          <a:p>
            <a:pPr>
              <a:buNone/>
            </a:pPr>
            <a:r>
              <a:rPr lang="en-US" sz="1200" dirty="0" smtClean="0">
                <a:solidFill>
                  <a:srgbClr val="000000"/>
                </a:solidFill>
              </a:rPr>
              <a:t>	-damages the endothelium and initiates plaque formation</a:t>
            </a:r>
          </a:p>
          <a:p>
            <a:pPr>
              <a:buNone/>
            </a:pPr>
            <a:r>
              <a:rPr lang="en-US" sz="1200" dirty="0" smtClean="0">
                <a:solidFill>
                  <a:srgbClr val="000000"/>
                </a:solidFill>
              </a:rPr>
              <a:t>	-promotes atherosclerosis; increases risk of heart attack or stroke</a:t>
            </a:r>
          </a:p>
          <a:p>
            <a:pPr>
              <a:buNone/>
            </a:pPr>
            <a:r>
              <a:rPr lang="en-US" sz="1200" dirty="0" smtClean="0">
                <a:solidFill>
                  <a:srgbClr val="000000"/>
                </a:solidFill>
              </a:rPr>
              <a:t>	-caused by stress, poor diet, genetics, and smoking</a:t>
            </a:r>
          </a:p>
          <a:p>
            <a:pPr>
              <a:buNone/>
            </a:pPr>
            <a:r>
              <a:rPr lang="en-US" sz="1200" dirty="0" smtClean="0">
                <a:solidFill>
                  <a:srgbClr val="000000"/>
                </a:solidFill>
              </a:rPr>
              <a:t>	-easily treated by drugs, diet, and exercise</a:t>
            </a:r>
          </a:p>
          <a:p>
            <a:r>
              <a:rPr lang="en-US" b="1" dirty="0" smtClean="0">
                <a:solidFill>
                  <a:srgbClr val="000000"/>
                </a:solidFill>
              </a:rPr>
              <a:t>Atherosclerosis</a:t>
            </a:r>
          </a:p>
          <a:p>
            <a:pPr>
              <a:buNone/>
            </a:pPr>
            <a:r>
              <a:rPr lang="en-US" sz="1200" dirty="0" smtClean="0">
                <a:solidFill>
                  <a:srgbClr val="000000"/>
                </a:solidFill>
              </a:rPr>
              <a:t>	-a diet high in cholesterol can result in the deposit of fatty material in the wall of the artery.</a:t>
            </a:r>
          </a:p>
          <a:p>
            <a:pPr>
              <a:buNone/>
            </a:pPr>
            <a:r>
              <a:rPr lang="en-US" sz="1200" dirty="0" smtClean="0">
                <a:solidFill>
                  <a:srgbClr val="000000"/>
                </a:solidFill>
              </a:rPr>
              <a:t>	-the diameter narrows which increases pressure and decreases flow.</a:t>
            </a:r>
          </a:p>
          <a:p>
            <a:pPr>
              <a:buNone/>
            </a:pPr>
            <a:r>
              <a:rPr lang="en-US" sz="1200" dirty="0" smtClean="0">
                <a:solidFill>
                  <a:srgbClr val="000000"/>
                </a:solidFill>
              </a:rPr>
              <a:t>	-if the artery is blocked completely it can cause a heart attack or stroke.</a:t>
            </a:r>
          </a:p>
          <a:p>
            <a:pPr>
              <a:buNone/>
            </a:pPr>
            <a:r>
              <a:rPr lang="en-US" sz="1200" dirty="0" smtClean="0">
                <a:solidFill>
                  <a:srgbClr val="000000"/>
                </a:solidFill>
              </a:rPr>
              <a:t>	-can be improved by decreasing fat and cholesterol in the diet and with exercise.</a:t>
            </a:r>
          </a:p>
          <a:p>
            <a:pPr>
              <a:buNone/>
            </a:pPr>
            <a:r>
              <a:rPr lang="en-US" sz="1200" dirty="0" smtClean="0">
                <a:solidFill>
                  <a:srgbClr val="000000"/>
                </a:solidFill>
              </a:rPr>
              <a:t>	Blockage of coronary arteries leads to the death of cardiac muscle in a </a:t>
            </a:r>
            <a:r>
              <a:rPr lang="en-US" sz="1200" b="1" dirty="0" smtClean="0">
                <a:solidFill>
                  <a:srgbClr val="000000"/>
                </a:solidFill>
              </a:rPr>
              <a:t>heart attack</a:t>
            </a:r>
            <a:r>
              <a:rPr lang="en-US" sz="1200" dirty="0" smtClean="0">
                <a:solidFill>
                  <a:srgbClr val="000000"/>
                </a:solidFill>
              </a:rPr>
              <a:t>; blockage of arteries in the head leads to a </a:t>
            </a:r>
            <a:r>
              <a:rPr lang="en-US" sz="1200" b="1" dirty="0" smtClean="0">
                <a:solidFill>
                  <a:srgbClr val="000000"/>
                </a:solidFill>
              </a:rPr>
              <a:t>stroke</a:t>
            </a:r>
            <a:r>
              <a:rPr lang="en-US" sz="1200" dirty="0" smtClean="0">
                <a:solidFill>
                  <a:srgbClr val="000000"/>
                </a:solidFill>
              </a:rPr>
              <a:t>, the death of nervous tissue in the brain.</a:t>
            </a:r>
          </a:p>
        </p:txBody>
      </p:sp>
      <p:sp>
        <p:nvSpPr>
          <p:cNvPr id="8" name="Title 7"/>
          <p:cNvSpPr>
            <a:spLocks noGrp="1"/>
          </p:cNvSpPr>
          <p:nvPr>
            <p:ph type="title"/>
          </p:nvPr>
        </p:nvSpPr>
        <p:spPr>
          <a:xfrm>
            <a:off x="152400" y="-167640"/>
            <a:ext cx="7391401" cy="1143000"/>
          </a:xfrm>
        </p:spPr>
        <p:txBody>
          <a:bodyPr/>
          <a:lstStyle/>
          <a:p>
            <a:r>
              <a:rPr lang="en-US" sz="2800" u="sng" dirty="0" smtClean="0"/>
              <a:t>Diseases of the Circulatory System</a:t>
            </a:r>
            <a:endParaRPr lang="en-US" sz="2800" u="sng" dirty="0"/>
          </a:p>
        </p:txBody>
      </p:sp>
      <p:sp>
        <p:nvSpPr>
          <p:cNvPr id="4" name="Round Diagonal Corner Rectangle 3"/>
          <p:cNvSpPr/>
          <p:nvPr/>
        </p:nvSpPr>
        <p:spPr>
          <a:xfrm>
            <a:off x="6741159" y="198120"/>
            <a:ext cx="2184400" cy="200152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Heart disease is a major leading cause of death in the United States.</a:t>
            </a:r>
            <a:endParaRPr lang="en-US" dirty="0">
              <a:solidFill>
                <a:srgbClr val="000000"/>
              </a:solidFill>
            </a:endParaRPr>
          </a:p>
        </p:txBody>
      </p:sp>
      <p:pic>
        <p:nvPicPr>
          <p:cNvPr id="5" name="Picture 4" descr="ather_lowres.gif"/>
          <p:cNvPicPr>
            <a:picLocks noChangeAspect="1"/>
          </p:cNvPicPr>
          <p:nvPr/>
        </p:nvPicPr>
        <p:blipFill>
          <a:blip r:embed="rId2"/>
          <a:stretch>
            <a:fillRect/>
          </a:stretch>
        </p:blipFill>
        <p:spPr>
          <a:xfrm>
            <a:off x="6204462" y="2504440"/>
            <a:ext cx="2721097" cy="36017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321534"/>
            <a:ext cx="6988286" cy="1398494"/>
          </a:xfrm>
        </p:spPr>
        <p:txBody>
          <a:bodyPr>
            <a:normAutofit/>
          </a:bodyPr>
          <a:lstStyle/>
          <a:p>
            <a:r>
              <a:rPr lang="en-US" u="sng" dirty="0" smtClean="0"/>
              <a:t>Feedback Mechanism</a:t>
            </a:r>
            <a:endParaRPr lang="en-US" u="sng" dirty="0"/>
          </a:p>
        </p:txBody>
      </p:sp>
      <p:sp>
        <p:nvSpPr>
          <p:cNvPr id="6" name="Content Placeholder 5"/>
          <p:cNvSpPr>
            <a:spLocks noGrp="1"/>
          </p:cNvSpPr>
          <p:nvPr>
            <p:ph type="body" idx="1"/>
          </p:nvPr>
        </p:nvSpPr>
        <p:spPr>
          <a:xfrm>
            <a:off x="370840" y="1280160"/>
            <a:ext cx="6812280" cy="3423920"/>
          </a:xfrm>
        </p:spPr>
        <p:txBody>
          <a:bodyPr>
            <a:noAutofit/>
          </a:bodyPr>
          <a:lstStyle/>
          <a:p>
            <a:pPr algn="ctr"/>
            <a:r>
              <a:rPr lang="en-US" sz="1800" dirty="0" smtClean="0">
                <a:solidFill>
                  <a:srgbClr val="000000"/>
                </a:solidFill>
              </a:rPr>
              <a:t>An example of a feedback mechanism in the human circulatory system would be the increase in heart rate and respiratory rate which occurs in response to increased exercise or other increased muscle cell activity.</a:t>
            </a:r>
          </a:p>
          <a:p>
            <a:pPr algn="ctr"/>
            <a:r>
              <a:rPr lang="en-US" sz="1800" dirty="0" smtClean="0">
                <a:solidFill>
                  <a:srgbClr val="000000"/>
                </a:solidFill>
              </a:rPr>
              <a:t>Heart rate is controlled via a bio-feedback loop in which special receptors located in the brain known as chemo-receptors monitor blood oxygen levels.  As oxygen levels fall, the chemo-receptors sense falling oxygen levels and the brain sends electrical signals with increasing frequency to the heart.   This causes the heart to beat faster as well and produce more cardiac contractions.  As oxygen-rich blood reaches the brain, the chemo-receptors sense this restored oxygen level and the rate at which the heart beats slows.  In this way, oxygen levels to the brain remain relatively constant and  homeostasis is achieved. </a:t>
            </a:r>
            <a:endParaRPr lang="en-US" sz="1800"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5063"/>
            <a:ext cx="4966446" cy="1398494"/>
          </a:xfrm>
        </p:spPr>
        <p:txBody>
          <a:bodyPr>
            <a:normAutofit/>
          </a:bodyPr>
          <a:lstStyle/>
          <a:p>
            <a:pPr algn="ctr"/>
            <a:r>
              <a:rPr lang="en-US" sz="3200" u="sng" dirty="0" smtClean="0">
                <a:solidFill>
                  <a:schemeClr val="tx1"/>
                </a:solidFill>
                <a:latin typeface="Century Gothic"/>
                <a:cs typeface="Century Gothic"/>
              </a:rPr>
              <a:t>The Circulatory System</a:t>
            </a:r>
            <a:endParaRPr lang="en-US" sz="1800" dirty="0">
              <a:solidFill>
                <a:schemeClr val="tx1"/>
              </a:solidFill>
              <a:latin typeface="Century Gothic"/>
              <a:cs typeface="Century Gothic"/>
            </a:endParaRPr>
          </a:p>
        </p:txBody>
      </p:sp>
      <p:sp>
        <p:nvSpPr>
          <p:cNvPr id="8" name="Text Placeholder 7"/>
          <p:cNvSpPr>
            <a:spLocks noGrp="1"/>
          </p:cNvSpPr>
          <p:nvPr>
            <p:ph type="body" idx="1"/>
          </p:nvPr>
        </p:nvSpPr>
        <p:spPr>
          <a:xfrm>
            <a:off x="202269" y="1167537"/>
            <a:ext cx="4966446" cy="1320800"/>
          </a:xfrm>
        </p:spPr>
        <p:txBody>
          <a:bodyPr wrap="none" anchor="t">
            <a:noAutofit/>
          </a:bodyPr>
          <a:lstStyle/>
          <a:p>
            <a:pPr algn="l"/>
            <a:r>
              <a:rPr lang="en-US" sz="1800" u="sng" dirty="0" smtClean="0">
                <a:solidFill>
                  <a:srgbClr val="000000"/>
                </a:solidFill>
              </a:rPr>
              <a:t>Transports:</a:t>
            </a:r>
          </a:p>
          <a:p>
            <a:pPr algn="l">
              <a:buFont typeface="Arial"/>
              <a:buChar char="•"/>
            </a:pPr>
            <a:r>
              <a:rPr lang="en-US" sz="1800" dirty="0" smtClean="0">
                <a:solidFill>
                  <a:srgbClr val="000000"/>
                </a:solidFill>
              </a:rPr>
              <a:t>blood and oxygen from the lungs to the </a:t>
            </a:r>
          </a:p>
          <a:p>
            <a:pPr algn="l"/>
            <a:r>
              <a:rPr lang="en-US" sz="1800" dirty="0" smtClean="0">
                <a:solidFill>
                  <a:srgbClr val="000000"/>
                </a:solidFill>
              </a:rPr>
              <a:t> various tissues of the body</a:t>
            </a:r>
          </a:p>
          <a:p>
            <a:pPr algn="l">
              <a:buFont typeface="Arial"/>
              <a:buChar char="•"/>
            </a:pPr>
            <a:r>
              <a:rPr lang="en-US" sz="1800" dirty="0" smtClean="0">
                <a:solidFill>
                  <a:srgbClr val="000000"/>
                </a:solidFill>
              </a:rPr>
              <a:t>O</a:t>
            </a:r>
            <a:r>
              <a:rPr lang="en-US" sz="1800" baseline="-25000" dirty="0" smtClean="0">
                <a:solidFill>
                  <a:srgbClr val="000000"/>
                </a:solidFill>
              </a:rPr>
              <a:t>2</a:t>
            </a:r>
            <a:r>
              <a:rPr lang="en-US" sz="1800" dirty="0" smtClean="0">
                <a:solidFill>
                  <a:srgbClr val="000000"/>
                </a:solidFill>
              </a:rPr>
              <a:t> from the lungs to the cells; CO</a:t>
            </a:r>
            <a:r>
              <a:rPr lang="en-US" sz="1800" baseline="-25000" dirty="0" smtClean="0">
                <a:solidFill>
                  <a:srgbClr val="000000"/>
                </a:solidFill>
              </a:rPr>
              <a:t>2</a:t>
            </a:r>
            <a:r>
              <a:rPr lang="en-US" sz="1800" dirty="0" smtClean="0">
                <a:solidFill>
                  <a:srgbClr val="000000"/>
                </a:solidFill>
              </a:rPr>
              <a:t> (a waste) </a:t>
            </a:r>
          </a:p>
          <a:p>
            <a:pPr algn="l"/>
            <a:r>
              <a:rPr lang="en-US" sz="1800" dirty="0" smtClean="0">
                <a:solidFill>
                  <a:srgbClr val="000000"/>
                </a:solidFill>
              </a:rPr>
              <a:t>from the cells to the lungs.</a:t>
            </a:r>
          </a:p>
          <a:p>
            <a:pPr algn="l">
              <a:buFont typeface="Arial"/>
              <a:buChar char="•"/>
            </a:pPr>
            <a:r>
              <a:rPr lang="en-US" sz="1800" dirty="0" smtClean="0">
                <a:solidFill>
                  <a:srgbClr val="000000"/>
                </a:solidFill>
              </a:rPr>
              <a:t>other nutrients to cells (ex: glucose throughout the body)</a:t>
            </a:r>
          </a:p>
          <a:p>
            <a:pPr algn="l">
              <a:buFont typeface="Arial"/>
              <a:buChar char="•"/>
            </a:pPr>
            <a:r>
              <a:rPr lang="en-US" sz="1800" dirty="0" smtClean="0">
                <a:solidFill>
                  <a:srgbClr val="000000"/>
                </a:solidFill>
              </a:rPr>
              <a:t>other wastes from cells (ex: ammonia to the liver)</a:t>
            </a:r>
          </a:p>
          <a:p>
            <a:pPr algn="l">
              <a:buFont typeface="Arial"/>
              <a:buChar char="•"/>
            </a:pPr>
            <a:r>
              <a:rPr lang="en-US" sz="1800" dirty="0" smtClean="0">
                <a:solidFill>
                  <a:srgbClr val="000000"/>
                </a:solidFill>
              </a:rPr>
              <a:t>Hormones</a:t>
            </a:r>
          </a:p>
          <a:p>
            <a:pPr algn="l"/>
            <a:r>
              <a:rPr lang="en-US" sz="1800" u="sng" dirty="0" smtClean="0">
                <a:solidFill>
                  <a:srgbClr val="000000"/>
                </a:solidFill>
              </a:rPr>
              <a:t>Also:</a:t>
            </a:r>
          </a:p>
          <a:p>
            <a:pPr algn="l">
              <a:buFont typeface="Arial"/>
              <a:buChar char="•"/>
            </a:pPr>
            <a:r>
              <a:rPr lang="en-US" sz="1800" dirty="0" smtClean="0">
                <a:solidFill>
                  <a:srgbClr val="000000"/>
                </a:solidFill>
              </a:rPr>
              <a:t>Contains cells that fight infection (the lymphatic system) </a:t>
            </a:r>
          </a:p>
          <a:p>
            <a:pPr algn="l">
              <a:buFont typeface="Arial"/>
              <a:buChar char="•"/>
            </a:pPr>
            <a:r>
              <a:rPr lang="en-US" sz="1800" dirty="0" smtClean="0">
                <a:solidFill>
                  <a:srgbClr val="000000"/>
                </a:solidFill>
              </a:rPr>
              <a:t>Stabilizes the pH and ionic concentration of the body fluids </a:t>
            </a:r>
          </a:p>
          <a:p>
            <a:pPr algn="l">
              <a:buFont typeface="Arial"/>
              <a:buChar char="•"/>
            </a:pPr>
            <a:endParaRPr lang="en-US" sz="1200" dirty="0" smtClean="0">
              <a:solidFill>
                <a:srgbClr val="000000"/>
              </a:solidFill>
            </a:endParaRPr>
          </a:p>
        </p:txBody>
      </p:sp>
      <p:pic>
        <p:nvPicPr>
          <p:cNvPr id="5" name="Picture 4" descr="wp7329cd6a.jpg"/>
          <p:cNvPicPr>
            <a:picLocks noChangeAspect="1"/>
          </p:cNvPicPr>
          <p:nvPr/>
        </p:nvPicPr>
        <p:blipFill>
          <a:blip r:embed="rId2"/>
          <a:stretch>
            <a:fillRect/>
          </a:stretch>
        </p:blipFill>
        <p:spPr>
          <a:xfrm>
            <a:off x="5777472" y="513160"/>
            <a:ext cx="2469789" cy="2447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3040" y="160774"/>
            <a:ext cx="8107680" cy="461665"/>
          </a:xfrm>
          <a:prstGeom prst="rect">
            <a:avLst/>
          </a:prstGeom>
          <a:noFill/>
        </p:spPr>
        <p:txBody>
          <a:bodyPr wrap="square" rtlCol="0">
            <a:spAutoFit/>
          </a:bodyPr>
          <a:lstStyle/>
          <a:p>
            <a:r>
              <a:rPr lang="en-US" sz="2400" u="sng" dirty="0" smtClean="0">
                <a:solidFill>
                  <a:schemeClr val="accent1"/>
                </a:solidFill>
              </a:rPr>
              <a:t>Activities</a:t>
            </a:r>
            <a:endParaRPr lang="en-US" sz="2400" u="sng" dirty="0">
              <a:solidFill>
                <a:schemeClr val="accent1"/>
              </a:solidFill>
            </a:endParaRPr>
          </a:p>
        </p:txBody>
      </p:sp>
      <p:pic>
        <p:nvPicPr>
          <p:cNvPr id="11" name="Picture 10" descr="Screen shot 2011-04-30 at 3.39.13 PM.png"/>
          <p:cNvPicPr>
            <a:picLocks noChangeAspect="1"/>
          </p:cNvPicPr>
          <p:nvPr/>
        </p:nvPicPr>
        <p:blipFill>
          <a:blip r:embed="rId2"/>
          <a:stretch>
            <a:fillRect/>
          </a:stretch>
        </p:blipFill>
        <p:spPr>
          <a:xfrm>
            <a:off x="1656080" y="877332"/>
            <a:ext cx="5608320" cy="552644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634" y="264159"/>
            <a:ext cx="1494971" cy="461665"/>
          </a:xfrm>
          <a:prstGeom prst="rect">
            <a:avLst/>
          </a:prstGeom>
          <a:noFill/>
        </p:spPr>
        <p:txBody>
          <a:bodyPr wrap="none" rtlCol="0">
            <a:spAutoFit/>
          </a:bodyPr>
          <a:lstStyle/>
          <a:p>
            <a:r>
              <a:rPr lang="en-US" sz="2400" u="sng" dirty="0" smtClean="0">
                <a:solidFill>
                  <a:srgbClr val="FF0211"/>
                </a:solidFill>
              </a:rPr>
              <a:t>Activities</a:t>
            </a:r>
            <a:endParaRPr lang="en-US" sz="2400" u="sng" dirty="0">
              <a:solidFill>
                <a:srgbClr val="FF0211"/>
              </a:solidFill>
            </a:endParaRPr>
          </a:p>
        </p:txBody>
      </p:sp>
      <p:pic>
        <p:nvPicPr>
          <p:cNvPr id="9" name="Picture 8" descr="Screen shot 2011-04-30 at 3.41.26 PM.png"/>
          <p:cNvPicPr>
            <a:picLocks noChangeAspect="1"/>
          </p:cNvPicPr>
          <p:nvPr/>
        </p:nvPicPr>
        <p:blipFill>
          <a:blip r:embed="rId2"/>
          <a:stretch>
            <a:fillRect/>
          </a:stretch>
        </p:blipFill>
        <p:spPr>
          <a:xfrm>
            <a:off x="833120" y="787717"/>
            <a:ext cx="7061200" cy="585272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598434" y="-199614"/>
            <a:ext cx="4966446" cy="1398494"/>
          </a:xfrm>
        </p:spPr>
        <p:txBody>
          <a:bodyPr/>
          <a:lstStyle/>
          <a:p>
            <a:pPr algn="ctr"/>
            <a:r>
              <a:rPr lang="en-US" sz="2400" u="sng" dirty="0" smtClean="0"/>
              <a:t>Fun Facts about the Circulatory System</a:t>
            </a:r>
            <a:endParaRPr lang="en-US" sz="2400" u="sng" dirty="0"/>
          </a:p>
        </p:txBody>
      </p:sp>
      <p:sp>
        <p:nvSpPr>
          <p:cNvPr id="10" name="Text Placeholder 9"/>
          <p:cNvSpPr>
            <a:spLocks noGrp="1"/>
          </p:cNvSpPr>
          <p:nvPr>
            <p:ph type="body" idx="1"/>
          </p:nvPr>
        </p:nvSpPr>
        <p:spPr>
          <a:xfrm>
            <a:off x="3598434" y="1422400"/>
            <a:ext cx="4966446" cy="4632960"/>
          </a:xfrm>
        </p:spPr>
        <p:txBody>
          <a:bodyPr/>
          <a:lstStyle/>
          <a:p>
            <a:pPr algn="l"/>
            <a:r>
              <a:rPr lang="en-US" sz="1200" dirty="0" smtClean="0">
                <a:solidFill>
                  <a:schemeClr val="tx1"/>
                </a:solidFill>
              </a:rPr>
              <a:t>-One drop of blood contains a half a drop of plasma, 5 million Red Blood Cells, 10 Thousand White Blood Cells and 250 Thousand Platelets.</a:t>
            </a:r>
          </a:p>
          <a:p>
            <a:pPr algn="l"/>
            <a:r>
              <a:rPr lang="en-US" sz="1200" dirty="0" smtClean="0">
                <a:solidFill>
                  <a:schemeClr val="tx1"/>
                </a:solidFill>
              </a:rPr>
              <a:t>-The heart beats about 3 billion times during a lifetime.</a:t>
            </a:r>
          </a:p>
          <a:p>
            <a:pPr algn="l"/>
            <a:r>
              <a:rPr lang="en-US" sz="1200" dirty="0" smtClean="0">
                <a:solidFill>
                  <a:schemeClr val="tx1"/>
                </a:solidFill>
              </a:rPr>
              <a:t>-You have thousands of miles of blood vessels in your body - you could wrap your blood vessels around the equator TWICE!</a:t>
            </a:r>
          </a:p>
          <a:p>
            <a:pPr algn="l"/>
            <a:r>
              <a:rPr lang="en-US" sz="1200" dirty="0" smtClean="0">
                <a:solidFill>
                  <a:schemeClr val="tx1"/>
                </a:solidFill>
              </a:rPr>
              <a:t>-10 million blood cells die in the human body every second, the same quantity is produced at the same time.</a:t>
            </a:r>
          </a:p>
          <a:p>
            <a:pPr algn="l"/>
            <a:r>
              <a:rPr lang="en-US" sz="1200" dirty="0" smtClean="0">
                <a:solidFill>
                  <a:schemeClr val="tx1"/>
                </a:solidFill>
              </a:rPr>
              <a:t>-Blood circulates the entire body in 20 seconds.</a:t>
            </a:r>
          </a:p>
          <a:p>
            <a:pPr algn="l"/>
            <a:r>
              <a:rPr lang="en-US" sz="1200" dirty="0" smtClean="0">
                <a:solidFill>
                  <a:schemeClr val="tx1"/>
                </a:solidFill>
              </a:rPr>
              <a:t>-An average heart pumps about 450 gallons of blood everyday.</a:t>
            </a:r>
          </a:p>
          <a:p>
            <a:pPr algn="l"/>
            <a:r>
              <a:rPr lang="en-US" sz="1200" dirty="0" smtClean="0">
                <a:solidFill>
                  <a:schemeClr val="tx1"/>
                </a:solidFill>
              </a:rPr>
              <a:t>-An average adult's body has about 5 liters of blood in it and a baby's body has about 1 liter of blood in it.</a:t>
            </a:r>
          </a:p>
          <a:p>
            <a:pPr algn="l"/>
            <a:r>
              <a:rPr lang="en-US" sz="1200" dirty="0" smtClean="0">
                <a:solidFill>
                  <a:schemeClr val="tx1"/>
                </a:solidFill>
              </a:rPr>
              <a:t>-A human heart is a muscle which is the size of a clenched fist.</a:t>
            </a:r>
          </a:p>
          <a:p>
            <a:pPr algn="l"/>
            <a:endParaRPr lang="en-US" sz="1200" b="1" dirty="0" smtClean="0"/>
          </a:p>
          <a:p>
            <a:pPr algn="l"/>
            <a:endParaRPr lang="en-US" sz="1200" b="1" dirty="0" smtClean="0"/>
          </a:p>
          <a:p>
            <a:pPr algn="l"/>
            <a:endParaRPr lang="en-US" b="1" dirty="0" smtClean="0"/>
          </a:p>
          <a:p>
            <a:pPr algn="l"/>
            <a:endParaRPr lang="en-US" dirty="0"/>
          </a:p>
        </p:txBody>
      </p:sp>
      <p:pic>
        <p:nvPicPr>
          <p:cNvPr id="12" name="Picture Placeholder 11" descr="circulatory-system.jpg"/>
          <p:cNvPicPr>
            <a:picLocks noGrp="1" noChangeAspect="1"/>
          </p:cNvPicPr>
          <p:nvPr>
            <p:ph type="pic" sz="quarter" idx="13"/>
          </p:nvPr>
        </p:nvPicPr>
        <p:blipFill>
          <a:blip r:embed="rId2"/>
          <a:srcRect l="-31264" r="-31264"/>
          <a:stretch>
            <a:fillRect/>
          </a:stretch>
        </p:blip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2594" y="-430959"/>
            <a:ext cx="4966446" cy="1398494"/>
          </a:xfrm>
        </p:spPr>
        <p:txBody>
          <a:bodyPr/>
          <a:lstStyle/>
          <a:p>
            <a:r>
              <a:rPr lang="en-US" dirty="0" smtClean="0"/>
              <a:t>Source Page</a:t>
            </a:r>
            <a:endParaRPr lang="en-US" dirty="0"/>
          </a:p>
        </p:txBody>
      </p:sp>
      <p:sp>
        <p:nvSpPr>
          <p:cNvPr id="3" name="Text Placeholder 2"/>
          <p:cNvSpPr>
            <a:spLocks noGrp="1"/>
          </p:cNvSpPr>
          <p:nvPr>
            <p:ph type="body" idx="1"/>
          </p:nvPr>
        </p:nvSpPr>
        <p:spPr>
          <a:xfrm>
            <a:off x="3537474" y="967535"/>
            <a:ext cx="5159486" cy="4826000"/>
          </a:xfrm>
        </p:spPr>
        <p:txBody>
          <a:bodyPr>
            <a:normAutofit fontScale="92500" lnSpcReduction="20000"/>
          </a:bodyPr>
          <a:lstStyle/>
          <a:p>
            <a:r>
              <a:rPr lang="en-US" dirty="0" smtClean="0"/>
              <a:t>Animation of the heart:</a:t>
            </a:r>
          </a:p>
          <a:p>
            <a:r>
              <a:rPr lang="en-US" dirty="0" smtClean="0"/>
              <a:t> </a:t>
            </a:r>
            <a:r>
              <a:rPr lang="en-US" dirty="0" smtClean="0">
                <a:hlinkClick r:id="rId2"/>
              </a:rPr>
              <a:t>http://www.innerbody.com/anim/heart.html</a:t>
            </a:r>
            <a:endParaRPr lang="en-US" dirty="0" smtClean="0"/>
          </a:p>
          <a:p>
            <a:r>
              <a:rPr lang="en-US" dirty="0" smtClean="0"/>
              <a:t>Heart and Circulation Game:</a:t>
            </a:r>
          </a:p>
          <a:p>
            <a:r>
              <a:rPr lang="en-US" dirty="0" smtClean="0">
                <a:hlinkClick r:id="rId3"/>
              </a:rPr>
              <a:t>http://www.e-learningforkids.org/Courses/Liquid_Animation/Body_Parts/Heart_and_Circulation/index.htm</a:t>
            </a:r>
            <a:endParaRPr lang="en-US" dirty="0" smtClean="0"/>
          </a:p>
          <a:p>
            <a:r>
              <a:rPr lang="en-US" dirty="0" smtClean="0"/>
              <a:t>Circulatory System Quiz:</a:t>
            </a:r>
          </a:p>
          <a:p>
            <a:r>
              <a:rPr lang="en-US" dirty="0" smtClean="0">
                <a:hlinkClick r:id="rId4"/>
              </a:rPr>
              <a:t>http://www.quia.com/rr/30450.html</a:t>
            </a:r>
            <a:endParaRPr lang="en-US" dirty="0" smtClean="0"/>
          </a:p>
          <a:p>
            <a:r>
              <a:rPr lang="en-US" dirty="0" smtClean="0"/>
              <a:t>Complete Review of Circulatory System:</a:t>
            </a:r>
          </a:p>
          <a:p>
            <a:r>
              <a:rPr lang="en-US" dirty="0" smtClean="0">
                <a:hlinkClick r:id="rId5"/>
              </a:rPr>
              <a:t>http://www.biology-questions-and-answers.com/the-circulatory-system.html</a:t>
            </a:r>
            <a:endParaRPr lang="en-US" dirty="0" smtClean="0"/>
          </a:p>
          <a:p>
            <a:r>
              <a:rPr lang="en-US" dirty="0" smtClean="0"/>
              <a:t>Circulatory System Flash Cards:</a:t>
            </a:r>
          </a:p>
          <a:p>
            <a:r>
              <a:rPr lang="en-US" dirty="0" smtClean="0">
                <a:hlinkClick r:id="rId6"/>
              </a:rPr>
              <a:t>http://quizlet.com/798593/circulatory-system-flash-cards/</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5" name="Picture Placeholder 4" descr="cardiovascularsystem.jpg"/>
          <p:cNvPicPr>
            <a:picLocks noGrp="1" noChangeAspect="1"/>
          </p:cNvPicPr>
          <p:nvPr>
            <p:ph type="pic" sz="quarter" idx="13"/>
          </p:nvPr>
        </p:nvPicPr>
        <p:blipFill>
          <a:blip r:embed="rId7"/>
          <a:srcRect t="-6425" b="-6425"/>
          <a:stretch>
            <a:fillRect/>
          </a:stretch>
        </p:blipFill>
        <p:spPr>
          <a:xfrm>
            <a:off x="137794" y="-127952"/>
            <a:ext cx="3399680" cy="7154946"/>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4160" y="343654"/>
            <a:ext cx="7355840" cy="7848302"/>
          </a:xfrm>
          <a:prstGeom prst="rect">
            <a:avLst/>
          </a:prstGeom>
          <a:noFill/>
        </p:spPr>
        <p:txBody>
          <a:bodyPr wrap="square" rtlCol="0">
            <a:spAutoFit/>
          </a:bodyPr>
          <a:lstStyle/>
          <a:p>
            <a:r>
              <a:rPr lang="en-US" u="sng" dirty="0" smtClean="0"/>
              <a:t>References</a:t>
            </a:r>
          </a:p>
          <a:p>
            <a:endParaRPr lang="en-US" u="sng" dirty="0" smtClean="0"/>
          </a:p>
          <a:p>
            <a:pPr>
              <a:buFont typeface="Arial"/>
              <a:buChar char="•"/>
            </a:pPr>
            <a:r>
              <a:rPr lang="en-US" u="sng" dirty="0" smtClean="0">
                <a:hlinkClick r:id="rId2"/>
              </a:rPr>
              <a:t>http://kvhs.nbed.nb.ca/gallant/biology/biology.html</a:t>
            </a:r>
            <a:endParaRPr lang="en-US" u="sng" dirty="0" smtClean="0"/>
          </a:p>
          <a:p>
            <a:pPr>
              <a:buFont typeface="Arial"/>
              <a:buChar char="•"/>
            </a:pPr>
            <a:endParaRPr lang="en-US" u="sng" dirty="0" smtClean="0"/>
          </a:p>
          <a:p>
            <a:pPr>
              <a:buFont typeface="Arial"/>
              <a:buChar char="•"/>
            </a:pPr>
            <a:r>
              <a:rPr lang="en-US" u="sng" dirty="0" smtClean="0">
                <a:hlinkClick r:id="rId3"/>
              </a:rPr>
              <a:t>http://kidshealth.org/kid/htbw/heart.html</a:t>
            </a:r>
            <a:endParaRPr lang="en-US" u="sng" dirty="0" smtClean="0"/>
          </a:p>
          <a:p>
            <a:pPr>
              <a:buFont typeface="Arial"/>
              <a:buChar char="•"/>
            </a:pPr>
            <a:endParaRPr lang="en-US" u="sng" dirty="0" smtClean="0"/>
          </a:p>
          <a:p>
            <a:pPr>
              <a:buFont typeface="Arial"/>
              <a:buChar char="•"/>
            </a:pPr>
            <a:r>
              <a:rPr lang="en-US" u="sng" dirty="0" smtClean="0">
                <a:hlinkClick r:id="rId4"/>
              </a:rPr>
              <a:t>http://regentsprep.org/regents/biology/units/homeostasis/feedback.cfm</a:t>
            </a:r>
            <a:endParaRPr lang="en-US" u="sng" dirty="0" smtClean="0"/>
          </a:p>
          <a:p>
            <a:pPr>
              <a:buFont typeface="Arial"/>
              <a:buChar char="•"/>
            </a:pPr>
            <a:endParaRPr lang="en-US" u="sng" dirty="0" smtClean="0"/>
          </a:p>
          <a:p>
            <a:pPr>
              <a:buFont typeface="Arial"/>
              <a:buChar char="•"/>
            </a:pPr>
            <a:r>
              <a:rPr lang="en-US" u="sng" dirty="0" smtClean="0">
                <a:hlinkClick r:id="rId5"/>
              </a:rPr>
              <a:t>http://www.ivy-rose.co.uk/HumanBody/Blood/Blood_StructureandFunctions.php</a:t>
            </a:r>
            <a:endParaRPr lang="en-US" u="sng" dirty="0" smtClean="0"/>
          </a:p>
          <a:p>
            <a:pPr>
              <a:buFont typeface="Arial"/>
              <a:buChar char="•"/>
            </a:pPr>
            <a:endParaRPr lang="en-US" u="sng" dirty="0" smtClean="0"/>
          </a:p>
          <a:p>
            <a:pPr>
              <a:buFont typeface="Arial"/>
              <a:buChar char="•"/>
            </a:pPr>
            <a:r>
              <a:rPr lang="en-US" u="sng" dirty="0" smtClean="0">
                <a:hlinkClick r:id="rId6"/>
              </a:rPr>
              <a:t>http://www.fi.edu/learn/heart/systems/circulation.html</a:t>
            </a:r>
            <a:endParaRPr lang="en-US" u="sng" dirty="0" smtClean="0"/>
          </a:p>
          <a:p>
            <a:pPr>
              <a:buFont typeface="Arial"/>
              <a:buChar char="•"/>
            </a:pPr>
            <a:endParaRPr lang="en-US" u="sng" dirty="0" smtClean="0"/>
          </a:p>
          <a:p>
            <a:pPr>
              <a:buFont typeface="Arial"/>
              <a:buChar char="•"/>
            </a:pPr>
            <a:r>
              <a:rPr lang="en-US" u="sng" dirty="0" smtClean="0">
                <a:hlinkClick r:id="rId7"/>
              </a:rPr>
              <a:t>http://www.nlm.nih.gov/medlineplus/ency/article/003398.htm</a:t>
            </a:r>
            <a:endParaRPr lang="en-US" u="sng" dirty="0" smtClean="0"/>
          </a:p>
          <a:p>
            <a:endParaRPr lang="en-US" u="sng" dirty="0" smtClean="0"/>
          </a:p>
          <a:p>
            <a:pPr>
              <a:buFont typeface="Arial"/>
              <a:buChar char="•"/>
            </a:pPr>
            <a:r>
              <a:rPr lang="en-US" u="sng" dirty="0" smtClean="0">
                <a:hlinkClick r:id="rId8"/>
              </a:rPr>
              <a:t>http://www.buzzle.com/articles/circulatory-system-facts.html</a:t>
            </a:r>
            <a:endParaRPr lang="en-US" u="sng" dirty="0" smtClean="0"/>
          </a:p>
          <a:p>
            <a:endParaRPr lang="en-US" u="sng" dirty="0" smtClean="0"/>
          </a:p>
          <a:p>
            <a:endParaRPr lang="en-US" u="sng" dirty="0" smtClean="0"/>
          </a:p>
          <a:p>
            <a:endParaRPr lang="en-US" u="sng" dirty="0" smtClean="0"/>
          </a:p>
          <a:p>
            <a:endParaRPr lang="en-US" u="sng" dirty="0" smtClean="0"/>
          </a:p>
          <a:p>
            <a:endParaRPr lang="en-US" u="sng" dirty="0" smtClean="0"/>
          </a:p>
          <a:p>
            <a:endParaRPr lang="en-US" u="sng" dirty="0" smtClean="0"/>
          </a:p>
          <a:p>
            <a:endParaRPr lang="en-US" u="sng" dirty="0" smtClean="0"/>
          </a:p>
          <a:p>
            <a:endParaRPr lang="en-US" u="sng" dirty="0" smtClean="0"/>
          </a:p>
          <a:p>
            <a:endParaRPr lang="en-US" u="sng" dirty="0" smtClean="0"/>
          </a:p>
          <a:p>
            <a:endParaRPr lang="en-US" u="sng" dirty="0" smtClean="0"/>
          </a:p>
        </p:txBody>
      </p:sp>
      <p:sp>
        <p:nvSpPr>
          <p:cNvPr id="15" name="TextBox 14"/>
          <p:cNvSpPr txBox="1"/>
          <p:nvPr/>
        </p:nvSpPr>
        <p:spPr>
          <a:xfrm>
            <a:off x="4541520" y="6036826"/>
            <a:ext cx="4470620" cy="369332"/>
          </a:xfrm>
          <a:prstGeom prst="rect">
            <a:avLst/>
          </a:prstGeom>
          <a:noFill/>
        </p:spPr>
        <p:txBody>
          <a:bodyPr wrap="none" rtlCol="0">
            <a:spAutoFit/>
          </a:bodyPr>
          <a:lstStyle/>
          <a:p>
            <a:r>
              <a:rPr lang="en-US" dirty="0" smtClean="0"/>
              <a:t>Next up is the RESPIRATORY SYSTEM……</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3279" y="1007110"/>
            <a:ext cx="5457919" cy="1085850"/>
          </a:xfrm>
        </p:spPr>
        <p:txBody>
          <a:bodyPr>
            <a:normAutofit fontScale="90000"/>
          </a:bodyPr>
          <a:lstStyle/>
          <a:p>
            <a:pPr fontAlgn="auto">
              <a:spcAft>
                <a:spcPts val="0"/>
              </a:spcAft>
              <a:defRPr/>
            </a:pPr>
            <a:r>
              <a:rPr lang="en-US" dirty="0" smtClean="0">
                <a:solidFill>
                  <a:srgbClr val="000000"/>
                </a:solidFill>
                <a:ea typeface="+mj-ea"/>
                <a:cs typeface="+mj-cs"/>
              </a:rPr>
              <a:t>What Is The Respiratory System?</a:t>
            </a:r>
            <a:endParaRPr lang="en-US" dirty="0">
              <a:solidFill>
                <a:srgbClr val="000000"/>
              </a:solidFill>
              <a:ea typeface="+mj-ea"/>
              <a:cs typeface="+mj-cs"/>
            </a:endParaRPr>
          </a:p>
        </p:txBody>
      </p:sp>
      <p:sp>
        <p:nvSpPr>
          <p:cNvPr id="3" name="Content Placeholder 2"/>
          <p:cNvSpPr>
            <a:spLocks noGrp="1"/>
          </p:cNvSpPr>
          <p:nvPr>
            <p:ph type="subTitle" idx="1"/>
          </p:nvPr>
        </p:nvSpPr>
        <p:spPr>
          <a:xfrm>
            <a:off x="4064000" y="2898298"/>
            <a:ext cx="4777198" cy="3390741"/>
          </a:xfrm>
        </p:spPr>
        <p:txBody>
          <a:bodyPr>
            <a:normAutofit lnSpcReduction="10000"/>
          </a:bodyPr>
          <a:lstStyle/>
          <a:p>
            <a:pPr fontAlgn="auto">
              <a:spcAft>
                <a:spcPts val="0"/>
              </a:spcAft>
              <a:buFont typeface="Calisto MT" pitchFamily="18" charset="0"/>
              <a:buChar char="•"/>
              <a:defRPr/>
            </a:pPr>
            <a:r>
              <a:rPr lang="en-US" sz="2400" dirty="0" smtClean="0">
                <a:solidFill>
                  <a:srgbClr val="000000"/>
                </a:solidFill>
                <a:ea typeface="+mn-ea"/>
                <a:cs typeface="+mn-cs"/>
              </a:rPr>
              <a:t>It functions in the exchange of oxygen and carbon dioxide between the cells of the body and the external environment. </a:t>
            </a:r>
          </a:p>
          <a:p>
            <a:pPr fontAlgn="auto">
              <a:spcAft>
                <a:spcPts val="0"/>
              </a:spcAft>
              <a:buFont typeface="Calisto MT" pitchFamily="18" charset="0"/>
              <a:buChar char="•"/>
              <a:defRPr/>
            </a:pPr>
            <a:endParaRPr lang="en-US" sz="2400" dirty="0" smtClean="0">
              <a:solidFill>
                <a:srgbClr val="000000"/>
              </a:solidFill>
            </a:endParaRPr>
          </a:p>
          <a:p>
            <a:pPr fontAlgn="auto">
              <a:spcAft>
                <a:spcPts val="0"/>
              </a:spcAft>
              <a:buFont typeface="Calisto MT" pitchFamily="18" charset="0"/>
              <a:buChar char="•"/>
              <a:defRPr/>
            </a:pPr>
            <a:endParaRPr lang="en-US" sz="2400" dirty="0" smtClean="0">
              <a:solidFill>
                <a:srgbClr val="000000"/>
              </a:solidFill>
              <a:ea typeface="+mn-ea"/>
              <a:cs typeface="+mn-cs"/>
            </a:endParaRPr>
          </a:p>
          <a:p>
            <a:pPr fontAlgn="auto">
              <a:spcAft>
                <a:spcPts val="0"/>
              </a:spcAft>
              <a:buFont typeface="Calisto MT" pitchFamily="18" charset="0"/>
              <a:buChar char="•"/>
              <a:defRPr/>
            </a:pPr>
            <a:r>
              <a:rPr lang="en-US" sz="2400" dirty="0" smtClean="0">
                <a:solidFill>
                  <a:srgbClr val="000000"/>
                </a:solidFill>
                <a:ea typeface="+mn-ea"/>
                <a:cs typeface="+mn-cs"/>
              </a:rPr>
              <a:t>In humans, this system includes the </a:t>
            </a:r>
            <a:r>
              <a:rPr lang="en-US" sz="2400" b="1" dirty="0" smtClean="0">
                <a:solidFill>
                  <a:srgbClr val="000000"/>
                </a:solidFill>
                <a:ea typeface="+mn-ea"/>
                <a:cs typeface="+mn-cs"/>
              </a:rPr>
              <a:t>lungs</a:t>
            </a:r>
            <a:r>
              <a:rPr lang="en-US" sz="2400" dirty="0" smtClean="0">
                <a:solidFill>
                  <a:srgbClr val="000000"/>
                </a:solidFill>
                <a:ea typeface="+mn-ea"/>
                <a:cs typeface="+mn-cs"/>
              </a:rPr>
              <a:t> and the </a:t>
            </a:r>
            <a:r>
              <a:rPr lang="en-US" sz="2400" b="1" dirty="0" smtClean="0">
                <a:solidFill>
                  <a:srgbClr val="000000"/>
                </a:solidFill>
                <a:ea typeface="+mn-ea"/>
                <a:cs typeface="+mn-cs"/>
              </a:rPr>
              <a:t>passageways that carry air to the lungs</a:t>
            </a:r>
            <a:r>
              <a:rPr lang="en-US" sz="2400" dirty="0" smtClean="0">
                <a:solidFill>
                  <a:srgbClr val="000000"/>
                </a:solidFill>
                <a:ea typeface="+mn-ea"/>
                <a:cs typeface="+mn-cs"/>
              </a:rPr>
              <a:t>.</a:t>
            </a:r>
          </a:p>
          <a:p>
            <a:pPr fontAlgn="auto">
              <a:spcAft>
                <a:spcPts val="0"/>
              </a:spcAft>
              <a:buFont typeface="Calisto MT" pitchFamily="18" charset="0"/>
              <a:buChar char="•"/>
              <a:defRPr/>
            </a:pPr>
            <a:endParaRPr lang="en-US" dirty="0">
              <a:ea typeface="+mn-ea"/>
              <a:cs typeface="+mn-cs"/>
            </a:endParaRPr>
          </a:p>
        </p:txBody>
      </p:sp>
      <p:pic>
        <p:nvPicPr>
          <p:cNvPr id="5" name="Picture 4" descr="300px-3DScience_respiratory_labeled.jpg"/>
          <p:cNvPicPr>
            <a:picLocks noChangeAspect="1"/>
          </p:cNvPicPr>
          <p:nvPr/>
        </p:nvPicPr>
        <p:blipFill>
          <a:blip r:embed="rId2"/>
          <a:stretch>
            <a:fillRect/>
          </a:stretch>
        </p:blipFill>
        <p:spPr>
          <a:xfrm>
            <a:off x="343481" y="2268061"/>
            <a:ext cx="3039798" cy="36477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574"/>
            <a:ext cx="7330439" cy="1398494"/>
          </a:xfrm>
        </p:spPr>
        <p:txBody>
          <a:bodyPr>
            <a:normAutofit/>
          </a:bodyPr>
          <a:lstStyle/>
          <a:p>
            <a:pPr fontAlgn="auto">
              <a:spcAft>
                <a:spcPts val="0"/>
              </a:spcAft>
              <a:defRPr/>
            </a:pPr>
            <a:r>
              <a:rPr lang="en-US" sz="3200" u="sng" dirty="0" smtClean="0">
                <a:ea typeface="+mj-ea"/>
                <a:cs typeface="+mj-cs"/>
              </a:rPr>
              <a:t>Anatomy Of The Respiratory System</a:t>
            </a:r>
            <a:endParaRPr lang="en-US" sz="3200" u="sng" dirty="0">
              <a:ea typeface="+mj-ea"/>
              <a:cs typeface="+mj-cs"/>
            </a:endParaRPr>
          </a:p>
        </p:txBody>
      </p:sp>
      <p:sp>
        <p:nvSpPr>
          <p:cNvPr id="3" name="Content Placeholder 2"/>
          <p:cNvSpPr>
            <a:spLocks noGrp="1"/>
          </p:cNvSpPr>
          <p:nvPr>
            <p:ph type="body" idx="1"/>
          </p:nvPr>
        </p:nvSpPr>
        <p:spPr>
          <a:xfrm>
            <a:off x="248920" y="1137920"/>
            <a:ext cx="7228840" cy="1920240"/>
          </a:xfrm>
        </p:spPr>
        <p:txBody>
          <a:bodyPr>
            <a:normAutofit/>
          </a:bodyPr>
          <a:lstStyle/>
          <a:p>
            <a:pPr fontAlgn="auto">
              <a:spcAft>
                <a:spcPts val="0"/>
              </a:spcAft>
              <a:buFont typeface="Calisto MT" pitchFamily="18" charset="0"/>
              <a:buChar char="•"/>
              <a:defRPr/>
            </a:pPr>
            <a:r>
              <a:rPr lang="en-US" dirty="0" smtClean="0">
                <a:solidFill>
                  <a:srgbClr val="000000"/>
                </a:solidFill>
                <a:ea typeface="+mn-ea"/>
                <a:cs typeface="+mn-cs"/>
              </a:rPr>
              <a:t>The respiratory system is composed of numerous organs used to carry air into and out of the lungs. </a:t>
            </a:r>
          </a:p>
          <a:p>
            <a:pPr fontAlgn="auto">
              <a:spcAft>
                <a:spcPts val="0"/>
              </a:spcAft>
              <a:buFont typeface="Calisto MT" pitchFamily="18" charset="0"/>
              <a:buChar char="•"/>
              <a:defRPr/>
            </a:pPr>
            <a:r>
              <a:rPr lang="en-US" dirty="0" smtClean="0">
                <a:solidFill>
                  <a:srgbClr val="000000"/>
                </a:solidFill>
                <a:ea typeface="+mn-ea"/>
                <a:cs typeface="+mn-cs"/>
              </a:rPr>
              <a:t>The system includes the nose and its nasal cavities, pharynx, larynx, trachea, bronchi, bronchioles, and the lungs.  </a:t>
            </a:r>
            <a:endParaRPr lang="en-US" dirty="0">
              <a:solidFill>
                <a:srgbClr val="000000"/>
              </a:solidFill>
              <a:ea typeface="+mn-ea"/>
              <a:cs typeface="+mn-cs"/>
            </a:endParaRPr>
          </a:p>
        </p:txBody>
      </p:sp>
      <p:pic>
        <p:nvPicPr>
          <p:cNvPr id="8" name="Picture 7" descr="mammalian_respiratory_system.jpg"/>
          <p:cNvPicPr>
            <a:picLocks noChangeAspect="1"/>
          </p:cNvPicPr>
          <p:nvPr/>
        </p:nvPicPr>
        <p:blipFill>
          <a:blip r:embed="rId2"/>
          <a:stretch>
            <a:fillRect/>
          </a:stretch>
        </p:blipFill>
        <p:spPr>
          <a:xfrm>
            <a:off x="248920" y="2626360"/>
            <a:ext cx="7228840" cy="39977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47967"/>
            <a:ext cx="3959225" cy="1690687"/>
          </a:xfrm>
        </p:spPr>
        <p:txBody>
          <a:bodyPr>
            <a:normAutofit/>
          </a:bodyPr>
          <a:lstStyle/>
          <a:p>
            <a:pPr fontAlgn="auto">
              <a:spcAft>
                <a:spcPts val="0"/>
              </a:spcAft>
              <a:defRPr/>
            </a:pPr>
            <a:r>
              <a:rPr lang="en-US" dirty="0" smtClean="0"/>
              <a:t>The Nose and Nasal Cavities</a:t>
            </a:r>
            <a:endParaRPr lang="en-US" dirty="0"/>
          </a:p>
        </p:txBody>
      </p:sp>
      <p:pic>
        <p:nvPicPr>
          <p:cNvPr id="7" name="Picture Placeholder 6" descr="nose.gif"/>
          <p:cNvPicPr>
            <a:picLocks noGrp="1" noChangeAspect="1"/>
          </p:cNvPicPr>
          <p:nvPr>
            <p:ph type="pic" idx="4294967295"/>
          </p:nvPr>
        </p:nvPicPr>
        <p:blipFill>
          <a:blip r:embed="rId2"/>
          <a:srcRect t="-49890" b="-49890"/>
          <a:stretch>
            <a:fillRect/>
          </a:stretch>
        </p:blipFill>
        <p:spPr>
          <a:xfrm>
            <a:off x="4711700" y="-659447"/>
            <a:ext cx="3959225" cy="6327775"/>
          </a:xfrm>
          <a:prstGeom prst="rect">
            <a:avLst/>
          </a:prstGeom>
        </p:spPr>
      </p:pic>
      <p:sp>
        <p:nvSpPr>
          <p:cNvPr id="5" name="Text Placeholder 4"/>
          <p:cNvSpPr>
            <a:spLocks noGrp="1"/>
          </p:cNvSpPr>
          <p:nvPr>
            <p:ph type="body" sz="half" idx="2"/>
          </p:nvPr>
        </p:nvSpPr>
        <p:spPr>
          <a:xfrm>
            <a:off x="301625" y="1690687"/>
            <a:ext cx="3959225" cy="4622800"/>
          </a:xfrm>
        </p:spPr>
        <p:txBody>
          <a:bodyPr>
            <a:normAutofit/>
          </a:bodyPr>
          <a:lstStyle/>
          <a:p>
            <a:pPr fontAlgn="auto">
              <a:spcAft>
                <a:spcPts val="0"/>
              </a:spcAft>
              <a:buFont typeface="Calisto MT" pitchFamily="18" charset="0"/>
              <a:buNone/>
              <a:defRPr/>
            </a:pPr>
            <a:r>
              <a:rPr lang="en-US" dirty="0" smtClean="0">
                <a:solidFill>
                  <a:srgbClr val="000000"/>
                </a:solidFill>
              </a:rPr>
              <a:t>The nose is considered the normal route by which air enters the respiratory system. The external position of the nose is composed of cartilage and skin. </a:t>
            </a:r>
          </a:p>
          <a:p>
            <a:pPr fontAlgn="auto">
              <a:spcAft>
                <a:spcPts val="0"/>
              </a:spcAft>
              <a:buFont typeface="Calisto MT" pitchFamily="18" charset="0"/>
              <a:buNone/>
              <a:defRPr/>
            </a:pPr>
            <a:r>
              <a:rPr lang="en-US" dirty="0" smtClean="0">
                <a:solidFill>
                  <a:srgbClr val="000000"/>
                </a:solidFill>
              </a:rPr>
              <a:t>The internal portion is called the nasal cavities, which is lined with a  mucous membrane. The openings of the nasal cavities to the external environment are called external </a:t>
            </a:r>
            <a:r>
              <a:rPr lang="en-US" dirty="0" err="1" smtClean="0">
                <a:solidFill>
                  <a:srgbClr val="000000"/>
                </a:solidFill>
              </a:rPr>
              <a:t>nares</a:t>
            </a:r>
            <a:r>
              <a:rPr lang="en-US" dirty="0" smtClean="0">
                <a:solidFill>
                  <a:srgbClr val="000000"/>
                </a:solidFill>
              </a:rPr>
              <a:t> or nostrils.</a:t>
            </a:r>
          </a:p>
          <a:p>
            <a:pPr fontAlgn="auto">
              <a:spcAft>
                <a:spcPts val="0"/>
              </a:spcAft>
              <a:buFont typeface="Calisto MT" pitchFamily="18" charset="0"/>
              <a:buNone/>
              <a:defRPr/>
            </a:pPr>
            <a:r>
              <a:rPr lang="en-US" dirty="0" smtClean="0">
                <a:solidFill>
                  <a:srgbClr val="000000"/>
                </a:solidFill>
              </a:rPr>
              <a:t>The nasal cavity is divided medially by the nasal septum. The cavity is then further divided into passageways by bony extensions called superior, middle, and inferior nasal </a:t>
            </a:r>
            <a:r>
              <a:rPr lang="en-US" dirty="0" err="1" smtClean="0">
                <a:solidFill>
                  <a:srgbClr val="000000"/>
                </a:solidFill>
              </a:rPr>
              <a:t>conchae</a:t>
            </a:r>
            <a:r>
              <a:rPr lang="en-US" dirty="0" smtClean="0">
                <a:solidFill>
                  <a:srgbClr val="000000"/>
                </a:solidFill>
              </a:rPr>
              <a:t>.</a:t>
            </a:r>
          </a:p>
        </p:txBody>
      </p:sp>
      <p:sp>
        <p:nvSpPr>
          <p:cNvPr id="6" name="TextBox 5"/>
          <p:cNvSpPr txBox="1"/>
          <p:nvPr/>
        </p:nvSpPr>
        <p:spPr>
          <a:xfrm>
            <a:off x="4711700" y="4278767"/>
            <a:ext cx="3959225" cy="1815882"/>
          </a:xfrm>
          <a:prstGeom prst="rect">
            <a:avLst/>
          </a:prstGeom>
          <a:noFill/>
        </p:spPr>
        <p:txBody>
          <a:bodyPr wrap="square" rtlCol="0">
            <a:spAutoFit/>
          </a:bodyPr>
          <a:lstStyle/>
          <a:p>
            <a:pPr algn="ctr"/>
            <a:r>
              <a:rPr lang="en-US" sz="1600" dirty="0" smtClean="0"/>
              <a:t>The nose has three main functions: </a:t>
            </a:r>
            <a:r>
              <a:rPr lang="en-US" sz="1600" b="1" dirty="0" smtClean="0"/>
              <a:t>(1) </a:t>
            </a:r>
            <a:r>
              <a:rPr lang="en-US" sz="1600" dirty="0" smtClean="0"/>
              <a:t>an intake for oxygen and outlet of carbon dioxide; </a:t>
            </a:r>
            <a:r>
              <a:rPr lang="en-US" sz="1600" b="1" dirty="0" smtClean="0"/>
              <a:t>(2) </a:t>
            </a:r>
            <a:r>
              <a:rPr lang="en-US" sz="1600" dirty="0" smtClean="0"/>
              <a:t>a dust and germ filter of air, using the cilia and mucus of the nasal passages; and </a:t>
            </a:r>
            <a:r>
              <a:rPr lang="en-US" sz="1600" b="1" dirty="0" smtClean="0"/>
              <a:t>(3) </a:t>
            </a:r>
            <a:r>
              <a:rPr lang="en-US" sz="1600" dirty="0" smtClean="0"/>
              <a:t>adding water vapor (moisture) to the air so that the lungs are not dried out.</a:t>
            </a:r>
            <a:endParaRPr 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12712"/>
            <a:ext cx="3959225" cy="617538"/>
          </a:xfrm>
        </p:spPr>
        <p:txBody>
          <a:bodyPr/>
          <a:lstStyle/>
          <a:p>
            <a:pPr fontAlgn="auto">
              <a:spcAft>
                <a:spcPts val="0"/>
              </a:spcAft>
              <a:defRPr/>
            </a:pPr>
            <a:r>
              <a:rPr lang="en-US" dirty="0" smtClean="0"/>
              <a:t>Pharynx</a:t>
            </a:r>
            <a:endParaRPr lang="en-US" dirty="0"/>
          </a:p>
        </p:txBody>
      </p:sp>
      <p:pic>
        <p:nvPicPr>
          <p:cNvPr id="5" name="Picture Placeholder 4" descr="pharynx.jpg"/>
          <p:cNvPicPr>
            <a:picLocks noGrp="1" noChangeAspect="1"/>
          </p:cNvPicPr>
          <p:nvPr>
            <p:ph type="pic" idx="4294967295"/>
          </p:nvPr>
        </p:nvPicPr>
        <p:blipFill>
          <a:blip r:embed="rId2"/>
          <a:srcRect l="-1039" r="-1039"/>
          <a:stretch>
            <a:fillRect/>
          </a:stretch>
        </p:blipFill>
        <p:spPr>
          <a:xfrm>
            <a:off x="5134610" y="1037274"/>
            <a:ext cx="3253740" cy="520024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p:cNvSpPr>
            <a:spLocks noGrp="1"/>
          </p:cNvSpPr>
          <p:nvPr>
            <p:ph type="body" sz="half" idx="2"/>
          </p:nvPr>
        </p:nvSpPr>
        <p:spPr>
          <a:xfrm>
            <a:off x="301625" y="730250"/>
            <a:ext cx="3959225" cy="3822700"/>
          </a:xfrm>
        </p:spPr>
        <p:txBody>
          <a:bodyPr/>
          <a:lstStyle/>
          <a:p>
            <a:pPr fontAlgn="auto">
              <a:spcAft>
                <a:spcPts val="0"/>
              </a:spcAft>
              <a:buFont typeface="Calisto MT" pitchFamily="18" charset="0"/>
              <a:buNone/>
              <a:defRPr/>
            </a:pPr>
            <a:r>
              <a:rPr lang="en-US" dirty="0" smtClean="0">
                <a:solidFill>
                  <a:srgbClr val="000000"/>
                </a:solidFill>
              </a:rPr>
              <a:t>The pharynx is also known as the throat. This region extends from the nasal cavities to the larynx. </a:t>
            </a:r>
          </a:p>
          <a:p>
            <a:pPr fontAlgn="auto">
              <a:spcAft>
                <a:spcPts val="0"/>
              </a:spcAft>
              <a:buFont typeface="Calisto MT" pitchFamily="18" charset="0"/>
              <a:buNone/>
              <a:defRPr/>
            </a:pPr>
            <a:r>
              <a:rPr lang="en-US" dirty="0" smtClean="0">
                <a:solidFill>
                  <a:srgbClr val="000000"/>
                </a:solidFill>
              </a:rPr>
              <a:t>The pharynx serves as a passageway for both the digestive system and respiratory system.</a:t>
            </a:r>
          </a:p>
          <a:p>
            <a:pPr fontAlgn="auto">
              <a:spcAft>
                <a:spcPts val="0"/>
              </a:spcAft>
              <a:buFont typeface="Calisto MT" pitchFamily="18" charset="0"/>
              <a:buNone/>
              <a:defRPr/>
            </a:pPr>
            <a:r>
              <a:rPr lang="en-US" dirty="0" smtClean="0">
                <a:solidFill>
                  <a:srgbClr val="000000"/>
                </a:solidFill>
              </a:rPr>
              <a:t>At its distal end, the pharynx branches into two tubes: the esophagus, which leads to the stomach; and the larynx, which leads to the lungs. </a:t>
            </a:r>
            <a:endParaRPr lang="en-US" dirty="0">
              <a:solidFill>
                <a:srgbClr val="000000"/>
              </a:solidFill>
            </a:endParaRPr>
          </a:p>
        </p:txBody>
      </p:sp>
      <p:sp>
        <p:nvSpPr>
          <p:cNvPr id="7" name="Oval 6"/>
          <p:cNvSpPr/>
          <p:nvPr/>
        </p:nvSpPr>
        <p:spPr>
          <a:xfrm>
            <a:off x="609600" y="3891280"/>
            <a:ext cx="3830320" cy="24993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239520" y="4189273"/>
            <a:ext cx="2621280" cy="1754327"/>
          </a:xfrm>
          <a:prstGeom prst="rect">
            <a:avLst/>
          </a:prstGeom>
          <a:noFill/>
        </p:spPr>
        <p:txBody>
          <a:bodyPr wrap="square" rtlCol="0">
            <a:spAutoFit/>
          </a:bodyPr>
          <a:lstStyle/>
          <a:p>
            <a:pPr algn="ctr"/>
            <a:r>
              <a:rPr lang="en-US" sz="1200" dirty="0" smtClean="0"/>
              <a:t>The pharynx, or throat, is an air passage leading from the mouth and nose to the lungs. Mucus from the nasal passages drains down the throat to the stomach, where trapped germs are killed by stomach acid. The throat is also a passageway for food, leading to the esophagus.</a:t>
            </a:r>
            <a:endParaRPr lang="en-US"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69850"/>
            <a:ext cx="3959225" cy="758825"/>
          </a:xfrm>
        </p:spPr>
        <p:txBody>
          <a:bodyPr/>
          <a:lstStyle/>
          <a:p>
            <a:pPr fontAlgn="auto">
              <a:spcAft>
                <a:spcPts val="0"/>
              </a:spcAft>
              <a:defRPr/>
            </a:pPr>
            <a:r>
              <a:rPr lang="en-US" dirty="0" smtClean="0"/>
              <a:t>Larynx</a:t>
            </a:r>
            <a:endParaRPr lang="en-US" dirty="0"/>
          </a:p>
        </p:txBody>
      </p:sp>
      <p:pic>
        <p:nvPicPr>
          <p:cNvPr id="5" name="Picture Placeholder 4" descr="LarynxNerves2.jpg"/>
          <p:cNvPicPr>
            <a:picLocks noGrp="1" noChangeAspect="1"/>
          </p:cNvPicPr>
          <p:nvPr>
            <p:ph type="pic" idx="4294967295"/>
          </p:nvPr>
        </p:nvPicPr>
        <p:blipFill>
          <a:blip r:embed="rId2"/>
          <a:srcRect t="-69411" b="-69411"/>
          <a:stretch>
            <a:fillRect/>
          </a:stretch>
        </p:blipFill>
        <p:spPr>
          <a:xfrm>
            <a:off x="4596130" y="1970088"/>
            <a:ext cx="4175959" cy="6674167"/>
          </a:xfrm>
          <a:prstGeom prst="rect">
            <a:avLst/>
          </a:prstGeom>
        </p:spPr>
      </p:pic>
      <p:sp>
        <p:nvSpPr>
          <p:cNvPr id="4" name="Text Placeholder 3"/>
          <p:cNvSpPr>
            <a:spLocks noGrp="1"/>
          </p:cNvSpPr>
          <p:nvPr>
            <p:ph type="body" sz="half" idx="2"/>
          </p:nvPr>
        </p:nvSpPr>
        <p:spPr>
          <a:xfrm>
            <a:off x="301625" y="828675"/>
            <a:ext cx="3959225" cy="5197475"/>
          </a:xfrm>
        </p:spPr>
        <p:txBody>
          <a:bodyPr/>
          <a:lstStyle/>
          <a:p>
            <a:pPr fontAlgn="auto">
              <a:spcAft>
                <a:spcPts val="0"/>
              </a:spcAft>
              <a:buFont typeface="Calisto MT" pitchFamily="18" charset="0"/>
              <a:buNone/>
              <a:defRPr/>
            </a:pPr>
            <a:r>
              <a:rPr lang="en-US" dirty="0" smtClean="0">
                <a:solidFill>
                  <a:srgbClr val="000000"/>
                </a:solidFill>
              </a:rPr>
              <a:t>The larynx is a cartilaginous structure connecting the pharynx and trachea at the level of the cervical vertebrae. It is composed of connective tissue containing nine pieces of cartilage in boxlike formation. </a:t>
            </a:r>
          </a:p>
          <a:p>
            <a:pPr fontAlgn="auto">
              <a:spcAft>
                <a:spcPts val="0"/>
              </a:spcAft>
              <a:buFont typeface="Calisto MT" pitchFamily="18" charset="0"/>
              <a:buNone/>
              <a:defRPr/>
            </a:pPr>
            <a:r>
              <a:rPr lang="en-US" dirty="0" smtClean="0">
                <a:solidFill>
                  <a:srgbClr val="000000"/>
                </a:solidFill>
              </a:rPr>
              <a:t>The largest piece of cartilage in the larynx is called the “Adam’s apple”, or thyroid cartilage.</a:t>
            </a:r>
          </a:p>
          <a:p>
            <a:pPr fontAlgn="auto">
              <a:spcAft>
                <a:spcPts val="0"/>
              </a:spcAft>
              <a:buFont typeface="Calisto MT" pitchFamily="18" charset="0"/>
              <a:buNone/>
              <a:defRPr/>
            </a:pPr>
            <a:r>
              <a:rPr lang="en-US" dirty="0" smtClean="0">
                <a:solidFill>
                  <a:srgbClr val="000000"/>
                </a:solidFill>
              </a:rPr>
              <a:t>A third cartilage is called the epiglottis. It is a leaf-shaped “lid” at the entry to the larynx. The function of it is to seal of the respiratory tract when food or liquids pass into the esophagus.</a:t>
            </a:r>
          </a:p>
          <a:p>
            <a:pPr fontAlgn="auto">
              <a:spcAft>
                <a:spcPts val="0"/>
              </a:spcAft>
              <a:buFont typeface="Calisto MT" pitchFamily="18" charset="0"/>
              <a:buNone/>
              <a:defRPr/>
            </a:pPr>
            <a:endParaRPr lang="en-US" dirty="0"/>
          </a:p>
        </p:txBody>
      </p:sp>
      <p:pic>
        <p:nvPicPr>
          <p:cNvPr id="6" name="Picture 5" descr="larynx1mage.jpg"/>
          <p:cNvPicPr>
            <a:picLocks noChangeAspect="1"/>
          </p:cNvPicPr>
          <p:nvPr/>
        </p:nvPicPr>
        <p:blipFill>
          <a:blip r:embed="rId3"/>
          <a:stretch>
            <a:fillRect/>
          </a:stretch>
        </p:blipFill>
        <p:spPr>
          <a:xfrm>
            <a:off x="5175250" y="120492"/>
            <a:ext cx="3048785" cy="3699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nip Diagonal Corner Rectangle 6"/>
          <p:cNvSpPr/>
          <p:nvPr/>
        </p:nvSpPr>
        <p:spPr>
          <a:xfrm>
            <a:off x="426720" y="5212080"/>
            <a:ext cx="3464560" cy="1503680"/>
          </a:xfrm>
          <a:prstGeom prst="snip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26720" y="5212080"/>
            <a:ext cx="3180080" cy="1446550"/>
          </a:xfrm>
          <a:prstGeom prst="rect">
            <a:avLst/>
          </a:prstGeom>
          <a:noFill/>
        </p:spPr>
        <p:txBody>
          <a:bodyPr wrap="square" rtlCol="0">
            <a:spAutoFit/>
          </a:bodyPr>
          <a:lstStyle/>
          <a:p>
            <a:pPr algn="ctr"/>
            <a:r>
              <a:rPr lang="en-US" sz="1100" i="1" dirty="0" smtClean="0"/>
              <a:t>The epiglottis closes off the trachea when we swallow. Below the epiglottis is the larynx or voice box. This contains 2 vocal cords, which vibrate when air passes by them. With our tongue and lips we convert these vibrations into speech. The area at the top of the trachea, which contains the larynx, is called the glottis.</a:t>
            </a:r>
            <a:endParaRPr lang="en-US" sz="11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a:xfrm>
            <a:off x="4059900" y="1704697"/>
            <a:ext cx="4966446" cy="1398494"/>
          </a:xfrm>
        </p:spPr>
        <p:txBody>
          <a:bodyPr/>
          <a:lstStyle/>
          <a:p>
            <a:r>
              <a:rPr lang="en-US" sz="2400" dirty="0" smtClean="0">
                <a:solidFill>
                  <a:srgbClr val="000000"/>
                </a:solidFill>
              </a:rPr>
              <a:t>The components of the human circulatory system include the </a:t>
            </a:r>
            <a:r>
              <a:rPr lang="en-US" sz="2400" b="1" dirty="0" smtClean="0">
                <a:solidFill>
                  <a:srgbClr val="000000"/>
                </a:solidFill>
              </a:rPr>
              <a:t>heart</a:t>
            </a:r>
            <a:r>
              <a:rPr lang="en-US" sz="2400" dirty="0" smtClean="0">
                <a:solidFill>
                  <a:srgbClr val="000000"/>
                </a:solidFill>
              </a:rPr>
              <a:t>, blood, red and white </a:t>
            </a:r>
            <a:r>
              <a:rPr lang="en-US" sz="2400" b="1" dirty="0" smtClean="0">
                <a:solidFill>
                  <a:srgbClr val="000000"/>
                </a:solidFill>
              </a:rPr>
              <a:t>blood cells</a:t>
            </a:r>
            <a:r>
              <a:rPr lang="en-US" sz="2400" dirty="0" smtClean="0">
                <a:solidFill>
                  <a:srgbClr val="000000"/>
                </a:solidFill>
              </a:rPr>
              <a:t>, </a:t>
            </a:r>
            <a:r>
              <a:rPr lang="en-US" sz="2400" b="1" dirty="0" smtClean="0">
                <a:solidFill>
                  <a:srgbClr val="000000"/>
                </a:solidFill>
              </a:rPr>
              <a:t>platelets</a:t>
            </a:r>
            <a:r>
              <a:rPr lang="en-US" sz="2400" dirty="0" smtClean="0">
                <a:solidFill>
                  <a:srgbClr val="000000"/>
                </a:solidFill>
              </a:rPr>
              <a:t>, </a:t>
            </a:r>
            <a:r>
              <a:rPr lang="en-US" sz="2400" b="1" dirty="0" smtClean="0">
                <a:solidFill>
                  <a:srgbClr val="000000"/>
                </a:solidFill>
              </a:rPr>
              <a:t>blood vessels</a:t>
            </a:r>
            <a:r>
              <a:rPr lang="en-US" sz="2400" dirty="0" smtClean="0">
                <a:solidFill>
                  <a:srgbClr val="000000"/>
                </a:solidFill>
              </a:rPr>
              <a:t>, and the </a:t>
            </a:r>
            <a:r>
              <a:rPr lang="en-US" sz="2400" b="1" dirty="0" smtClean="0">
                <a:solidFill>
                  <a:srgbClr val="000000"/>
                </a:solidFill>
              </a:rPr>
              <a:t>lymphatic system</a:t>
            </a:r>
            <a:r>
              <a:rPr lang="en-US" sz="2400" dirty="0" smtClean="0">
                <a:solidFill>
                  <a:srgbClr val="000000"/>
                </a:solidFill>
              </a:rPr>
              <a:t>.</a:t>
            </a:r>
            <a:br>
              <a:rPr lang="en-US" sz="2400" dirty="0" smtClean="0">
                <a:solidFill>
                  <a:srgbClr val="000000"/>
                </a:solidFill>
              </a:rPr>
            </a:br>
            <a:endParaRPr lang="en-US" sz="2400" dirty="0">
              <a:solidFill>
                <a:srgbClr val="000000"/>
              </a:solidFill>
            </a:endParaRPr>
          </a:p>
        </p:txBody>
      </p:sp>
      <p:pic>
        <p:nvPicPr>
          <p:cNvPr id="43" name="Picture 42" descr="1-circulatory-system.jpg"/>
          <p:cNvPicPr>
            <a:picLocks noChangeAspect="1"/>
          </p:cNvPicPr>
          <p:nvPr/>
        </p:nvPicPr>
        <p:blipFill>
          <a:blip r:embed="rId2"/>
          <a:stretch>
            <a:fillRect/>
          </a:stretch>
        </p:blipFill>
        <p:spPr>
          <a:xfrm>
            <a:off x="237030" y="346428"/>
            <a:ext cx="3822870" cy="2418791"/>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pic>
        <p:nvPicPr>
          <p:cNvPr id="44" name="Picture 43" descr="red-blood-cells.jpg"/>
          <p:cNvPicPr>
            <a:picLocks noChangeAspect="1"/>
          </p:cNvPicPr>
          <p:nvPr/>
        </p:nvPicPr>
        <p:blipFill>
          <a:blip r:embed="rId3"/>
          <a:stretch>
            <a:fillRect/>
          </a:stretch>
        </p:blipFill>
        <p:spPr>
          <a:xfrm>
            <a:off x="750248" y="3277297"/>
            <a:ext cx="3441447" cy="232297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5" name="Picture 44" descr="19192.jpg"/>
          <p:cNvPicPr>
            <a:picLocks noChangeAspect="1"/>
          </p:cNvPicPr>
          <p:nvPr/>
        </p:nvPicPr>
        <p:blipFill>
          <a:blip r:embed="rId4"/>
          <a:stretch>
            <a:fillRect/>
          </a:stretch>
        </p:blipFill>
        <p:spPr>
          <a:xfrm>
            <a:off x="5244345" y="3277297"/>
            <a:ext cx="3185240" cy="25481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493713"/>
            <a:ext cx="3959225" cy="635000"/>
          </a:xfrm>
        </p:spPr>
        <p:txBody>
          <a:bodyPr/>
          <a:lstStyle/>
          <a:p>
            <a:pPr fontAlgn="auto">
              <a:spcAft>
                <a:spcPts val="0"/>
              </a:spcAft>
              <a:defRPr/>
            </a:pPr>
            <a:r>
              <a:rPr lang="en-US" dirty="0" smtClean="0"/>
              <a:t>Trachea</a:t>
            </a:r>
            <a:endParaRPr lang="en-US" dirty="0"/>
          </a:p>
        </p:txBody>
      </p:sp>
      <p:pic>
        <p:nvPicPr>
          <p:cNvPr id="5" name="Picture Placeholder 4" descr="f25-7a-b_trachea_anteri_c.jpg"/>
          <p:cNvPicPr>
            <a:picLocks noGrp="1" noChangeAspect="1"/>
          </p:cNvPicPr>
          <p:nvPr>
            <p:ph type="pic" idx="4294967295"/>
          </p:nvPr>
        </p:nvPicPr>
        <p:blipFill>
          <a:blip r:embed="rId2"/>
          <a:srcRect t="-29812" b="-29812"/>
          <a:stretch>
            <a:fillRect/>
          </a:stretch>
        </p:blipFill>
        <p:spPr>
          <a:xfrm>
            <a:off x="4864100" y="-314007"/>
            <a:ext cx="3959225" cy="6327775"/>
          </a:xfrm>
          <a:prstGeom prst="rect">
            <a:avLst/>
          </a:prstGeom>
        </p:spPr>
      </p:pic>
      <p:sp>
        <p:nvSpPr>
          <p:cNvPr id="4" name="Text Placeholder 3"/>
          <p:cNvSpPr>
            <a:spLocks noGrp="1"/>
          </p:cNvSpPr>
          <p:nvPr>
            <p:ph type="body" sz="half" idx="2"/>
          </p:nvPr>
        </p:nvSpPr>
        <p:spPr>
          <a:xfrm>
            <a:off x="301625" y="1330325"/>
            <a:ext cx="3959225" cy="5262563"/>
          </a:xfrm>
        </p:spPr>
        <p:txBody>
          <a:bodyPr/>
          <a:lstStyle/>
          <a:p>
            <a:pPr fontAlgn="auto">
              <a:spcAft>
                <a:spcPts val="0"/>
              </a:spcAft>
              <a:buFont typeface="Calisto MT" pitchFamily="18" charset="0"/>
              <a:buNone/>
              <a:defRPr/>
            </a:pPr>
            <a:r>
              <a:rPr lang="en-US" dirty="0" smtClean="0">
                <a:solidFill>
                  <a:srgbClr val="000000"/>
                </a:solidFill>
              </a:rPr>
              <a:t>The trachea furnishes an open passageway for incoming and outgoing air. Its ciliated cells also filter the air before it enters the bronchi, brushing mucus-entrapped particles to the pharynx to be swallowed.</a:t>
            </a:r>
          </a:p>
          <a:p>
            <a:pPr fontAlgn="auto">
              <a:spcAft>
                <a:spcPts val="0"/>
              </a:spcAft>
              <a:buFont typeface="Calisto MT" pitchFamily="18" charset="0"/>
              <a:buNone/>
              <a:defRPr/>
            </a:pPr>
            <a:r>
              <a:rPr lang="en-US" dirty="0" smtClean="0">
                <a:solidFill>
                  <a:srgbClr val="000000"/>
                </a:solidFill>
              </a:rPr>
              <a:t>The trachea is about four to five inches long in the middle of the neck and is supported by a series of C shaped rings of cartilage stacked one upon another and open at the dorsal aspect.</a:t>
            </a:r>
          </a:p>
          <a:p>
            <a:pPr fontAlgn="auto">
              <a:spcAft>
                <a:spcPts val="0"/>
              </a:spcAft>
              <a:buFont typeface="Calisto MT" pitchFamily="18" charset="0"/>
              <a:buNone/>
              <a:defRPr/>
            </a:pPr>
            <a:r>
              <a:rPr lang="en-US" dirty="0" smtClean="0">
                <a:solidFill>
                  <a:srgbClr val="000000"/>
                </a:solidFill>
              </a:rPr>
              <a:t>The trachea branches into two primary bronchi, which both have the same structure as the trachea.</a:t>
            </a:r>
            <a:endParaRPr lang="en-US" dirty="0">
              <a:solidFill>
                <a:srgbClr val="000000"/>
              </a:solidFill>
            </a:endParaRPr>
          </a:p>
        </p:txBody>
      </p:sp>
      <p:sp>
        <p:nvSpPr>
          <p:cNvPr id="6" name="Snip Diagonal Corner Rectangle 5"/>
          <p:cNvSpPr/>
          <p:nvPr/>
        </p:nvSpPr>
        <p:spPr>
          <a:xfrm>
            <a:off x="4864100" y="4937760"/>
            <a:ext cx="4190365" cy="1655128"/>
          </a:xfrm>
          <a:prstGeom prst="snip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The trachea, or windpipe, is the air passage through the neck that connects the nose and throat with the lungs, and allows the free flow of air between the lungs and outside. When entering air leaves the throat, it first passes through the epiglottis, the flap that prevents food from entering the windpipe and lungs. It then passes through the larynx, or voice box, which contains the vocal chords when sound vibrations are formed. Only then does the air pass through the windpipe.</a:t>
            </a:r>
            <a:endParaRPr lang="en-US" sz="1100" dirty="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511175"/>
            <a:ext cx="3959225" cy="603250"/>
          </a:xfrm>
        </p:spPr>
        <p:txBody>
          <a:bodyPr/>
          <a:lstStyle/>
          <a:p>
            <a:pPr fontAlgn="auto">
              <a:spcAft>
                <a:spcPts val="0"/>
              </a:spcAft>
              <a:defRPr/>
            </a:pPr>
            <a:r>
              <a:rPr lang="en-US" dirty="0" smtClean="0"/>
              <a:t>Bronchi</a:t>
            </a:r>
            <a:endParaRPr lang="en-US" dirty="0"/>
          </a:p>
        </p:txBody>
      </p:sp>
      <p:pic>
        <p:nvPicPr>
          <p:cNvPr id="5" name="Picture Placeholder 4" descr="bronchioles_labeled.jpg"/>
          <p:cNvPicPr>
            <a:picLocks noGrp="1" noChangeAspect="1"/>
          </p:cNvPicPr>
          <p:nvPr>
            <p:ph type="pic" idx="4294967295"/>
          </p:nvPr>
        </p:nvPicPr>
        <p:blipFill>
          <a:blip r:embed="rId2"/>
          <a:srcRect t="-62870" b="-62870"/>
          <a:stretch>
            <a:fillRect/>
          </a:stretch>
        </p:blipFill>
        <p:spPr>
          <a:xfrm>
            <a:off x="4870450" y="265113"/>
            <a:ext cx="3959225" cy="6327775"/>
          </a:xfrm>
          <a:prstGeom prst="rect">
            <a:avLst/>
          </a:prstGeom>
          <a:ln>
            <a:noFill/>
          </a:ln>
          <a:effectLst>
            <a:softEdge rad="112500"/>
          </a:effectLst>
        </p:spPr>
      </p:pic>
      <p:sp>
        <p:nvSpPr>
          <p:cNvPr id="4" name="Text Placeholder 3"/>
          <p:cNvSpPr>
            <a:spLocks noGrp="1"/>
          </p:cNvSpPr>
          <p:nvPr>
            <p:ph type="body" sz="half" idx="2"/>
          </p:nvPr>
        </p:nvSpPr>
        <p:spPr>
          <a:xfrm>
            <a:off x="301625" y="1301750"/>
            <a:ext cx="3959225" cy="5291138"/>
          </a:xfrm>
        </p:spPr>
        <p:txBody>
          <a:bodyPr/>
          <a:lstStyle/>
          <a:p>
            <a:pPr fontAlgn="auto">
              <a:spcAft>
                <a:spcPts val="0"/>
              </a:spcAft>
              <a:buFont typeface="Calisto MT" pitchFamily="18" charset="0"/>
              <a:buNone/>
              <a:defRPr/>
            </a:pPr>
            <a:r>
              <a:rPr lang="en-US" dirty="0" smtClean="0">
                <a:solidFill>
                  <a:srgbClr val="000000"/>
                </a:solidFill>
              </a:rPr>
              <a:t>They become smaller and smaller as they as they extend into the lungs, and eventually their diameter is reduced to about one millimeter.</a:t>
            </a:r>
          </a:p>
          <a:p>
            <a:pPr fontAlgn="auto">
              <a:spcAft>
                <a:spcPts val="0"/>
              </a:spcAft>
              <a:buFont typeface="Calisto MT" pitchFamily="18" charset="0"/>
              <a:buNone/>
              <a:defRPr/>
            </a:pPr>
            <a:r>
              <a:rPr lang="en-US" dirty="0" smtClean="0">
                <a:solidFill>
                  <a:srgbClr val="000000"/>
                </a:solidFill>
              </a:rPr>
              <a:t>The bronchi that are at about one millimeter are called the bronchiole, which are composed of entirely smooth muscle that is supported by connective tissue. </a:t>
            </a:r>
          </a:p>
          <a:p>
            <a:pPr>
              <a:defRPr/>
            </a:pPr>
            <a:r>
              <a:rPr lang="en-US" dirty="0" smtClean="0">
                <a:solidFill>
                  <a:srgbClr val="000000"/>
                </a:solidFill>
              </a:rPr>
              <a:t>The function of this part of the respiratory system is to bring air into the lungs.</a:t>
            </a:r>
          </a:p>
          <a:p>
            <a:pPr>
              <a:defRPr/>
            </a:pPr>
            <a:r>
              <a:rPr lang="en-US" dirty="0" smtClean="0">
                <a:solidFill>
                  <a:srgbClr val="000000"/>
                </a:solidFill>
              </a:rPr>
              <a:t>The bronchi are the main distribution air passages that branch off the windpipe to carry air to all parts of the lungs.</a:t>
            </a:r>
          </a:p>
          <a:p>
            <a:pPr fontAlgn="auto">
              <a:spcAft>
                <a:spcPts val="0"/>
              </a:spcAft>
              <a:buFont typeface="Calisto MT" pitchFamily="18" charset="0"/>
              <a:buNone/>
              <a:defRPr/>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511175"/>
            <a:ext cx="3959225" cy="617538"/>
          </a:xfrm>
        </p:spPr>
        <p:txBody>
          <a:bodyPr/>
          <a:lstStyle/>
          <a:p>
            <a:pPr fontAlgn="auto">
              <a:spcAft>
                <a:spcPts val="0"/>
              </a:spcAft>
              <a:defRPr/>
            </a:pPr>
            <a:r>
              <a:rPr lang="en-US" dirty="0" smtClean="0"/>
              <a:t>Bronchioles</a:t>
            </a:r>
            <a:endParaRPr lang="en-US" dirty="0"/>
          </a:p>
        </p:txBody>
      </p:sp>
      <p:sp>
        <p:nvSpPr>
          <p:cNvPr id="4" name="Text Placeholder 3"/>
          <p:cNvSpPr>
            <a:spLocks noGrp="1"/>
          </p:cNvSpPr>
          <p:nvPr>
            <p:ph type="body" sz="half" idx="2"/>
          </p:nvPr>
        </p:nvSpPr>
        <p:spPr>
          <a:xfrm>
            <a:off x="301625" y="1322388"/>
            <a:ext cx="3959225" cy="5270500"/>
          </a:xfrm>
        </p:spPr>
        <p:txBody>
          <a:bodyPr>
            <a:normAutofit/>
          </a:bodyPr>
          <a:lstStyle/>
          <a:p>
            <a:pPr fontAlgn="auto">
              <a:spcAft>
                <a:spcPts val="0"/>
              </a:spcAft>
              <a:buFont typeface="Calisto MT" pitchFamily="18" charset="0"/>
              <a:buNone/>
              <a:defRPr/>
            </a:pPr>
            <a:r>
              <a:rPr lang="en-US" dirty="0" smtClean="0">
                <a:solidFill>
                  <a:srgbClr val="000000"/>
                </a:solidFill>
              </a:rPr>
              <a:t>Bronchioles are small airways of the respiratory system extending from the bronchi into the lobes of the lung. </a:t>
            </a:r>
          </a:p>
          <a:p>
            <a:pPr fontAlgn="auto">
              <a:spcAft>
                <a:spcPts val="0"/>
              </a:spcAft>
              <a:buFont typeface="Calisto MT" pitchFamily="18" charset="0"/>
              <a:buNone/>
              <a:defRPr/>
            </a:pPr>
            <a:r>
              <a:rPr lang="en-US" dirty="0" smtClean="0">
                <a:solidFill>
                  <a:srgbClr val="000000"/>
                </a:solidFill>
              </a:rPr>
              <a:t>There are two divisions of bronchioles: </a:t>
            </a:r>
          </a:p>
          <a:p>
            <a:pPr fontAlgn="auto">
              <a:spcAft>
                <a:spcPts val="0"/>
              </a:spcAft>
              <a:buFont typeface="Calisto MT" pitchFamily="18" charset="0"/>
              <a:buNone/>
              <a:defRPr/>
            </a:pPr>
            <a:r>
              <a:rPr lang="en-US" dirty="0" smtClean="0">
                <a:solidFill>
                  <a:srgbClr val="000000"/>
                </a:solidFill>
              </a:rPr>
              <a:t>The terminal bronchioles that passively conduct inspired air from the bronchi to the respiratory bronchioles and expired air from the respiratory bronchioles to the bronchi. </a:t>
            </a:r>
          </a:p>
          <a:p>
            <a:pPr fontAlgn="auto">
              <a:spcAft>
                <a:spcPts val="0"/>
              </a:spcAft>
              <a:buFont typeface="Calisto MT" pitchFamily="18" charset="0"/>
              <a:buNone/>
              <a:defRPr/>
            </a:pPr>
            <a:r>
              <a:rPr lang="en-US" dirty="0" smtClean="0">
                <a:solidFill>
                  <a:srgbClr val="000000"/>
                </a:solidFill>
              </a:rPr>
              <a:t>The respiratory bronchioles function similarly, allowing the exchange of air and waste gases between the alveolar ducts and the terminal bronchioles.</a:t>
            </a:r>
          </a:p>
          <a:p>
            <a:pPr fontAlgn="auto">
              <a:spcAft>
                <a:spcPts val="0"/>
              </a:spcAft>
              <a:buFont typeface="Calisto MT" pitchFamily="18" charset="0"/>
              <a:buNone/>
              <a:defRPr/>
            </a:pPr>
            <a:r>
              <a:rPr lang="en-US" dirty="0" smtClean="0">
                <a:solidFill>
                  <a:srgbClr val="000000"/>
                </a:solidFill>
              </a:rPr>
              <a:t>Each bronchiole ends in a grape-like cluster of tiny air sacs called alveoli. </a:t>
            </a:r>
            <a:endParaRPr lang="en-US" dirty="0">
              <a:solidFill>
                <a:srgbClr val="000000"/>
              </a:solidFill>
            </a:endParaRPr>
          </a:p>
        </p:txBody>
      </p:sp>
      <p:pic>
        <p:nvPicPr>
          <p:cNvPr id="6" name="Picture 5" descr="2293_alveoli_450.jpg"/>
          <p:cNvPicPr>
            <a:picLocks noChangeAspect="1"/>
          </p:cNvPicPr>
          <p:nvPr/>
        </p:nvPicPr>
        <p:blipFill>
          <a:blip r:embed="rId2"/>
          <a:stretch>
            <a:fillRect/>
          </a:stretch>
        </p:blipFill>
        <p:spPr>
          <a:xfrm>
            <a:off x="4391659" y="1128713"/>
            <a:ext cx="4519303" cy="4713287"/>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0"/>
            <a:ext cx="3959225" cy="746125"/>
          </a:xfrm>
        </p:spPr>
        <p:txBody>
          <a:bodyPr/>
          <a:lstStyle/>
          <a:p>
            <a:pPr fontAlgn="auto">
              <a:spcAft>
                <a:spcPts val="0"/>
              </a:spcAft>
              <a:defRPr/>
            </a:pPr>
            <a:r>
              <a:rPr lang="en-US" dirty="0" smtClean="0"/>
              <a:t>Lungs</a:t>
            </a:r>
            <a:endParaRPr lang="en-US" dirty="0"/>
          </a:p>
        </p:txBody>
      </p:sp>
      <p:pic>
        <p:nvPicPr>
          <p:cNvPr id="5" name="Picture Placeholder 4" descr="diagram of the lungs_1.jpg"/>
          <p:cNvPicPr>
            <a:picLocks noGrp="1" noChangeAspect="1"/>
          </p:cNvPicPr>
          <p:nvPr>
            <p:ph type="pic" idx="4294967295"/>
          </p:nvPr>
        </p:nvPicPr>
        <p:blipFill>
          <a:blip r:embed="rId2"/>
          <a:srcRect t="-16860" b="-16860"/>
          <a:stretch>
            <a:fillRect/>
          </a:stretch>
        </p:blipFill>
        <p:spPr>
          <a:xfrm>
            <a:off x="4864100" y="1202690"/>
            <a:ext cx="3959225" cy="6327775"/>
          </a:xfrm>
          <a:prstGeom prst="rect">
            <a:avLst/>
          </a:prstGeom>
        </p:spPr>
      </p:pic>
      <p:sp>
        <p:nvSpPr>
          <p:cNvPr id="4" name="Text Placeholder 3"/>
          <p:cNvSpPr>
            <a:spLocks noGrp="1"/>
          </p:cNvSpPr>
          <p:nvPr>
            <p:ph type="body" sz="half" idx="2"/>
          </p:nvPr>
        </p:nvSpPr>
        <p:spPr>
          <a:xfrm>
            <a:off x="301625" y="746125"/>
            <a:ext cx="3959225" cy="5400675"/>
          </a:xfrm>
        </p:spPr>
        <p:txBody>
          <a:bodyPr/>
          <a:lstStyle/>
          <a:p>
            <a:pPr fontAlgn="auto">
              <a:spcAft>
                <a:spcPts val="0"/>
              </a:spcAft>
              <a:buFont typeface="Calisto MT" pitchFamily="18" charset="0"/>
              <a:buNone/>
              <a:defRPr/>
            </a:pPr>
            <a:r>
              <a:rPr lang="en-US" dirty="0" smtClean="0">
                <a:solidFill>
                  <a:srgbClr val="000000"/>
                </a:solidFill>
              </a:rPr>
              <a:t>The lungs are paired organs occupying most of the space of the thoracic cavity. They consist of millions of small cup-shaped out-pockets or sacs called alveoli. </a:t>
            </a:r>
          </a:p>
          <a:p>
            <a:pPr fontAlgn="auto">
              <a:spcAft>
                <a:spcPts val="0"/>
              </a:spcAft>
              <a:buFont typeface="Calisto MT" pitchFamily="18" charset="0"/>
              <a:buNone/>
              <a:defRPr/>
            </a:pPr>
            <a:r>
              <a:rPr lang="en-US" dirty="0" smtClean="0">
                <a:solidFill>
                  <a:srgbClr val="000000"/>
                </a:solidFill>
              </a:rPr>
              <a:t>Each of the pair of organs are situated within the rib cage, consisting of elastic sacs with branching passages into which air is drawn, so that oxygen can pass into the blood and carbon dioxide be removed.</a:t>
            </a:r>
          </a:p>
          <a:p>
            <a:pPr fontAlgn="auto">
              <a:spcAft>
                <a:spcPts val="0"/>
              </a:spcAft>
              <a:buFont typeface="Calisto MT" pitchFamily="18" charset="0"/>
              <a:buNone/>
              <a:defRPr/>
            </a:pPr>
            <a:endParaRPr lang="en-US" dirty="0"/>
          </a:p>
        </p:txBody>
      </p:sp>
      <p:pic>
        <p:nvPicPr>
          <p:cNvPr id="6" name="Picture 5" descr="lungs.jpeg"/>
          <p:cNvPicPr>
            <a:picLocks noChangeAspect="1"/>
          </p:cNvPicPr>
          <p:nvPr/>
        </p:nvPicPr>
        <p:blipFill>
          <a:blip r:embed="rId3"/>
          <a:stretch>
            <a:fillRect/>
          </a:stretch>
        </p:blipFill>
        <p:spPr>
          <a:xfrm>
            <a:off x="616585" y="3746818"/>
            <a:ext cx="3218309" cy="2846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4864100" y="967323"/>
            <a:ext cx="3959225" cy="830997"/>
          </a:xfrm>
          <a:prstGeom prst="rect">
            <a:avLst/>
          </a:prstGeom>
          <a:noFill/>
        </p:spPr>
        <p:txBody>
          <a:bodyPr wrap="square" rtlCol="0">
            <a:spAutoFit/>
          </a:bodyPr>
          <a:lstStyle/>
          <a:p>
            <a:pPr algn="ctr"/>
            <a:r>
              <a:rPr lang="en-US" sz="1200" dirty="0" smtClean="0"/>
              <a:t>The lungs’ function is to exchange oxygen (O2) from the air into the blood stream, and to take carbon dioxide (CO2) out of the blood stream and back into the air.</a:t>
            </a:r>
            <a:endParaRPr lang="en-US"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3520" y="0"/>
            <a:ext cx="7391400" cy="1143000"/>
          </a:xfrm>
        </p:spPr>
        <p:txBody>
          <a:bodyPr/>
          <a:lstStyle/>
          <a:p>
            <a:pPr fontAlgn="auto">
              <a:spcAft>
                <a:spcPts val="0"/>
              </a:spcAft>
              <a:defRPr/>
            </a:pPr>
            <a:r>
              <a:rPr lang="en-US" dirty="0" smtClean="0">
                <a:ea typeface="+mj-ea"/>
                <a:cs typeface="+mj-cs"/>
              </a:rPr>
              <a:t>The Breathing Process</a:t>
            </a:r>
            <a:endParaRPr lang="en-US" dirty="0">
              <a:ea typeface="+mj-ea"/>
              <a:cs typeface="+mj-cs"/>
            </a:endParaRPr>
          </a:p>
        </p:txBody>
      </p:sp>
      <p:sp>
        <p:nvSpPr>
          <p:cNvPr id="4" name="Text Placeholder 3"/>
          <p:cNvSpPr>
            <a:spLocks noGrp="1"/>
          </p:cNvSpPr>
          <p:nvPr>
            <p:ph sz="half" idx="4294967295"/>
          </p:nvPr>
        </p:nvSpPr>
        <p:spPr>
          <a:xfrm>
            <a:off x="223520" y="1431925"/>
            <a:ext cx="3567113" cy="3911600"/>
          </a:xfrm>
        </p:spPr>
        <p:txBody>
          <a:bodyPr>
            <a:normAutofit fontScale="77500" lnSpcReduction="20000"/>
          </a:bodyPr>
          <a:lstStyle/>
          <a:p>
            <a:pPr fontAlgn="auto">
              <a:spcAft>
                <a:spcPts val="0"/>
              </a:spcAft>
              <a:buFont typeface="Calisto MT" pitchFamily="18" charset="0"/>
              <a:buChar char="•"/>
              <a:defRPr/>
            </a:pPr>
            <a:r>
              <a:rPr lang="en-US" dirty="0" smtClean="0">
                <a:solidFill>
                  <a:srgbClr val="000000"/>
                </a:solidFill>
                <a:ea typeface="+mn-ea"/>
                <a:cs typeface="+mn-cs"/>
              </a:rPr>
              <a:t>Breathing is the mechanism by which mammals ventilate their lungs (bring air in and out).</a:t>
            </a:r>
          </a:p>
          <a:p>
            <a:pPr fontAlgn="auto">
              <a:spcAft>
                <a:spcPts val="0"/>
              </a:spcAft>
              <a:buFont typeface="Calisto MT" pitchFamily="18" charset="0"/>
              <a:buChar char="•"/>
              <a:defRPr/>
            </a:pPr>
            <a:r>
              <a:rPr lang="en-US" dirty="0" smtClean="0">
                <a:solidFill>
                  <a:srgbClr val="000000"/>
                </a:solidFill>
                <a:ea typeface="+mn-ea"/>
                <a:cs typeface="+mn-cs"/>
              </a:rPr>
              <a:t>Breathing brings oxygen to the respiratory surface (lung) and rids the body of waste (CO2) by expelling it to the outside</a:t>
            </a:r>
          </a:p>
          <a:p>
            <a:pPr fontAlgn="auto">
              <a:spcAft>
                <a:spcPts val="0"/>
              </a:spcAft>
              <a:buFont typeface="Calisto MT" pitchFamily="18" charset="0"/>
              <a:buChar char="•"/>
              <a:defRPr/>
            </a:pPr>
            <a:r>
              <a:rPr lang="en-US" dirty="0" smtClean="0">
                <a:solidFill>
                  <a:srgbClr val="000000"/>
                </a:solidFill>
                <a:ea typeface="+mn-ea"/>
                <a:cs typeface="+mn-cs"/>
              </a:rPr>
              <a:t>In the process of breathing, air moves into and out of the alveoli. Breathing takes advantage of the principle that air flows from a region of higher pressure to a region of lower pressure. </a:t>
            </a:r>
          </a:p>
          <a:p>
            <a:pPr fontAlgn="auto">
              <a:spcAft>
                <a:spcPts val="0"/>
              </a:spcAft>
              <a:buFont typeface="Calisto MT" pitchFamily="18" charset="0"/>
              <a:buChar char="•"/>
              <a:defRPr/>
            </a:pPr>
            <a:r>
              <a:rPr lang="en-US" dirty="0" smtClean="0">
                <a:solidFill>
                  <a:srgbClr val="000000"/>
                </a:solidFill>
                <a:ea typeface="+mn-ea"/>
                <a:cs typeface="+mn-cs"/>
              </a:rPr>
              <a:t>Breathing occurs in two stages: exhalation and inhalation.</a:t>
            </a:r>
          </a:p>
        </p:txBody>
      </p:sp>
      <p:pic>
        <p:nvPicPr>
          <p:cNvPr id="8" name="Picture 7" descr="breathing pattern.gif"/>
          <p:cNvPicPr>
            <a:picLocks noChangeAspect="1"/>
          </p:cNvPicPr>
          <p:nvPr/>
        </p:nvPicPr>
        <p:blipFill>
          <a:blip r:embed="rId2"/>
          <a:stretch>
            <a:fillRect/>
          </a:stretch>
        </p:blipFill>
        <p:spPr>
          <a:xfrm>
            <a:off x="4149725" y="2221230"/>
            <a:ext cx="4419600" cy="3746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19" y="-202304"/>
            <a:ext cx="3566160" cy="1035424"/>
          </a:xfrm>
        </p:spPr>
        <p:txBody>
          <a:bodyPr/>
          <a:lstStyle/>
          <a:p>
            <a:pPr fontAlgn="auto">
              <a:spcAft>
                <a:spcPts val="0"/>
              </a:spcAft>
              <a:defRPr/>
            </a:pPr>
            <a:r>
              <a:rPr lang="en-US" dirty="0" smtClean="0"/>
              <a:t>I</a:t>
            </a:r>
            <a:r>
              <a:rPr lang="en-US" dirty="0" smtClean="0">
                <a:ea typeface="+mj-ea"/>
                <a:cs typeface="+mj-cs"/>
              </a:rPr>
              <a:t>nhalation</a:t>
            </a:r>
            <a:endParaRPr lang="en-US" dirty="0">
              <a:ea typeface="+mj-ea"/>
              <a:cs typeface="+mj-cs"/>
            </a:endParaRPr>
          </a:p>
        </p:txBody>
      </p:sp>
      <p:sp>
        <p:nvSpPr>
          <p:cNvPr id="3" name="TextBox 2"/>
          <p:cNvSpPr txBox="1"/>
          <p:nvPr/>
        </p:nvSpPr>
        <p:spPr>
          <a:xfrm>
            <a:off x="325118" y="1035424"/>
            <a:ext cx="4023361" cy="5355313"/>
          </a:xfrm>
          <a:prstGeom prst="rect">
            <a:avLst/>
          </a:prstGeom>
          <a:noFill/>
        </p:spPr>
        <p:txBody>
          <a:bodyPr wrap="square">
            <a:spAutoFit/>
          </a:bodyPr>
          <a:lstStyle/>
          <a:p>
            <a:pPr fontAlgn="auto">
              <a:spcBef>
                <a:spcPts val="0"/>
              </a:spcBef>
              <a:spcAft>
                <a:spcPts val="0"/>
              </a:spcAft>
              <a:defRPr/>
            </a:pPr>
            <a:r>
              <a:rPr lang="en-US" dirty="0">
                <a:solidFill>
                  <a:srgbClr val="000000"/>
                </a:solidFill>
                <a:latin typeface="+mn-lt"/>
                <a:ea typeface="+mn-ea"/>
                <a:cs typeface="+mn-cs"/>
              </a:rPr>
              <a:t>Inhalation is the process of </a:t>
            </a:r>
            <a:r>
              <a:rPr lang="en-US" dirty="0" smtClean="0">
                <a:solidFill>
                  <a:srgbClr val="000000"/>
                </a:solidFill>
                <a:latin typeface="+mn-lt"/>
                <a:ea typeface="+mn-ea"/>
                <a:cs typeface="+mn-cs"/>
              </a:rPr>
              <a:t>bringing </a:t>
            </a:r>
            <a:r>
              <a:rPr lang="en-US" dirty="0">
                <a:solidFill>
                  <a:srgbClr val="000000"/>
                </a:solidFill>
                <a:latin typeface="+mn-lt"/>
                <a:ea typeface="+mn-ea"/>
                <a:cs typeface="+mn-cs"/>
              </a:rPr>
              <a:t>air INTO the lungs.</a:t>
            </a:r>
          </a:p>
          <a:p>
            <a:pPr fontAlgn="auto">
              <a:spcBef>
                <a:spcPts val="0"/>
              </a:spcBef>
              <a:spcAft>
                <a:spcPts val="0"/>
              </a:spcAft>
              <a:defRPr/>
            </a:pPr>
            <a:endParaRPr lang="en-US" dirty="0">
              <a:solidFill>
                <a:srgbClr val="000000"/>
              </a:solidFill>
              <a:latin typeface="+mn-lt"/>
              <a:ea typeface="+mn-ea"/>
              <a:cs typeface="+mn-cs"/>
            </a:endParaRPr>
          </a:p>
          <a:p>
            <a:pPr fontAlgn="auto">
              <a:spcBef>
                <a:spcPts val="0"/>
              </a:spcBef>
              <a:spcAft>
                <a:spcPts val="0"/>
              </a:spcAft>
              <a:defRPr/>
            </a:pPr>
            <a:r>
              <a:rPr lang="en-US" dirty="0">
                <a:solidFill>
                  <a:srgbClr val="000000"/>
                </a:solidFill>
                <a:latin typeface="+mn-lt"/>
                <a:ea typeface="+mn-ea"/>
                <a:cs typeface="+mn-cs"/>
              </a:rPr>
              <a:t>During inhalation, the following events occur</a:t>
            </a:r>
            <a:r>
              <a:rPr lang="en-US" dirty="0" smtClean="0">
                <a:solidFill>
                  <a:srgbClr val="000000"/>
                </a:solidFill>
                <a:latin typeface="+mn-lt"/>
                <a:ea typeface="+mn-ea"/>
                <a:cs typeface="+mn-cs"/>
              </a:rPr>
              <a:t>:</a:t>
            </a:r>
          </a:p>
          <a:p>
            <a:pPr fontAlgn="auto">
              <a:spcBef>
                <a:spcPts val="0"/>
              </a:spcBef>
              <a:spcAft>
                <a:spcPts val="0"/>
              </a:spcAft>
              <a:defRPr/>
            </a:pPr>
            <a:endParaRPr lang="en-US" dirty="0" smtClean="0">
              <a:solidFill>
                <a:srgbClr val="000000"/>
              </a:solidFill>
              <a:latin typeface="+mn-lt"/>
              <a:ea typeface="+mn-ea"/>
              <a:cs typeface="+mn-cs"/>
            </a:endParaRPr>
          </a:p>
          <a:p>
            <a:pPr marL="457200" indent="-457200" fontAlgn="auto">
              <a:spcBef>
                <a:spcPts val="0"/>
              </a:spcBef>
              <a:spcAft>
                <a:spcPts val="0"/>
              </a:spcAft>
              <a:defRPr/>
            </a:pPr>
            <a:r>
              <a:rPr lang="en-US" dirty="0" smtClean="0">
                <a:solidFill>
                  <a:srgbClr val="000000"/>
                </a:solidFill>
                <a:latin typeface="+mn-lt"/>
                <a:ea typeface="+mn-ea"/>
                <a:cs typeface="+mn-cs"/>
              </a:rPr>
              <a:t>1) The </a:t>
            </a:r>
            <a:r>
              <a:rPr lang="en-US" dirty="0">
                <a:solidFill>
                  <a:srgbClr val="000000"/>
                </a:solidFill>
                <a:latin typeface="+mn-lt"/>
                <a:ea typeface="+mn-ea"/>
                <a:cs typeface="+mn-cs"/>
              </a:rPr>
              <a:t>ribs move up and out</a:t>
            </a:r>
          </a:p>
          <a:p>
            <a:pPr marL="457200" indent="-457200" fontAlgn="auto">
              <a:spcBef>
                <a:spcPts val="0"/>
              </a:spcBef>
              <a:spcAft>
                <a:spcPts val="0"/>
              </a:spcAft>
              <a:defRPr/>
            </a:pPr>
            <a:r>
              <a:rPr lang="en-US" dirty="0">
                <a:solidFill>
                  <a:srgbClr val="000000"/>
                </a:solidFill>
                <a:latin typeface="+mn-lt"/>
                <a:ea typeface="+mn-ea"/>
                <a:cs typeface="+mn-cs"/>
              </a:rPr>
              <a:t>2) The diaphragm moves down.</a:t>
            </a:r>
          </a:p>
          <a:p>
            <a:pPr marL="457200" indent="-457200" fontAlgn="auto">
              <a:spcBef>
                <a:spcPts val="0"/>
              </a:spcBef>
              <a:spcAft>
                <a:spcPts val="0"/>
              </a:spcAft>
              <a:defRPr/>
            </a:pPr>
            <a:r>
              <a:rPr lang="en-US" dirty="0">
                <a:solidFill>
                  <a:srgbClr val="000000"/>
                </a:solidFill>
                <a:latin typeface="+mn-lt"/>
                <a:ea typeface="+mn-ea"/>
                <a:cs typeface="+mn-cs"/>
              </a:rPr>
              <a:t>3) The </a:t>
            </a:r>
            <a:r>
              <a:rPr lang="en-US" dirty="0" err="1">
                <a:solidFill>
                  <a:srgbClr val="000000"/>
                </a:solidFill>
                <a:latin typeface="+mn-lt"/>
                <a:ea typeface="+mn-ea"/>
                <a:cs typeface="+mn-cs"/>
              </a:rPr>
              <a:t>intercostal</a:t>
            </a:r>
            <a:r>
              <a:rPr lang="en-US" dirty="0">
                <a:solidFill>
                  <a:srgbClr val="000000"/>
                </a:solidFill>
                <a:latin typeface="+mn-lt"/>
                <a:ea typeface="+mn-ea"/>
                <a:cs typeface="+mn-cs"/>
              </a:rPr>
              <a:t> muscles </a:t>
            </a:r>
            <a:r>
              <a:rPr lang="en-US" dirty="0" smtClean="0">
                <a:solidFill>
                  <a:srgbClr val="000000"/>
                </a:solidFill>
                <a:latin typeface="+mn-lt"/>
                <a:ea typeface="+mn-ea"/>
                <a:cs typeface="+mn-cs"/>
              </a:rPr>
              <a:t>contract</a:t>
            </a:r>
          </a:p>
          <a:p>
            <a:pPr marL="457200" indent="-457200" fontAlgn="auto">
              <a:spcBef>
                <a:spcPts val="0"/>
              </a:spcBef>
              <a:spcAft>
                <a:spcPts val="0"/>
              </a:spcAft>
              <a:buFont typeface="Arial"/>
              <a:buChar char="•"/>
              <a:defRPr/>
            </a:pPr>
            <a:r>
              <a:rPr lang="en-US" dirty="0" smtClean="0">
                <a:solidFill>
                  <a:srgbClr val="000000"/>
                </a:solidFill>
                <a:latin typeface="+mn-lt"/>
                <a:ea typeface="+mn-ea"/>
                <a:cs typeface="+mn-cs"/>
              </a:rPr>
              <a:t>When </a:t>
            </a:r>
            <a:r>
              <a:rPr lang="en-US" dirty="0">
                <a:solidFill>
                  <a:srgbClr val="000000"/>
                </a:solidFill>
                <a:latin typeface="+mn-lt"/>
                <a:ea typeface="+mn-ea"/>
                <a:cs typeface="+mn-cs"/>
              </a:rPr>
              <a:t>the above happens it increases the volume of the chest cavity. This creates a low pressure inside the chest. The pressure inside the chest is less than the pressure outside the </a:t>
            </a:r>
            <a:r>
              <a:rPr lang="en-US" dirty="0" smtClean="0">
                <a:solidFill>
                  <a:srgbClr val="000000"/>
                </a:solidFill>
                <a:latin typeface="+mn-lt"/>
                <a:ea typeface="+mn-ea"/>
                <a:cs typeface="+mn-cs"/>
              </a:rPr>
              <a:t>body.</a:t>
            </a:r>
            <a:endParaRPr lang="en-US" dirty="0" smtClean="0">
              <a:solidFill>
                <a:srgbClr val="000000"/>
              </a:solidFill>
            </a:endParaRPr>
          </a:p>
          <a:p>
            <a:pPr marL="457200" indent="-457200" fontAlgn="auto">
              <a:spcBef>
                <a:spcPts val="0"/>
              </a:spcBef>
              <a:spcAft>
                <a:spcPts val="0"/>
              </a:spcAft>
              <a:buFont typeface="Arial"/>
              <a:buChar char="•"/>
              <a:defRPr/>
            </a:pPr>
            <a:r>
              <a:rPr lang="en-US" dirty="0" smtClean="0">
                <a:solidFill>
                  <a:srgbClr val="000000"/>
                </a:solidFill>
                <a:latin typeface="+mn-lt"/>
                <a:ea typeface="+mn-ea"/>
                <a:cs typeface="+mn-cs"/>
              </a:rPr>
              <a:t>Air </a:t>
            </a:r>
            <a:r>
              <a:rPr lang="en-US" dirty="0">
                <a:solidFill>
                  <a:srgbClr val="000000"/>
                </a:solidFill>
                <a:latin typeface="+mn-lt"/>
                <a:ea typeface="+mn-ea"/>
                <a:cs typeface="+mn-cs"/>
              </a:rPr>
              <a:t>“rushes” into the lungs from the </a:t>
            </a:r>
            <a:r>
              <a:rPr lang="en-US" dirty="0" smtClean="0">
                <a:solidFill>
                  <a:srgbClr val="000000"/>
                </a:solidFill>
                <a:latin typeface="+mn-lt"/>
                <a:ea typeface="+mn-ea"/>
                <a:cs typeface="+mn-cs"/>
              </a:rPr>
              <a:t>outside causing </a:t>
            </a:r>
            <a:r>
              <a:rPr lang="en-US" dirty="0">
                <a:solidFill>
                  <a:srgbClr val="000000"/>
                </a:solidFill>
                <a:latin typeface="+mn-lt"/>
                <a:ea typeface="+mn-ea"/>
                <a:cs typeface="+mn-cs"/>
              </a:rPr>
              <a:t>the lungs</a:t>
            </a:r>
            <a:r>
              <a:rPr lang="en-US" dirty="0" smtClean="0">
                <a:solidFill>
                  <a:srgbClr val="000000"/>
                </a:solidFill>
                <a:latin typeface="+mn-lt"/>
                <a:ea typeface="+mn-ea"/>
                <a:cs typeface="+mn-cs"/>
              </a:rPr>
              <a:t> to inflate.</a:t>
            </a:r>
            <a:endParaRPr lang="en-US" dirty="0">
              <a:solidFill>
                <a:srgbClr val="000000"/>
              </a:solidFill>
              <a:latin typeface="+mn-lt"/>
              <a:ea typeface="+mn-ea"/>
              <a:cs typeface="+mn-cs"/>
            </a:endParaRPr>
          </a:p>
        </p:txBody>
      </p:sp>
      <p:pic>
        <p:nvPicPr>
          <p:cNvPr id="6" name="Picture 5" descr="resp inhalation.gif"/>
          <p:cNvPicPr>
            <a:picLocks noChangeAspect="1"/>
          </p:cNvPicPr>
          <p:nvPr/>
        </p:nvPicPr>
        <p:blipFill>
          <a:blip r:embed="rId2"/>
          <a:stretch>
            <a:fillRect/>
          </a:stretch>
        </p:blipFill>
        <p:spPr>
          <a:xfrm>
            <a:off x="4780841" y="569057"/>
            <a:ext cx="3519879" cy="54050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2080" y="0"/>
            <a:ext cx="6508750" cy="1143000"/>
          </a:xfrm>
        </p:spPr>
        <p:txBody>
          <a:bodyPr/>
          <a:lstStyle/>
          <a:p>
            <a:pPr fontAlgn="auto">
              <a:spcAft>
                <a:spcPts val="0"/>
              </a:spcAft>
              <a:defRPr/>
            </a:pPr>
            <a:r>
              <a:rPr lang="en-US" dirty="0" smtClean="0"/>
              <a:t>E</a:t>
            </a:r>
            <a:r>
              <a:rPr lang="en-US" dirty="0" smtClean="0">
                <a:ea typeface="+mj-ea"/>
                <a:cs typeface="+mj-cs"/>
              </a:rPr>
              <a:t>xhalation</a:t>
            </a:r>
            <a:endParaRPr lang="en-US" dirty="0">
              <a:ea typeface="+mj-ea"/>
              <a:cs typeface="+mj-cs"/>
            </a:endParaRPr>
          </a:p>
        </p:txBody>
      </p:sp>
      <p:sp>
        <p:nvSpPr>
          <p:cNvPr id="30723" name="TextBox 2"/>
          <p:cNvSpPr txBox="1">
            <a:spLocks noChangeArrowheads="1"/>
          </p:cNvSpPr>
          <p:nvPr/>
        </p:nvSpPr>
        <p:spPr bwMode="auto">
          <a:xfrm>
            <a:off x="132081" y="1300480"/>
            <a:ext cx="4805680" cy="5016758"/>
          </a:xfrm>
          <a:prstGeom prst="rect">
            <a:avLst/>
          </a:prstGeom>
          <a:noFill/>
          <a:ln w="9525">
            <a:noFill/>
            <a:miter lim="800000"/>
            <a:headEnd/>
            <a:tailEnd/>
          </a:ln>
        </p:spPr>
        <p:txBody>
          <a:bodyPr wrap="square">
            <a:prstTxWarp prst="textNoShape">
              <a:avLst/>
            </a:prstTxWarp>
            <a:spAutoFit/>
          </a:bodyPr>
          <a:lstStyle/>
          <a:p>
            <a:r>
              <a:rPr lang="en-US" sz="2000" dirty="0">
                <a:solidFill>
                  <a:srgbClr val="000000"/>
                </a:solidFill>
              </a:rPr>
              <a:t>The process of removing air FROM the lung.</a:t>
            </a:r>
          </a:p>
          <a:p>
            <a:endParaRPr lang="en-US" sz="2000" dirty="0">
              <a:solidFill>
                <a:srgbClr val="000000"/>
              </a:solidFill>
            </a:endParaRPr>
          </a:p>
          <a:p>
            <a:r>
              <a:rPr lang="en-US" sz="2000" dirty="0">
                <a:solidFill>
                  <a:srgbClr val="000000"/>
                </a:solidFill>
              </a:rPr>
              <a:t>During Exhalation, the following events occur</a:t>
            </a:r>
            <a:r>
              <a:rPr lang="en-US" sz="2000" dirty="0" smtClean="0">
                <a:solidFill>
                  <a:srgbClr val="000000"/>
                </a:solidFill>
              </a:rPr>
              <a:t>:</a:t>
            </a:r>
          </a:p>
          <a:p>
            <a:endParaRPr lang="en-US" sz="2000" dirty="0" smtClean="0">
              <a:solidFill>
                <a:srgbClr val="000000"/>
              </a:solidFill>
            </a:endParaRPr>
          </a:p>
          <a:p>
            <a:r>
              <a:rPr lang="en-US" sz="2000" dirty="0">
                <a:solidFill>
                  <a:srgbClr val="000000"/>
                </a:solidFill>
              </a:rPr>
              <a:t>1) The ribs move down and in.</a:t>
            </a:r>
          </a:p>
          <a:p>
            <a:r>
              <a:rPr lang="en-US" sz="2000" dirty="0">
                <a:solidFill>
                  <a:srgbClr val="000000"/>
                </a:solidFill>
              </a:rPr>
              <a:t>2) The diaphragm moves up</a:t>
            </a:r>
          </a:p>
          <a:p>
            <a:r>
              <a:rPr lang="en-US" sz="2000" dirty="0">
                <a:solidFill>
                  <a:srgbClr val="000000"/>
                </a:solidFill>
              </a:rPr>
              <a:t>3) The </a:t>
            </a:r>
            <a:r>
              <a:rPr lang="en-US" sz="2000" dirty="0" err="1">
                <a:solidFill>
                  <a:srgbClr val="000000"/>
                </a:solidFill>
              </a:rPr>
              <a:t>intercostal</a:t>
            </a:r>
            <a:r>
              <a:rPr lang="en-US" sz="2000" dirty="0">
                <a:solidFill>
                  <a:srgbClr val="000000"/>
                </a:solidFill>
              </a:rPr>
              <a:t> muscles relax.</a:t>
            </a:r>
          </a:p>
          <a:p>
            <a:pPr algn="ctr">
              <a:buFont typeface="Arial" charset="0"/>
              <a:buChar char="•"/>
            </a:pPr>
            <a:r>
              <a:rPr lang="en-US" sz="2000" dirty="0">
                <a:solidFill>
                  <a:srgbClr val="000000"/>
                </a:solidFill>
              </a:rPr>
              <a:t> When this happens, it decreases the volume of the chest cavity. This creates a high pressure inside the chest. The pressure inside the chest is greater than the pressure outside the body. Air is forced out of the lung. The lungs deflate.</a:t>
            </a:r>
          </a:p>
        </p:txBody>
      </p:sp>
      <p:pic>
        <p:nvPicPr>
          <p:cNvPr id="4" name="Picture 3" descr="expiration-or-exhalation.jpeg"/>
          <p:cNvPicPr>
            <a:picLocks noChangeAspect="1"/>
          </p:cNvPicPr>
          <p:nvPr/>
        </p:nvPicPr>
        <p:blipFill>
          <a:blip r:embed="rId2"/>
          <a:stretch>
            <a:fillRect/>
          </a:stretch>
        </p:blipFill>
        <p:spPr>
          <a:xfrm>
            <a:off x="4937761" y="1300480"/>
            <a:ext cx="3853333" cy="431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38" y="-44824"/>
            <a:ext cx="4175761" cy="1035424"/>
          </a:xfrm>
        </p:spPr>
        <p:txBody>
          <a:bodyPr/>
          <a:lstStyle/>
          <a:p>
            <a:pPr fontAlgn="auto">
              <a:spcAft>
                <a:spcPts val="0"/>
              </a:spcAft>
              <a:defRPr/>
            </a:pPr>
            <a:r>
              <a:rPr lang="en-US" dirty="0" smtClean="0">
                <a:ea typeface="+mj-ea"/>
                <a:cs typeface="+mj-cs"/>
              </a:rPr>
              <a:t>Volume for the Lungs</a:t>
            </a:r>
            <a:endParaRPr lang="en-US" dirty="0">
              <a:ea typeface="+mj-ea"/>
              <a:cs typeface="+mj-cs"/>
            </a:endParaRPr>
          </a:p>
        </p:txBody>
      </p:sp>
      <p:sp>
        <p:nvSpPr>
          <p:cNvPr id="5" name="Vertical Text Placeholder 4"/>
          <p:cNvSpPr>
            <a:spLocks noGrp="1"/>
          </p:cNvSpPr>
          <p:nvPr>
            <p:ph idx="1"/>
          </p:nvPr>
        </p:nvSpPr>
        <p:spPr>
          <a:xfrm>
            <a:off x="342452" y="1178560"/>
            <a:ext cx="3566160" cy="5135563"/>
          </a:xfrm>
        </p:spPr>
        <p:txBody>
          <a:bodyPr>
            <a:normAutofit lnSpcReduction="10000"/>
          </a:bodyPr>
          <a:lstStyle/>
          <a:p>
            <a:pPr fontAlgn="auto">
              <a:spcAft>
                <a:spcPts val="0"/>
              </a:spcAft>
              <a:buFont typeface="Calisto MT" pitchFamily="18" charset="0"/>
              <a:buChar char="•"/>
              <a:defRPr/>
            </a:pPr>
            <a:r>
              <a:rPr lang="en-US" dirty="0" smtClean="0">
                <a:solidFill>
                  <a:srgbClr val="000000"/>
                </a:solidFill>
                <a:ea typeface="+mn-ea"/>
                <a:cs typeface="+mn-cs"/>
              </a:rPr>
              <a:t>Under resting conditions and during a normal breath, about 500 milliliters of air enter and leave the lungs.  This air volume is called resting tidal volume. </a:t>
            </a:r>
          </a:p>
          <a:p>
            <a:pPr fontAlgn="auto">
              <a:spcAft>
                <a:spcPts val="0"/>
              </a:spcAft>
              <a:buFont typeface="Calisto MT" pitchFamily="18" charset="0"/>
              <a:buChar char="•"/>
              <a:defRPr/>
            </a:pPr>
            <a:r>
              <a:rPr lang="en-US" dirty="0" smtClean="0">
                <a:solidFill>
                  <a:srgbClr val="000000"/>
                </a:solidFill>
                <a:ea typeface="+mn-ea"/>
                <a:cs typeface="+mn-cs"/>
              </a:rPr>
              <a:t>The largest volume of air that can be exchanged in the lungs is the vital capacity of the lungs. Because this requires maximum inspiration and expiration producing exhaustive effort on the effort on the part of the muscles, the vital capacity of the lungs is hardly ever reached for long. </a:t>
            </a:r>
            <a:endParaRPr lang="en-US" dirty="0">
              <a:solidFill>
                <a:srgbClr val="000000"/>
              </a:solidFill>
              <a:ea typeface="+mn-ea"/>
              <a:cs typeface="+mn-cs"/>
            </a:endParaRPr>
          </a:p>
        </p:txBody>
      </p:sp>
      <p:pic>
        <p:nvPicPr>
          <p:cNvPr id="6" name="Picture 5" descr="Lungs.gif"/>
          <p:cNvPicPr>
            <a:picLocks noChangeAspect="1"/>
          </p:cNvPicPr>
          <p:nvPr/>
        </p:nvPicPr>
        <p:blipFill>
          <a:blip r:embed="rId2"/>
          <a:stretch>
            <a:fillRect/>
          </a:stretch>
        </p:blipFill>
        <p:spPr>
          <a:xfrm>
            <a:off x="4111812" y="990600"/>
            <a:ext cx="4699000" cy="4699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31" y="-44824"/>
            <a:ext cx="4643121" cy="1035424"/>
          </a:xfrm>
        </p:spPr>
        <p:txBody>
          <a:bodyPr/>
          <a:lstStyle/>
          <a:p>
            <a:pPr fontAlgn="auto">
              <a:spcAft>
                <a:spcPts val="0"/>
              </a:spcAft>
              <a:defRPr/>
            </a:pPr>
            <a:r>
              <a:rPr lang="en-US" sz="3200" dirty="0" smtClean="0">
                <a:ea typeface="+mj-ea"/>
                <a:cs typeface="+mj-cs"/>
              </a:rPr>
              <a:t>Control of Breathing</a:t>
            </a:r>
            <a:endParaRPr lang="en-US" sz="3200" dirty="0">
              <a:ea typeface="+mj-ea"/>
              <a:cs typeface="+mj-cs"/>
            </a:endParaRPr>
          </a:p>
        </p:txBody>
      </p:sp>
      <p:sp>
        <p:nvSpPr>
          <p:cNvPr id="3" name="Vertical Text Placeholder 2"/>
          <p:cNvSpPr>
            <a:spLocks noGrp="1"/>
          </p:cNvSpPr>
          <p:nvPr>
            <p:ph idx="1"/>
          </p:nvPr>
        </p:nvSpPr>
        <p:spPr>
          <a:xfrm>
            <a:off x="167378" y="990601"/>
            <a:ext cx="8367022" cy="2311400"/>
          </a:xfrm>
        </p:spPr>
        <p:txBody>
          <a:bodyPr/>
          <a:lstStyle/>
          <a:p>
            <a:pPr fontAlgn="auto">
              <a:spcAft>
                <a:spcPts val="0"/>
              </a:spcAft>
              <a:buFont typeface="Calisto MT" pitchFamily="18" charset="0"/>
              <a:buChar char="•"/>
              <a:defRPr/>
            </a:pPr>
            <a:r>
              <a:rPr lang="en-US" dirty="0" smtClean="0">
                <a:solidFill>
                  <a:srgbClr val="000000"/>
                </a:solidFill>
                <a:ea typeface="+mn-ea"/>
                <a:cs typeface="+mn-cs"/>
              </a:rPr>
              <a:t>Breathing is controlled by contractions of the respiratory muscles , which are controlled by nerve stimulations. </a:t>
            </a:r>
          </a:p>
          <a:p>
            <a:pPr fontAlgn="auto">
              <a:spcAft>
                <a:spcPts val="0"/>
              </a:spcAft>
              <a:buFont typeface="Calisto MT" pitchFamily="18" charset="0"/>
              <a:buChar char="•"/>
              <a:defRPr/>
            </a:pPr>
            <a:r>
              <a:rPr lang="en-US" dirty="0" smtClean="0">
                <a:solidFill>
                  <a:srgbClr val="000000"/>
                </a:solidFill>
                <a:ea typeface="+mn-ea"/>
                <a:cs typeface="+mn-cs"/>
              </a:rPr>
              <a:t>The main area for respiratory muscle control is a portion of the brain called the respiratory control center. Its located in the brain stem and includes parts of the medulla oblongata and </a:t>
            </a:r>
            <a:r>
              <a:rPr lang="en-US" dirty="0" err="1" smtClean="0">
                <a:solidFill>
                  <a:srgbClr val="000000"/>
                </a:solidFill>
                <a:ea typeface="+mn-ea"/>
                <a:cs typeface="+mn-cs"/>
              </a:rPr>
              <a:t>pons</a:t>
            </a:r>
            <a:r>
              <a:rPr lang="en-US" dirty="0" smtClean="0">
                <a:solidFill>
                  <a:srgbClr val="000000"/>
                </a:solidFill>
                <a:ea typeface="+mn-ea"/>
                <a:cs typeface="+mn-cs"/>
              </a:rPr>
              <a:t>. </a:t>
            </a:r>
          </a:p>
          <a:p>
            <a:pPr fontAlgn="auto">
              <a:spcAft>
                <a:spcPts val="0"/>
              </a:spcAft>
              <a:buFont typeface="Calisto MT" pitchFamily="18" charset="0"/>
              <a:buChar char="•"/>
              <a:defRPr/>
            </a:pPr>
            <a:r>
              <a:rPr lang="en-US" dirty="0" smtClean="0">
                <a:solidFill>
                  <a:srgbClr val="000000"/>
                </a:solidFill>
                <a:ea typeface="+mn-ea"/>
                <a:cs typeface="+mn-cs"/>
              </a:rPr>
              <a:t>Deep and rapid breathing is called hyperventilation. </a:t>
            </a:r>
            <a:endParaRPr lang="en-US" dirty="0">
              <a:solidFill>
                <a:srgbClr val="000000"/>
              </a:solidFill>
              <a:ea typeface="+mn-ea"/>
              <a:cs typeface="+mn-cs"/>
            </a:endParaRPr>
          </a:p>
        </p:txBody>
      </p:sp>
      <p:pic>
        <p:nvPicPr>
          <p:cNvPr id="5" name="Picture 4" descr="terrorist-breathing.jpg"/>
          <p:cNvPicPr>
            <a:picLocks noChangeAspect="1"/>
          </p:cNvPicPr>
          <p:nvPr/>
        </p:nvPicPr>
        <p:blipFill>
          <a:blip r:embed="rId2"/>
          <a:stretch>
            <a:fillRect/>
          </a:stretch>
        </p:blipFill>
        <p:spPr>
          <a:xfrm>
            <a:off x="2112645" y="3463925"/>
            <a:ext cx="4876800" cy="30543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07600"/>
            <a:ext cx="6477000" cy="566738"/>
          </a:xfrm>
        </p:spPr>
        <p:txBody>
          <a:bodyPr/>
          <a:lstStyle/>
          <a:p>
            <a:r>
              <a:rPr lang="en-US" dirty="0" smtClean="0"/>
              <a:t>Gas Exchange</a:t>
            </a:r>
            <a:endParaRPr lang="en-US" dirty="0"/>
          </a:p>
        </p:txBody>
      </p:sp>
      <p:pic>
        <p:nvPicPr>
          <p:cNvPr id="23" name="Picture Placeholder 22" descr="92937-034-1E4EA526.jpg"/>
          <p:cNvPicPr>
            <a:picLocks noGrp="1" noChangeAspect="1"/>
          </p:cNvPicPr>
          <p:nvPr>
            <p:ph type="pic" idx="1"/>
          </p:nvPr>
        </p:nvPicPr>
        <p:blipFill>
          <a:blip r:embed="rId2"/>
          <a:srcRect l="-8353" r="-8353"/>
          <a:stretch>
            <a:fillRect/>
          </a:stretch>
        </p:blipFill>
        <p:spPr/>
      </p:pic>
      <p:sp>
        <p:nvSpPr>
          <p:cNvPr id="3" name="Vertical Text Placeholder 2"/>
          <p:cNvSpPr>
            <a:spLocks noGrp="1"/>
          </p:cNvSpPr>
          <p:nvPr>
            <p:ph type="body" sz="half" idx="2"/>
          </p:nvPr>
        </p:nvSpPr>
        <p:spPr>
          <a:xfrm>
            <a:off x="133668" y="4474338"/>
            <a:ext cx="8868092" cy="1304271"/>
          </a:xfrm>
        </p:spPr>
        <p:txBody>
          <a:bodyPr>
            <a:noAutofit/>
          </a:bodyPr>
          <a:lstStyle/>
          <a:p>
            <a:pPr>
              <a:buFont typeface="Arial"/>
              <a:buChar char="•"/>
            </a:pPr>
            <a:r>
              <a:rPr lang="en-US" sz="1400" dirty="0" smtClean="0">
                <a:solidFill>
                  <a:srgbClr val="000000"/>
                </a:solidFill>
              </a:rPr>
              <a:t>Oxygen and carbon dioxide are transported to and from the lungs by slightly different mechanisms. </a:t>
            </a:r>
          </a:p>
          <a:p>
            <a:pPr>
              <a:buFont typeface="Arial"/>
              <a:buChar char="•"/>
            </a:pPr>
            <a:r>
              <a:rPr lang="en-US" sz="1400" dirty="0" smtClean="0">
                <a:solidFill>
                  <a:srgbClr val="000000"/>
                </a:solidFill>
              </a:rPr>
              <a:t>At the alveoli, oxygen in the air is exchanged for carbon dioxide in the blood. The driving force behind this exchange is a passive process called diffusion. </a:t>
            </a:r>
          </a:p>
          <a:p>
            <a:pPr>
              <a:buFont typeface="Arial"/>
              <a:buChar char="•"/>
            </a:pPr>
            <a:r>
              <a:rPr lang="en-US" sz="1400" dirty="0" smtClean="0">
                <a:solidFill>
                  <a:srgbClr val="000000"/>
                </a:solidFill>
              </a:rPr>
              <a:t>At the alveoli, red blood cells pass through a microscopic capillary at the surface of the alveolar sac. Oxygen from the alveolar sac diffuses across the respiratory membrane into the plasma and then into the interior surface of the red blood cells. </a:t>
            </a:r>
            <a:endParaRPr lang="en-US" sz="1400"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32997" y="409662"/>
            <a:ext cx="7151852" cy="747634"/>
          </a:xfrm>
        </p:spPr>
        <p:txBody>
          <a:bodyPr/>
          <a:lstStyle/>
          <a:p>
            <a:pPr algn="ctr"/>
            <a:r>
              <a:rPr lang="en-US" sz="3200" u="sng" dirty="0" smtClean="0">
                <a:solidFill>
                  <a:srgbClr val="000000"/>
                </a:solidFill>
              </a:rPr>
              <a:t>How The Circulatory System Maintains Homeostasis</a:t>
            </a:r>
            <a:endParaRPr lang="en-US" sz="3200" u="sng" dirty="0">
              <a:solidFill>
                <a:srgbClr val="000000"/>
              </a:solidFill>
            </a:endParaRPr>
          </a:p>
        </p:txBody>
      </p:sp>
      <p:sp>
        <p:nvSpPr>
          <p:cNvPr id="9" name="Text Placeholder 8"/>
          <p:cNvSpPr>
            <a:spLocks noGrp="1"/>
          </p:cNvSpPr>
          <p:nvPr>
            <p:ph type="body" idx="1"/>
          </p:nvPr>
        </p:nvSpPr>
        <p:spPr>
          <a:xfrm>
            <a:off x="232997" y="1444058"/>
            <a:ext cx="7151852" cy="2550147"/>
          </a:xfrm>
        </p:spPr>
        <p:txBody>
          <a:bodyPr>
            <a:noAutofit/>
          </a:bodyPr>
          <a:lstStyle/>
          <a:p>
            <a:pPr algn="ctr"/>
            <a:r>
              <a:rPr lang="en-US" sz="2000" dirty="0" smtClean="0">
                <a:solidFill>
                  <a:srgbClr val="000000"/>
                </a:solidFill>
              </a:rPr>
              <a:t>All of the organ systems in the body contribute to homeostasis, but the circulatory system--the heart and blood vessels--is especially important. The heart pumps blood through the body to each of the other organs. Blood delivers the oxygen and nutrients these organs require. Without the cardiovascular system, none of the other systems in the body can function. In the Circulatory System, the heart, lungs, and blood vessels have to work together to maintain homeostasis.</a:t>
            </a:r>
          </a:p>
          <a:p>
            <a:pPr algn="ctr"/>
            <a:endParaRPr lang="en-US" sz="2000" dirty="0">
              <a:solidFill>
                <a:srgbClr val="000000"/>
              </a:solidFill>
            </a:endParaRPr>
          </a:p>
        </p:txBody>
      </p:sp>
      <p:pic>
        <p:nvPicPr>
          <p:cNvPr id="10" name="Picture 9" descr="circulatory.gif"/>
          <p:cNvPicPr>
            <a:picLocks noChangeAspect="1"/>
          </p:cNvPicPr>
          <p:nvPr/>
        </p:nvPicPr>
        <p:blipFill>
          <a:blip r:embed="rId2"/>
          <a:stretch>
            <a:fillRect/>
          </a:stretch>
        </p:blipFill>
        <p:spPr>
          <a:xfrm>
            <a:off x="1329221" y="4469294"/>
            <a:ext cx="4980165" cy="2135012"/>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80" y="216946"/>
            <a:ext cx="7391399" cy="1398494"/>
          </a:xfrm>
        </p:spPr>
        <p:txBody>
          <a:bodyPr/>
          <a:lstStyle/>
          <a:p>
            <a:pPr fontAlgn="auto">
              <a:spcAft>
                <a:spcPts val="0"/>
              </a:spcAft>
              <a:defRPr/>
            </a:pPr>
            <a:r>
              <a:rPr lang="en-US" dirty="0" smtClean="0">
                <a:ea typeface="+mj-ea"/>
                <a:cs typeface="+mj-cs"/>
              </a:rPr>
              <a:t>Respiratory Disorders</a:t>
            </a:r>
            <a:endParaRPr lang="en-US" dirty="0">
              <a:ea typeface="+mj-ea"/>
              <a:cs typeface="+mj-cs"/>
            </a:endParaRPr>
          </a:p>
        </p:txBody>
      </p:sp>
      <p:sp>
        <p:nvSpPr>
          <p:cNvPr id="3" name="Vertical Text Placeholder 2"/>
          <p:cNvSpPr>
            <a:spLocks noGrp="1"/>
          </p:cNvSpPr>
          <p:nvPr>
            <p:ph type="body" idx="1"/>
          </p:nvPr>
        </p:nvSpPr>
        <p:spPr>
          <a:xfrm>
            <a:off x="1214121" y="1798320"/>
            <a:ext cx="5521958" cy="4693920"/>
          </a:xfrm>
        </p:spPr>
        <p:txBody>
          <a:bodyPr>
            <a:normAutofit/>
          </a:bodyPr>
          <a:lstStyle/>
          <a:p>
            <a:pPr algn="ctr" fontAlgn="auto">
              <a:spcAft>
                <a:spcPts val="0"/>
              </a:spcAft>
              <a:buNone/>
              <a:defRPr/>
            </a:pPr>
            <a:r>
              <a:rPr lang="en-US" dirty="0" smtClean="0">
                <a:ea typeface="+mn-ea"/>
                <a:cs typeface="+mn-cs"/>
              </a:rPr>
              <a:t>The five major respiratory disorders:</a:t>
            </a:r>
          </a:p>
          <a:p>
            <a:pPr algn="ctr" fontAlgn="auto">
              <a:spcAft>
                <a:spcPts val="0"/>
              </a:spcAft>
              <a:buFont typeface="Calisto MT" pitchFamily="18" charset="0"/>
              <a:buChar char="•"/>
              <a:defRPr/>
            </a:pPr>
            <a:r>
              <a:rPr lang="en-US" dirty="0" smtClean="0">
                <a:ea typeface="+mn-ea"/>
                <a:cs typeface="+mn-cs"/>
              </a:rPr>
              <a:t>LUNG CANCER</a:t>
            </a:r>
          </a:p>
          <a:p>
            <a:pPr algn="ctr" fontAlgn="auto">
              <a:spcAft>
                <a:spcPts val="0"/>
              </a:spcAft>
              <a:buFont typeface="Calisto MT" pitchFamily="18" charset="0"/>
              <a:buChar char="•"/>
              <a:defRPr/>
            </a:pPr>
            <a:r>
              <a:rPr lang="en-US" dirty="0" smtClean="0">
                <a:ea typeface="+mn-ea"/>
                <a:cs typeface="+mn-cs"/>
              </a:rPr>
              <a:t>PEUMONIA</a:t>
            </a:r>
          </a:p>
          <a:p>
            <a:pPr algn="ctr" fontAlgn="auto">
              <a:spcAft>
                <a:spcPts val="0"/>
              </a:spcAft>
              <a:buFont typeface="Calisto MT" pitchFamily="18" charset="0"/>
              <a:buChar char="•"/>
              <a:defRPr/>
            </a:pPr>
            <a:r>
              <a:rPr lang="en-US" dirty="0" smtClean="0">
                <a:ea typeface="+mn-ea"/>
                <a:cs typeface="+mn-cs"/>
              </a:rPr>
              <a:t>ASTHMA</a:t>
            </a:r>
          </a:p>
          <a:p>
            <a:pPr algn="ctr" fontAlgn="auto">
              <a:spcAft>
                <a:spcPts val="0"/>
              </a:spcAft>
              <a:buFont typeface="Calisto MT" pitchFamily="18" charset="0"/>
              <a:buChar char="•"/>
              <a:defRPr/>
            </a:pPr>
            <a:r>
              <a:rPr lang="en-US" dirty="0" smtClean="0">
                <a:ea typeface="+mn-ea"/>
                <a:cs typeface="+mn-cs"/>
              </a:rPr>
              <a:t>BRONCHITIS</a:t>
            </a:r>
          </a:p>
          <a:p>
            <a:pPr algn="ctr" fontAlgn="auto">
              <a:spcAft>
                <a:spcPts val="0"/>
              </a:spcAft>
              <a:buFont typeface="Calisto MT" pitchFamily="18" charset="0"/>
              <a:buChar char="•"/>
              <a:defRPr/>
            </a:pPr>
            <a:r>
              <a:rPr lang="en-US" dirty="0" smtClean="0">
                <a:ea typeface="+mn-ea"/>
                <a:cs typeface="+mn-cs"/>
              </a:rPr>
              <a:t>EMPHASYEMA</a:t>
            </a:r>
            <a:endParaRPr lang="en-US" dirty="0">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16560" y="0"/>
            <a:ext cx="6508750" cy="1143000"/>
          </a:xfrm>
        </p:spPr>
        <p:txBody>
          <a:bodyPr/>
          <a:lstStyle/>
          <a:p>
            <a:pPr fontAlgn="auto">
              <a:spcAft>
                <a:spcPts val="0"/>
              </a:spcAft>
              <a:defRPr/>
            </a:pPr>
            <a:r>
              <a:rPr lang="en-US" dirty="0" smtClean="0">
                <a:ea typeface="+mj-ea"/>
                <a:cs typeface="+mj-cs"/>
              </a:rPr>
              <a:t>Lung Cancer</a:t>
            </a:r>
            <a:endParaRPr lang="en-US" dirty="0">
              <a:ea typeface="+mj-ea"/>
              <a:cs typeface="+mj-cs"/>
            </a:endParaRPr>
          </a:p>
        </p:txBody>
      </p:sp>
      <p:sp>
        <p:nvSpPr>
          <p:cNvPr id="5" name="Content Placeholder 4"/>
          <p:cNvSpPr>
            <a:spLocks noGrp="1"/>
          </p:cNvSpPr>
          <p:nvPr>
            <p:ph idx="4294967295"/>
          </p:nvPr>
        </p:nvSpPr>
        <p:spPr>
          <a:xfrm>
            <a:off x="224155" y="1392238"/>
            <a:ext cx="5343525" cy="3916362"/>
          </a:xfrm>
        </p:spPr>
        <p:txBody>
          <a:bodyPr/>
          <a:lstStyle/>
          <a:p>
            <a:pPr fontAlgn="auto">
              <a:spcAft>
                <a:spcPts val="0"/>
              </a:spcAft>
              <a:buFont typeface="Calisto MT" pitchFamily="18" charset="0"/>
              <a:buChar char="•"/>
              <a:defRPr/>
            </a:pPr>
            <a:r>
              <a:rPr lang="en-US" dirty="0" smtClean="0">
                <a:solidFill>
                  <a:srgbClr val="000000"/>
                </a:solidFill>
                <a:ea typeface="+mn-ea"/>
                <a:cs typeface="+mn-cs"/>
              </a:rPr>
              <a:t>The uncontrolled and invasive growth of abnormal cells within the lungs.</a:t>
            </a:r>
          </a:p>
          <a:p>
            <a:pPr fontAlgn="auto">
              <a:spcAft>
                <a:spcPts val="0"/>
              </a:spcAft>
              <a:buFont typeface="Calisto MT" pitchFamily="18" charset="0"/>
              <a:buChar char="•"/>
              <a:defRPr/>
            </a:pPr>
            <a:r>
              <a:rPr lang="en-US" dirty="0" smtClean="0">
                <a:solidFill>
                  <a:srgbClr val="000000"/>
                </a:solidFill>
                <a:ea typeface="+mn-ea"/>
                <a:cs typeface="+mn-cs"/>
              </a:rPr>
              <a:t>The leading killer of men and women in North America, mostly due to smoking.</a:t>
            </a:r>
          </a:p>
          <a:p>
            <a:pPr fontAlgn="auto">
              <a:spcAft>
                <a:spcPts val="0"/>
              </a:spcAft>
              <a:buFont typeface="Calisto MT" pitchFamily="18" charset="0"/>
              <a:buChar char="•"/>
              <a:defRPr/>
            </a:pPr>
            <a:r>
              <a:rPr lang="en-US" dirty="0" smtClean="0">
                <a:solidFill>
                  <a:srgbClr val="000000"/>
                </a:solidFill>
                <a:ea typeface="+mn-ea"/>
                <a:cs typeface="+mn-cs"/>
              </a:rPr>
              <a:t>The abnormal cells become a malignant tumor (group of cells) known as a carcinoma.</a:t>
            </a:r>
          </a:p>
          <a:p>
            <a:pPr fontAlgn="auto">
              <a:spcAft>
                <a:spcPts val="0"/>
              </a:spcAft>
              <a:buFont typeface="Calisto MT" pitchFamily="18" charset="0"/>
              <a:buChar char="•"/>
              <a:defRPr/>
            </a:pPr>
            <a:r>
              <a:rPr lang="en-US" dirty="0" smtClean="0">
                <a:solidFill>
                  <a:srgbClr val="000000"/>
                </a:solidFill>
                <a:ea typeface="+mn-ea"/>
                <a:cs typeface="+mn-cs"/>
              </a:rPr>
              <a:t>The carcinoma eventually takes over healthy cells, killing them.</a:t>
            </a:r>
            <a:endParaRPr lang="en-US" dirty="0">
              <a:solidFill>
                <a:srgbClr val="000000"/>
              </a:solidFill>
              <a:ea typeface="+mn-ea"/>
              <a:cs typeface="+mn-cs"/>
            </a:endParaRPr>
          </a:p>
        </p:txBody>
      </p:sp>
      <p:pic>
        <p:nvPicPr>
          <p:cNvPr id="6" name="Picture 5" descr="lung-cancer2.jpg"/>
          <p:cNvPicPr>
            <a:picLocks noChangeAspect="1"/>
          </p:cNvPicPr>
          <p:nvPr/>
        </p:nvPicPr>
        <p:blipFill>
          <a:blip r:embed="rId2"/>
          <a:stretch>
            <a:fillRect/>
          </a:stretch>
        </p:blipFill>
        <p:spPr>
          <a:xfrm>
            <a:off x="5699760" y="2357755"/>
            <a:ext cx="3189605" cy="318960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120" y="177800"/>
            <a:ext cx="6508750" cy="1143000"/>
          </a:xfrm>
        </p:spPr>
        <p:txBody>
          <a:bodyPr/>
          <a:lstStyle/>
          <a:p>
            <a:pPr fontAlgn="auto">
              <a:spcAft>
                <a:spcPts val="0"/>
              </a:spcAft>
              <a:defRPr/>
            </a:pPr>
            <a:r>
              <a:rPr lang="en-US" dirty="0" smtClean="0"/>
              <a:t>Pneumonia</a:t>
            </a:r>
            <a:endParaRPr lang="en-US" dirty="0">
              <a:ea typeface="+mj-ea"/>
              <a:cs typeface="+mj-cs"/>
            </a:endParaRPr>
          </a:p>
        </p:txBody>
      </p:sp>
      <p:sp>
        <p:nvSpPr>
          <p:cNvPr id="3" name="Content Placeholder 2"/>
          <p:cNvSpPr>
            <a:spLocks noGrp="1"/>
          </p:cNvSpPr>
          <p:nvPr>
            <p:ph idx="4294967295"/>
          </p:nvPr>
        </p:nvSpPr>
        <p:spPr>
          <a:xfrm>
            <a:off x="325120" y="1493520"/>
            <a:ext cx="3972560" cy="4744720"/>
          </a:xfrm>
        </p:spPr>
        <p:txBody>
          <a:bodyPr>
            <a:normAutofit fontScale="85000" lnSpcReduction="20000"/>
          </a:bodyPr>
          <a:lstStyle/>
          <a:p>
            <a:pPr fontAlgn="auto">
              <a:spcAft>
                <a:spcPts val="0"/>
              </a:spcAft>
              <a:buFont typeface="Calisto MT" pitchFamily="18" charset="0"/>
              <a:buChar char="•"/>
              <a:defRPr/>
            </a:pPr>
            <a:r>
              <a:rPr lang="en-US" dirty="0" smtClean="0">
                <a:solidFill>
                  <a:srgbClr val="000000"/>
                </a:solidFill>
                <a:ea typeface="+mn-ea"/>
                <a:cs typeface="+mn-cs"/>
              </a:rPr>
              <a:t>A disease of the lungs causing the alveoli to inflame (swell) and fill with liquids.</a:t>
            </a:r>
          </a:p>
          <a:p>
            <a:pPr fontAlgn="auto">
              <a:spcAft>
                <a:spcPts val="0"/>
              </a:spcAft>
              <a:buFont typeface="Calisto MT" pitchFamily="18" charset="0"/>
              <a:buChar char="•"/>
              <a:defRPr/>
            </a:pPr>
            <a:r>
              <a:rPr lang="en-US" dirty="0" smtClean="0">
                <a:solidFill>
                  <a:srgbClr val="000000"/>
                </a:solidFill>
                <a:ea typeface="+mn-ea"/>
                <a:cs typeface="+mn-cs"/>
              </a:rPr>
              <a:t>This interferes with the alveoli’s normal ability to take in oxygen causing the body’s cells to starve for oxygen.</a:t>
            </a:r>
          </a:p>
          <a:p>
            <a:pPr fontAlgn="auto">
              <a:spcAft>
                <a:spcPts val="0"/>
              </a:spcAft>
              <a:buFont typeface="Calisto MT" pitchFamily="18" charset="0"/>
              <a:buChar char="•"/>
              <a:defRPr/>
            </a:pPr>
            <a:r>
              <a:rPr lang="en-US" dirty="0" smtClean="0">
                <a:solidFill>
                  <a:srgbClr val="000000"/>
                </a:solidFill>
                <a:ea typeface="+mn-ea"/>
                <a:cs typeface="+mn-cs"/>
              </a:rPr>
              <a:t>There are TWO (2) main types of Pneumonia</a:t>
            </a:r>
          </a:p>
          <a:p>
            <a:pPr marL="514350" indent="-514350" fontAlgn="auto">
              <a:spcAft>
                <a:spcPts val="0"/>
              </a:spcAft>
              <a:buFont typeface="Calisto MT" pitchFamily="18" charset="0"/>
              <a:buAutoNum type="romanUcPeriod"/>
              <a:defRPr/>
            </a:pPr>
            <a:r>
              <a:rPr lang="en-US" dirty="0" smtClean="0">
                <a:solidFill>
                  <a:srgbClr val="000000"/>
                </a:solidFill>
                <a:ea typeface="+mn-ea"/>
                <a:cs typeface="+mn-cs"/>
              </a:rPr>
              <a:t>Lobar Pneumonia</a:t>
            </a:r>
          </a:p>
          <a:p>
            <a:pPr marL="514350" indent="-514350" fontAlgn="auto">
              <a:spcAft>
                <a:spcPts val="0"/>
              </a:spcAft>
              <a:buNone/>
              <a:defRPr/>
            </a:pPr>
            <a:r>
              <a:rPr lang="en-US" dirty="0" smtClean="0">
                <a:solidFill>
                  <a:srgbClr val="000000"/>
                </a:solidFill>
              </a:rPr>
              <a:t>	</a:t>
            </a:r>
            <a:r>
              <a:rPr lang="en-US" dirty="0" smtClean="0">
                <a:solidFill>
                  <a:srgbClr val="000000"/>
                </a:solidFill>
                <a:ea typeface="+mn-ea"/>
                <a:cs typeface="+mn-cs"/>
              </a:rPr>
              <a:t>▪ This is pneumonia that affects a lobe of a lung.</a:t>
            </a:r>
          </a:p>
          <a:p>
            <a:pPr marL="514350" indent="-514350" fontAlgn="auto">
              <a:spcAft>
                <a:spcPts val="0"/>
              </a:spcAft>
              <a:buFont typeface="Calisto MT" pitchFamily="18" charset="0"/>
              <a:buAutoNum type="romanUcPeriod"/>
              <a:defRPr/>
            </a:pPr>
            <a:r>
              <a:rPr lang="en-US" dirty="0" smtClean="0">
                <a:solidFill>
                  <a:srgbClr val="000000"/>
                </a:solidFill>
                <a:ea typeface="+mn-ea"/>
                <a:cs typeface="+mn-cs"/>
              </a:rPr>
              <a:t>Bronchial Pneumonia</a:t>
            </a:r>
          </a:p>
          <a:p>
            <a:pPr marL="514350" indent="-514350" fontAlgn="auto">
              <a:spcAft>
                <a:spcPts val="0"/>
              </a:spcAft>
              <a:buNone/>
              <a:defRPr/>
            </a:pPr>
            <a:r>
              <a:rPr lang="en-US" dirty="0" smtClean="0">
                <a:solidFill>
                  <a:srgbClr val="000000"/>
                </a:solidFill>
              </a:rPr>
              <a:t>	</a:t>
            </a:r>
            <a:r>
              <a:rPr lang="en-US" dirty="0" smtClean="0">
                <a:solidFill>
                  <a:srgbClr val="000000"/>
                </a:solidFill>
                <a:ea typeface="+mn-ea"/>
                <a:cs typeface="+mn-cs"/>
              </a:rPr>
              <a:t>▪ This is pneumonia that affects patches throughout both lungs</a:t>
            </a:r>
            <a:endParaRPr lang="en-US" dirty="0">
              <a:solidFill>
                <a:srgbClr val="000000"/>
              </a:solidFill>
              <a:ea typeface="+mn-ea"/>
              <a:cs typeface="+mn-cs"/>
            </a:endParaRPr>
          </a:p>
        </p:txBody>
      </p:sp>
      <p:pic>
        <p:nvPicPr>
          <p:cNvPr id="4" name="Picture 3" descr="19680.jpg"/>
          <p:cNvPicPr>
            <a:picLocks noChangeAspect="1"/>
          </p:cNvPicPr>
          <p:nvPr/>
        </p:nvPicPr>
        <p:blipFill>
          <a:blip r:embed="rId2"/>
          <a:stretch>
            <a:fillRect/>
          </a:stretch>
        </p:blipFill>
        <p:spPr>
          <a:xfrm>
            <a:off x="4297680" y="1493520"/>
            <a:ext cx="4648200" cy="3718560"/>
          </a:xfrm>
          <a:prstGeom prst="round2DiagRect">
            <a:avLst>
              <a:gd name="adj1" fmla="val 16667"/>
              <a:gd name="adj2" fmla="val 0"/>
            </a:avLst>
          </a:prstGeom>
          <a:ln w="88900" cap="sq">
            <a:solidFill>
              <a:schemeClr val="accent1"/>
            </a:solidFill>
            <a:miter lim="800000"/>
          </a:ln>
          <a:effectLst>
            <a:outerShdw blurRad="57785" algn="br" rotWithShape="0">
              <a:srgbClr val="000000">
                <a:alpha val="70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4094480"/>
            <a:ext cx="6477000" cy="566738"/>
          </a:xfrm>
        </p:spPr>
        <p:txBody>
          <a:bodyPr/>
          <a:lstStyle/>
          <a:p>
            <a:pPr fontAlgn="auto">
              <a:spcAft>
                <a:spcPts val="0"/>
              </a:spcAft>
              <a:defRPr/>
            </a:pPr>
            <a:r>
              <a:rPr lang="en-US" dirty="0" smtClean="0">
                <a:ea typeface="+mj-ea"/>
                <a:cs typeface="+mj-cs"/>
              </a:rPr>
              <a:t>Asthma</a:t>
            </a:r>
            <a:endParaRPr lang="en-US" dirty="0">
              <a:ea typeface="+mj-ea"/>
              <a:cs typeface="+mj-cs"/>
            </a:endParaRPr>
          </a:p>
        </p:txBody>
      </p:sp>
      <p:sp>
        <p:nvSpPr>
          <p:cNvPr id="3" name="Content Placeholder 2"/>
          <p:cNvSpPr>
            <a:spLocks noGrp="1"/>
          </p:cNvSpPr>
          <p:nvPr>
            <p:ph type="body" sz="half" idx="2"/>
          </p:nvPr>
        </p:nvSpPr>
        <p:spPr>
          <a:xfrm>
            <a:off x="184468" y="4840941"/>
            <a:ext cx="7943532" cy="1712259"/>
          </a:xfrm>
        </p:spPr>
        <p:txBody>
          <a:bodyPr>
            <a:normAutofit fontScale="85000" lnSpcReduction="20000"/>
          </a:bodyPr>
          <a:lstStyle/>
          <a:p>
            <a:pPr fontAlgn="auto">
              <a:spcAft>
                <a:spcPts val="0"/>
              </a:spcAft>
              <a:buFont typeface="Calisto MT" pitchFamily="18" charset="0"/>
              <a:buChar char="•"/>
              <a:defRPr/>
            </a:pPr>
            <a:r>
              <a:rPr lang="en-US" dirty="0" smtClean="0">
                <a:solidFill>
                  <a:srgbClr val="000000"/>
                </a:solidFill>
                <a:ea typeface="+mn-ea"/>
                <a:cs typeface="+mn-cs"/>
              </a:rPr>
              <a:t>A disease where the airways and lungs of a person can become obstructed because they narrow and cut off air flow.</a:t>
            </a:r>
          </a:p>
          <a:p>
            <a:pPr fontAlgn="auto">
              <a:spcAft>
                <a:spcPts val="0"/>
              </a:spcAft>
              <a:buFont typeface="Calisto MT" pitchFamily="18" charset="0"/>
              <a:buChar char="•"/>
              <a:defRPr/>
            </a:pPr>
            <a:r>
              <a:rPr lang="en-US" dirty="0" smtClean="0">
                <a:solidFill>
                  <a:srgbClr val="000000"/>
                </a:solidFill>
                <a:ea typeface="+mn-ea"/>
                <a:cs typeface="+mn-cs"/>
              </a:rPr>
              <a:t>Bronchioles can constrict (narrow) because of muscle spasms.</a:t>
            </a:r>
          </a:p>
          <a:p>
            <a:pPr fontAlgn="auto">
              <a:spcAft>
                <a:spcPts val="0"/>
              </a:spcAft>
              <a:buFont typeface="Calisto MT" pitchFamily="18" charset="0"/>
              <a:buChar char="•"/>
              <a:defRPr/>
            </a:pPr>
            <a:r>
              <a:rPr lang="en-US" dirty="0" smtClean="0">
                <a:solidFill>
                  <a:srgbClr val="000000"/>
                </a:solidFill>
                <a:ea typeface="+mn-ea"/>
                <a:cs typeface="+mn-cs"/>
              </a:rPr>
              <a:t>Can occur at any age.</a:t>
            </a:r>
          </a:p>
          <a:p>
            <a:pPr fontAlgn="auto">
              <a:spcAft>
                <a:spcPts val="0"/>
              </a:spcAft>
              <a:buFont typeface="Calisto MT" pitchFamily="18" charset="0"/>
              <a:buChar char="•"/>
              <a:defRPr/>
            </a:pPr>
            <a:r>
              <a:rPr lang="en-US" dirty="0" smtClean="0">
                <a:solidFill>
                  <a:srgbClr val="000000"/>
                </a:solidFill>
                <a:ea typeface="+mn-ea"/>
                <a:cs typeface="+mn-cs"/>
              </a:rPr>
              <a:t>Persons normally suffer from “Asthma Attacks”</a:t>
            </a:r>
            <a:endParaRPr lang="en-US" dirty="0">
              <a:solidFill>
                <a:srgbClr val="000000"/>
              </a:solidFill>
              <a:ea typeface="+mn-ea"/>
              <a:cs typeface="+mn-cs"/>
            </a:endParaRPr>
          </a:p>
        </p:txBody>
      </p:sp>
      <p:pic>
        <p:nvPicPr>
          <p:cNvPr id="4" name="Picture 3" descr="asthma.jpg"/>
          <p:cNvPicPr>
            <a:picLocks noChangeAspect="1"/>
          </p:cNvPicPr>
          <p:nvPr/>
        </p:nvPicPr>
        <p:blipFill>
          <a:blip r:embed="rId2"/>
          <a:stretch>
            <a:fillRect/>
          </a:stretch>
        </p:blipFill>
        <p:spPr>
          <a:xfrm>
            <a:off x="182880" y="129223"/>
            <a:ext cx="6752908" cy="3965257"/>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1" y="2381026"/>
            <a:ext cx="4966446" cy="1398494"/>
          </a:xfrm>
        </p:spPr>
        <p:txBody>
          <a:bodyPr/>
          <a:lstStyle/>
          <a:p>
            <a:pPr fontAlgn="auto">
              <a:spcAft>
                <a:spcPts val="0"/>
              </a:spcAft>
              <a:defRPr/>
            </a:pPr>
            <a:r>
              <a:rPr lang="en-US" dirty="0" smtClean="0">
                <a:ea typeface="+mj-ea"/>
                <a:cs typeface="+mj-cs"/>
              </a:rPr>
              <a:t>Bronchitis</a:t>
            </a:r>
            <a:endParaRPr lang="en-US" dirty="0">
              <a:ea typeface="+mj-ea"/>
              <a:cs typeface="+mj-cs"/>
            </a:endParaRPr>
          </a:p>
        </p:txBody>
      </p:sp>
      <p:sp>
        <p:nvSpPr>
          <p:cNvPr id="3" name="Content Placeholder 2"/>
          <p:cNvSpPr>
            <a:spLocks noGrp="1"/>
          </p:cNvSpPr>
          <p:nvPr>
            <p:ph type="body" idx="1"/>
          </p:nvPr>
        </p:nvSpPr>
        <p:spPr>
          <a:xfrm>
            <a:off x="624841" y="3779520"/>
            <a:ext cx="6399006" cy="2661920"/>
          </a:xfrm>
        </p:spPr>
        <p:txBody>
          <a:bodyPr>
            <a:normAutofit/>
          </a:bodyPr>
          <a:lstStyle/>
          <a:p>
            <a:pPr fontAlgn="auto">
              <a:spcAft>
                <a:spcPts val="0"/>
              </a:spcAft>
              <a:buFont typeface="Calisto MT" pitchFamily="18" charset="0"/>
              <a:buChar char="•"/>
              <a:defRPr/>
            </a:pPr>
            <a:r>
              <a:rPr lang="en-US" dirty="0" smtClean="0">
                <a:solidFill>
                  <a:srgbClr val="000000"/>
                </a:solidFill>
                <a:ea typeface="+mn-ea"/>
                <a:cs typeface="+mn-cs"/>
              </a:rPr>
              <a:t>A condition where the bronchioles become inflamed and filled with mucus resulting in a reduction of air flow into the lungs</a:t>
            </a:r>
          </a:p>
          <a:p>
            <a:pPr fontAlgn="auto">
              <a:spcAft>
                <a:spcPts val="0"/>
              </a:spcAft>
              <a:buFont typeface="Calisto MT" pitchFamily="18" charset="0"/>
              <a:buChar char="•"/>
              <a:defRPr/>
            </a:pPr>
            <a:r>
              <a:rPr lang="en-US" dirty="0" smtClean="0">
                <a:solidFill>
                  <a:srgbClr val="000000"/>
                </a:solidFill>
                <a:ea typeface="+mn-ea"/>
                <a:cs typeface="+mn-cs"/>
              </a:rPr>
              <a:t>It can be caused by smoking or infected from sickness, such as the cold or flu.</a:t>
            </a:r>
          </a:p>
          <a:p>
            <a:pPr fontAlgn="auto">
              <a:spcAft>
                <a:spcPts val="0"/>
              </a:spcAft>
              <a:buFont typeface="Calisto MT" pitchFamily="18" charset="0"/>
              <a:buChar char="•"/>
              <a:defRPr/>
            </a:pPr>
            <a:r>
              <a:rPr lang="en-US" dirty="0" smtClean="0">
                <a:solidFill>
                  <a:srgbClr val="000000"/>
                </a:solidFill>
                <a:ea typeface="+mn-ea"/>
                <a:cs typeface="+mn-cs"/>
              </a:rPr>
              <a:t>It is treated by antibiotics.</a:t>
            </a:r>
            <a:endParaRPr lang="en-US" dirty="0">
              <a:solidFill>
                <a:srgbClr val="000000"/>
              </a:solidFill>
              <a:ea typeface="+mn-ea"/>
              <a:cs typeface="+mn-cs"/>
            </a:endParaRPr>
          </a:p>
        </p:txBody>
      </p:sp>
      <p:pic>
        <p:nvPicPr>
          <p:cNvPr id="4" name="Picture 3" descr="bronchitis_s2_diagram.jpg"/>
          <p:cNvPicPr>
            <a:picLocks noChangeAspect="1"/>
          </p:cNvPicPr>
          <p:nvPr/>
        </p:nvPicPr>
        <p:blipFill>
          <a:blip r:embed="rId2"/>
          <a:stretch>
            <a:fillRect/>
          </a:stretch>
        </p:blipFill>
        <p:spPr>
          <a:xfrm>
            <a:off x="791210" y="287020"/>
            <a:ext cx="6015990" cy="2646045"/>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8423" y="2057400"/>
            <a:ext cx="6508377" cy="1143000"/>
          </a:xfrm>
        </p:spPr>
        <p:txBody>
          <a:bodyPr/>
          <a:lstStyle/>
          <a:p>
            <a:pPr fontAlgn="auto">
              <a:spcAft>
                <a:spcPts val="0"/>
              </a:spcAft>
              <a:defRPr/>
            </a:pPr>
            <a:r>
              <a:rPr lang="en-US" dirty="0" smtClean="0"/>
              <a:t>E</a:t>
            </a:r>
            <a:r>
              <a:rPr lang="en-US" dirty="0" smtClean="0">
                <a:ea typeface="+mj-ea"/>
                <a:cs typeface="+mj-cs"/>
              </a:rPr>
              <a:t>mphysema</a:t>
            </a:r>
            <a:endParaRPr lang="en-US" dirty="0">
              <a:ea typeface="+mj-ea"/>
              <a:cs typeface="+mj-cs"/>
            </a:endParaRPr>
          </a:p>
        </p:txBody>
      </p:sp>
      <p:sp>
        <p:nvSpPr>
          <p:cNvPr id="3" name="Content Placeholder 2"/>
          <p:cNvSpPr>
            <a:spLocks noGrp="1"/>
          </p:cNvSpPr>
          <p:nvPr>
            <p:ph idx="1"/>
          </p:nvPr>
        </p:nvSpPr>
        <p:spPr>
          <a:xfrm>
            <a:off x="2178423" y="3393440"/>
            <a:ext cx="6508377" cy="3916363"/>
          </a:xfrm>
        </p:spPr>
        <p:txBody>
          <a:bodyPr>
            <a:normAutofit/>
          </a:bodyPr>
          <a:lstStyle/>
          <a:p>
            <a:pPr fontAlgn="auto">
              <a:spcAft>
                <a:spcPts val="0"/>
              </a:spcAft>
              <a:buFont typeface="Calisto MT" pitchFamily="18" charset="0"/>
              <a:buChar char="•"/>
              <a:defRPr/>
            </a:pPr>
            <a:r>
              <a:rPr lang="en-US" sz="1200" dirty="0" smtClean="0">
                <a:solidFill>
                  <a:srgbClr val="000000"/>
                </a:solidFill>
                <a:ea typeface="+mn-ea"/>
                <a:cs typeface="+mn-cs"/>
              </a:rPr>
              <a:t>The swelling and scarring of alveoli in the lung resulting in loss of elasticity (cannot inflate and deflate) of the alveoli. </a:t>
            </a:r>
          </a:p>
          <a:p>
            <a:pPr fontAlgn="auto">
              <a:spcAft>
                <a:spcPts val="0"/>
              </a:spcAft>
              <a:buFont typeface="Calisto MT" pitchFamily="18" charset="0"/>
              <a:buChar char="•"/>
              <a:defRPr/>
            </a:pPr>
            <a:r>
              <a:rPr lang="en-US" sz="1200" dirty="0" smtClean="0">
                <a:solidFill>
                  <a:srgbClr val="000000"/>
                </a:solidFill>
                <a:ea typeface="+mn-ea"/>
                <a:cs typeface="+mn-cs"/>
              </a:rPr>
              <a:t>This causes some of them to burst resulting in a decrease of surface area for gas exchange.</a:t>
            </a:r>
          </a:p>
          <a:p>
            <a:pPr fontAlgn="auto">
              <a:spcAft>
                <a:spcPts val="0"/>
              </a:spcAft>
              <a:buFont typeface="Calisto MT" pitchFamily="18" charset="0"/>
              <a:buChar char="•"/>
              <a:defRPr/>
            </a:pPr>
            <a:r>
              <a:rPr lang="en-US" sz="1200" dirty="0" smtClean="0">
                <a:solidFill>
                  <a:srgbClr val="000000"/>
                </a:solidFill>
                <a:ea typeface="+mn-ea"/>
                <a:cs typeface="+mn-cs"/>
              </a:rPr>
              <a:t>Difficulty breathing is a result.</a:t>
            </a:r>
          </a:p>
          <a:p>
            <a:pPr fontAlgn="auto">
              <a:spcAft>
                <a:spcPts val="0"/>
              </a:spcAft>
              <a:buFont typeface="Calisto MT" pitchFamily="18" charset="0"/>
              <a:buChar char="•"/>
              <a:defRPr/>
            </a:pPr>
            <a:r>
              <a:rPr lang="en-US" sz="1200" dirty="0" smtClean="0">
                <a:solidFill>
                  <a:srgbClr val="000000"/>
                </a:solidFill>
                <a:ea typeface="+mn-ea"/>
                <a:cs typeface="+mn-cs"/>
              </a:rPr>
              <a:t>Smoking is usually the main cause for emphysema.</a:t>
            </a:r>
          </a:p>
          <a:p>
            <a:pPr fontAlgn="auto">
              <a:spcAft>
                <a:spcPts val="0"/>
              </a:spcAft>
              <a:buFont typeface="Calisto MT" pitchFamily="18" charset="0"/>
              <a:buChar char="•"/>
              <a:defRPr/>
            </a:pPr>
            <a:r>
              <a:rPr lang="en-US" sz="1200" dirty="0" smtClean="0">
                <a:solidFill>
                  <a:srgbClr val="000000"/>
                </a:solidFill>
                <a:ea typeface="+mn-ea"/>
                <a:cs typeface="+mn-cs"/>
              </a:rPr>
              <a:t>It can be cured if the person stops smoking and develops a healthier life-style. </a:t>
            </a:r>
            <a:endParaRPr lang="en-US" sz="1200" dirty="0">
              <a:solidFill>
                <a:srgbClr val="000000"/>
              </a:solidFill>
              <a:ea typeface="+mn-ea"/>
              <a:cs typeface="+mn-cs"/>
            </a:endParaRPr>
          </a:p>
        </p:txBody>
      </p:sp>
      <p:pic>
        <p:nvPicPr>
          <p:cNvPr id="5" name="Picture 4" descr="h9991437_001.jpg"/>
          <p:cNvPicPr>
            <a:picLocks noChangeAspect="1"/>
          </p:cNvPicPr>
          <p:nvPr/>
        </p:nvPicPr>
        <p:blipFill>
          <a:blip r:embed="rId2"/>
          <a:stretch>
            <a:fillRect/>
          </a:stretch>
        </p:blipFill>
        <p:spPr>
          <a:xfrm>
            <a:off x="2178422" y="213958"/>
            <a:ext cx="6508377" cy="2397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74320" y="2057400"/>
            <a:ext cx="1676400" cy="4647427"/>
          </a:xfrm>
          <a:prstGeom prst="rect">
            <a:avLst/>
          </a:prstGeom>
          <a:noFill/>
        </p:spPr>
        <p:txBody>
          <a:bodyPr wrap="square" rtlCol="0">
            <a:spAutoFit/>
          </a:bodyPr>
          <a:lstStyle/>
          <a:p>
            <a:pPr algn="ctr"/>
            <a:r>
              <a:rPr lang="en-US" b="1" dirty="0" smtClean="0">
                <a:solidFill>
                  <a:schemeClr val="tx2"/>
                </a:solidFill>
              </a:rPr>
              <a:t>Activity: Can You Breath?</a:t>
            </a:r>
          </a:p>
          <a:p>
            <a:pPr algn="ctr"/>
            <a:endParaRPr lang="en-US" sz="1000" dirty="0" smtClean="0">
              <a:solidFill>
                <a:schemeClr val="tx2"/>
              </a:solidFill>
            </a:endParaRPr>
          </a:p>
          <a:p>
            <a:pPr algn="ctr"/>
            <a:r>
              <a:rPr lang="en-US" sz="1000" dirty="0" smtClean="0">
                <a:solidFill>
                  <a:schemeClr val="tx2"/>
                </a:solidFill>
              </a:rPr>
              <a:t>You will need a straw to perform this activity.</a:t>
            </a:r>
          </a:p>
          <a:p>
            <a:pPr algn="ctr"/>
            <a:endParaRPr lang="en-US" sz="1000" dirty="0" smtClean="0">
              <a:solidFill>
                <a:schemeClr val="tx2"/>
              </a:solidFill>
            </a:endParaRPr>
          </a:p>
          <a:p>
            <a:pPr marL="228600" indent="-228600" algn="ctr">
              <a:buAutoNum type="arabicPeriod"/>
            </a:pPr>
            <a:r>
              <a:rPr lang="en-US" sz="1000" dirty="0" smtClean="0">
                <a:solidFill>
                  <a:schemeClr val="tx2"/>
                </a:solidFill>
              </a:rPr>
              <a:t>Run in place for 30 seconds.</a:t>
            </a:r>
          </a:p>
          <a:p>
            <a:pPr marL="342900" indent="-342900" algn="ctr">
              <a:buAutoNum type="arabicPeriod"/>
            </a:pPr>
            <a:r>
              <a:rPr lang="en-US" sz="1000" dirty="0" smtClean="0">
                <a:solidFill>
                  <a:schemeClr val="tx2"/>
                </a:solidFill>
              </a:rPr>
              <a:t>Put the straw in your mouth and breathe ONLY through the straw, not your nose.</a:t>
            </a:r>
          </a:p>
          <a:p>
            <a:pPr marL="342900" indent="-342900" algn="ctr">
              <a:buAutoNum type="arabicPeriod"/>
            </a:pPr>
            <a:r>
              <a:rPr lang="en-US" sz="1000" dirty="0" smtClean="0">
                <a:solidFill>
                  <a:schemeClr val="tx2"/>
                </a:solidFill>
              </a:rPr>
              <a:t>Resume normal breathing without the straw.</a:t>
            </a:r>
          </a:p>
          <a:p>
            <a:pPr marL="342900" indent="-342900" algn="ctr"/>
            <a:endParaRPr lang="en-US" sz="1000" dirty="0" smtClean="0">
              <a:solidFill>
                <a:schemeClr val="tx2"/>
              </a:solidFill>
            </a:endParaRPr>
          </a:p>
          <a:p>
            <a:pPr marL="342900" indent="-342900"/>
            <a:r>
              <a:rPr lang="en-US" sz="1000" dirty="0" smtClean="0">
                <a:solidFill>
                  <a:schemeClr val="tx2"/>
                </a:solidFill>
              </a:rPr>
              <a:t>	</a:t>
            </a:r>
            <a:r>
              <a:rPr lang="en-US" sz="1100" b="1" i="1" dirty="0" smtClean="0">
                <a:solidFill>
                  <a:schemeClr val="tx2"/>
                </a:solidFill>
              </a:rPr>
              <a:t>The effort needed to breathe through the straw resembles the characteristic shortness of breath caused by emphysema.</a:t>
            </a:r>
          </a:p>
          <a:p>
            <a:pPr marL="342900" indent="-342900" algn="ctr"/>
            <a:endParaRPr lang="en-US" sz="1100" dirty="0" smtClean="0">
              <a:solidFill>
                <a:srgbClr val="0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The Respiratory System Maintains Homeostasis</a:t>
            </a:r>
            <a:endParaRPr lang="en-US" sz="3200" dirty="0"/>
          </a:p>
        </p:txBody>
      </p:sp>
      <p:sp>
        <p:nvSpPr>
          <p:cNvPr id="3" name="Content Placeholder 2"/>
          <p:cNvSpPr>
            <a:spLocks noGrp="1"/>
          </p:cNvSpPr>
          <p:nvPr>
            <p:ph idx="1"/>
          </p:nvPr>
        </p:nvSpPr>
        <p:spPr/>
        <p:txBody>
          <a:bodyPr>
            <a:normAutofit fontScale="77500" lnSpcReduction="20000"/>
          </a:bodyPr>
          <a:lstStyle/>
          <a:p>
            <a:r>
              <a:rPr lang="en-US" sz="1600" dirty="0" smtClean="0">
                <a:solidFill>
                  <a:schemeClr val="tx1"/>
                </a:solidFill>
              </a:rPr>
              <a:t>Homeostasis is maintained by the respiratory system in two ways: gas exchange and regulation of blood pH. Gas exchange is performed by the lungs by eliminating carbon dioxide (CO</a:t>
            </a:r>
            <a:r>
              <a:rPr lang="en-US" sz="1600" baseline="-25000" dirty="0" smtClean="0">
                <a:solidFill>
                  <a:schemeClr val="tx1"/>
                </a:solidFill>
              </a:rPr>
              <a:t>2</a:t>
            </a:r>
            <a:r>
              <a:rPr lang="en-US" sz="1600" dirty="0" smtClean="0">
                <a:solidFill>
                  <a:schemeClr val="tx1"/>
                </a:solidFill>
              </a:rPr>
              <a:t>), a waste product given off by cellular respiration. As CO</a:t>
            </a:r>
            <a:r>
              <a:rPr lang="en-US" sz="1600" baseline="-25000" dirty="0" smtClean="0">
                <a:solidFill>
                  <a:schemeClr val="tx1"/>
                </a:solidFill>
              </a:rPr>
              <a:t>2</a:t>
            </a:r>
            <a:r>
              <a:rPr lang="en-US" sz="1600" dirty="0" smtClean="0">
                <a:solidFill>
                  <a:schemeClr val="tx1"/>
                </a:solidFill>
              </a:rPr>
              <a:t> exits the body, oxygen needed for cellular respiration enters the body through the lungs.</a:t>
            </a:r>
            <a:r>
              <a:rPr lang="en-US" sz="1600" dirty="0" smtClean="0"/>
              <a:t> </a:t>
            </a:r>
          </a:p>
          <a:p>
            <a:r>
              <a:rPr lang="en-US" sz="1600" dirty="0" smtClean="0">
                <a:solidFill>
                  <a:srgbClr val="000000"/>
                </a:solidFill>
              </a:rPr>
              <a:t>The body needs oxygen (O2) to provide energy released in the cellular respiration chemical reaction. Every cell in the body must have a continuous supply of oxygen. That oxygen is delivered to each cell by red blood cells in the circulatory system. Homeostasis is maintained by keeping a constant level of oxygen in the blood, supplied by the lungs.</a:t>
            </a:r>
          </a:p>
          <a:p>
            <a:r>
              <a:rPr lang="en-US" sz="1600" dirty="0" smtClean="0">
                <a:solidFill>
                  <a:srgbClr val="000000"/>
                </a:solidFill>
              </a:rPr>
              <a:t>The principle functions of the respiratory system are: </a:t>
            </a:r>
          </a:p>
          <a:p>
            <a:pPr>
              <a:buNone/>
            </a:pPr>
            <a:r>
              <a:rPr lang="en-US" sz="1600" dirty="0" smtClean="0">
                <a:solidFill>
                  <a:srgbClr val="000000"/>
                </a:solidFill>
              </a:rPr>
              <a:t>	Ventilate the lungs</a:t>
            </a:r>
          </a:p>
          <a:p>
            <a:pPr>
              <a:buNone/>
            </a:pPr>
            <a:r>
              <a:rPr lang="en-US" sz="1600" dirty="0" smtClean="0">
                <a:solidFill>
                  <a:srgbClr val="000000"/>
                </a:solidFill>
              </a:rPr>
              <a:t>	Extract oxygen from the air and transfer it to the bloodstream</a:t>
            </a:r>
          </a:p>
          <a:p>
            <a:pPr>
              <a:buNone/>
            </a:pPr>
            <a:r>
              <a:rPr lang="en-US" sz="1600" dirty="0" smtClean="0">
                <a:solidFill>
                  <a:srgbClr val="000000"/>
                </a:solidFill>
              </a:rPr>
              <a:t>	Excrete carbon dioxide and water vapor</a:t>
            </a:r>
          </a:p>
          <a:p>
            <a:pPr>
              <a:buNone/>
            </a:pPr>
            <a:r>
              <a:rPr lang="en-US" sz="1600" dirty="0" smtClean="0">
                <a:solidFill>
                  <a:srgbClr val="000000"/>
                </a:solidFill>
              </a:rPr>
              <a:t>	Maintain the acid base of the blood</a:t>
            </a:r>
          </a:p>
          <a:p>
            <a:endParaRPr lang="en-US" sz="1600" dirty="0" smtClean="0">
              <a:solidFill>
                <a:srgbClr val="000000"/>
              </a:solidFill>
            </a:endParaRPr>
          </a:p>
          <a:p>
            <a:endParaRPr lang="en-US" sz="1600" dirty="0">
              <a:solidFill>
                <a:schemeClr val="tx1"/>
              </a:solidFill>
            </a:endParaRPr>
          </a:p>
        </p:txBody>
      </p:sp>
      <p:pic>
        <p:nvPicPr>
          <p:cNvPr id="5" name="Picture Placeholder 4" descr="respiratory_system.jpg"/>
          <p:cNvPicPr>
            <a:picLocks noGrp="1" noChangeAspect="1"/>
          </p:cNvPicPr>
          <p:nvPr>
            <p:ph type="pic" sz="quarter" idx="13"/>
          </p:nvPr>
        </p:nvPicPr>
        <p:blipFill>
          <a:blip r:embed="rId2"/>
          <a:srcRect t="-39980" b="-39980"/>
          <a:stretch>
            <a:fillRect/>
          </a:stretch>
        </p:blipFill>
        <p:spPr>
          <a:xfrm>
            <a:off x="269875" y="1214718"/>
            <a:ext cx="1645920" cy="6120802"/>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Breathing/Feedback Mechanism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solidFill>
                  <a:srgbClr val="000000"/>
                </a:solidFill>
              </a:rPr>
              <a:t>Breathing is clearly an involuntary process (you don't have to think about it), and like many involuntary processes (such as heart rate) it is controlled by a region of the brain called the medulla. The medulla and its nerves are part of the autonomic nervous system (i.e. involuntary). </a:t>
            </a:r>
          </a:p>
          <a:p>
            <a:r>
              <a:rPr lang="en-US" dirty="0" smtClean="0">
                <a:solidFill>
                  <a:srgbClr val="000000"/>
                </a:solidFill>
              </a:rPr>
              <a:t>The region of the medulla that controls breathing is called the respiratory center. The respiratory center transmits regular nerve impulses to the diaphragm and </a:t>
            </a:r>
            <a:r>
              <a:rPr lang="en-US" dirty="0" err="1" smtClean="0">
                <a:solidFill>
                  <a:srgbClr val="000000"/>
                </a:solidFill>
              </a:rPr>
              <a:t>intercostal</a:t>
            </a:r>
            <a:r>
              <a:rPr lang="en-US" dirty="0" smtClean="0">
                <a:solidFill>
                  <a:srgbClr val="000000"/>
                </a:solidFill>
              </a:rPr>
              <a:t> muscles to cause inhalation. Stretch receptors in the alveoli and bronchioles detect inhalation and send inhibitory signals to the respiratory centre to cause exhalation. This </a:t>
            </a:r>
            <a:r>
              <a:rPr lang="en-US" b="1" dirty="0" smtClean="0">
                <a:solidFill>
                  <a:srgbClr val="000000"/>
                </a:solidFill>
              </a:rPr>
              <a:t>negative feedback system </a:t>
            </a:r>
            <a:r>
              <a:rPr lang="en-US" dirty="0" smtClean="0">
                <a:solidFill>
                  <a:srgbClr val="000000"/>
                </a:solidFill>
              </a:rPr>
              <a:t>is continuous and prevents damage to the lungs.</a:t>
            </a:r>
          </a:p>
          <a:p>
            <a:r>
              <a:rPr lang="en-US" dirty="0" smtClean="0">
                <a:solidFill>
                  <a:srgbClr val="000000"/>
                </a:solidFill>
              </a:rPr>
              <a:t>Ventilation is also under voluntary control from the cortex, the voluntary part of the brain. This allows you to hold your breath or blow out candles, but it can be overruled by the autonomic system in the event of danger. For example, if you hold your breath for a long time, the carbon dioxide concentration in the blood increases so much that the respiratory center forces you to gasp and take a breath.</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04-30 at 3.40.57 PM.png"/>
          <p:cNvPicPr>
            <a:picLocks noChangeAspect="1"/>
          </p:cNvPicPr>
          <p:nvPr/>
        </p:nvPicPr>
        <p:blipFill>
          <a:blip r:embed="rId2"/>
          <a:stretch>
            <a:fillRect/>
          </a:stretch>
        </p:blipFill>
        <p:spPr>
          <a:xfrm>
            <a:off x="325120" y="125515"/>
            <a:ext cx="6766560" cy="64784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p:cNvSpPr txBox="1"/>
          <p:nvPr/>
        </p:nvSpPr>
        <p:spPr>
          <a:xfrm>
            <a:off x="8152527" y="1016000"/>
            <a:ext cx="615553" cy="5588000"/>
          </a:xfrm>
          <a:prstGeom prst="rect">
            <a:avLst/>
          </a:prstGeom>
          <a:noFill/>
        </p:spPr>
        <p:txBody>
          <a:bodyPr vert="vert" wrap="square" rtlCol="0">
            <a:spAutoFit/>
          </a:bodyPr>
          <a:lstStyle/>
          <a:p>
            <a:r>
              <a:rPr lang="en-US" sz="2800" dirty="0" smtClean="0"/>
              <a:t>Activity: Crossword Puzzle</a:t>
            </a:r>
            <a:endParaRPr lang="en-US"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Facts About The Respiratory System</a:t>
            </a:r>
            <a:endParaRPr lang="en-US" dirty="0"/>
          </a:p>
        </p:txBody>
      </p:sp>
      <p:sp>
        <p:nvSpPr>
          <p:cNvPr id="3" name="Content Placeholder 2"/>
          <p:cNvSpPr>
            <a:spLocks noGrp="1"/>
          </p:cNvSpPr>
          <p:nvPr>
            <p:ph idx="1"/>
          </p:nvPr>
        </p:nvSpPr>
        <p:spPr/>
        <p:txBody>
          <a:bodyPr>
            <a:normAutofit fontScale="92500"/>
          </a:bodyPr>
          <a:lstStyle/>
          <a:p>
            <a:r>
              <a:rPr lang="en-US" sz="1200" dirty="0" smtClean="0">
                <a:solidFill>
                  <a:srgbClr val="000000"/>
                </a:solidFill>
              </a:rPr>
              <a:t>When you are sleepy or drowsy the lungs do not take enough oxygen from the air. This causes a shortage of oxygen in our bodies. The brain senses this shortage of oxygen and sends a message that causes you to take a deep long breath---a YAWN.</a:t>
            </a:r>
          </a:p>
          <a:p>
            <a:r>
              <a:rPr lang="en-US" sz="1200" dirty="0" smtClean="0">
                <a:solidFill>
                  <a:srgbClr val="000000"/>
                </a:solidFill>
              </a:rPr>
              <a:t>Sneezing is like a cough in the upper breathing passages. It is the body's way of removing an irritant from the sensitive mucous membranes of the nose. Many things can irritate the mucous membranes. Dust, pollen, pepper or even a cold blast of air are just some of the many things that may cause you to sneeze.</a:t>
            </a:r>
          </a:p>
          <a:p>
            <a:r>
              <a:rPr lang="en-US" sz="1200" dirty="0" smtClean="0">
                <a:solidFill>
                  <a:srgbClr val="000000"/>
                </a:solidFill>
              </a:rPr>
              <a:t>Hiccups are the sudden movements of the diaphragm. It is involuntary --- you have no control over hiccups. There are many causes of hiccups. The diaphragm may get irritated, you may have eaten to fast, or maybe some substance in the blood could even have brought on the hiccups.</a:t>
            </a:r>
          </a:p>
          <a:p>
            <a:r>
              <a:rPr lang="en-US" sz="1200" dirty="0" smtClean="0">
                <a:solidFill>
                  <a:srgbClr val="000000"/>
                </a:solidFill>
              </a:rPr>
              <a:t>Human lungs have approximately 1500 miles of airways.</a:t>
            </a:r>
          </a:p>
          <a:p>
            <a:r>
              <a:rPr lang="en-US" sz="1200" dirty="0" smtClean="0">
                <a:solidFill>
                  <a:srgbClr val="000000"/>
                </a:solidFill>
              </a:rPr>
              <a:t>The right lung in humans is larger than the left lung in order to accommodate the heart.</a:t>
            </a:r>
          </a:p>
          <a:p>
            <a:r>
              <a:rPr lang="en-US" sz="1200" dirty="0" smtClean="0">
                <a:solidFill>
                  <a:srgbClr val="000000"/>
                </a:solidFill>
              </a:rPr>
              <a:t>The saying that ‘Laughter is the best medicine’ may have some truth to it. It is said that laughing helps boost the immune system.</a:t>
            </a:r>
            <a:endParaRPr lang="en-US" sz="1200" dirty="0">
              <a:solidFill>
                <a:srgbClr val="000000"/>
              </a:solidFill>
            </a:endParaRPr>
          </a:p>
        </p:txBody>
      </p:sp>
      <p:pic>
        <p:nvPicPr>
          <p:cNvPr id="5" name="Picture Placeholder 4" descr="science_respiratory_system.gif"/>
          <p:cNvPicPr>
            <a:picLocks noGrp="1" noChangeAspect="1"/>
          </p:cNvPicPr>
          <p:nvPr>
            <p:ph type="pic" sz="quarter" idx="13"/>
          </p:nvPr>
        </p:nvPicPr>
        <p:blipFill>
          <a:blip r:embed="rId2"/>
          <a:srcRect t="-69927" b="-69927"/>
          <a:stretch>
            <a:fillRect/>
          </a:stretch>
        </p:blipFill>
        <p:spPr>
          <a:xfrm>
            <a:off x="269875" y="1500375"/>
            <a:ext cx="1645920" cy="462578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910" y="204143"/>
            <a:ext cx="7832370" cy="677108"/>
          </a:xfrm>
          <a:prstGeom prst="rect">
            <a:avLst/>
          </a:prstGeom>
          <a:noFill/>
        </p:spPr>
        <p:txBody>
          <a:bodyPr wrap="square" rtlCol="0">
            <a:spAutoFit/>
          </a:bodyPr>
          <a:lstStyle/>
          <a:p>
            <a:r>
              <a:rPr lang="en-US" sz="2400" u="sng" dirty="0" smtClean="0">
                <a:solidFill>
                  <a:srgbClr val="FF0000"/>
                </a:solidFill>
              </a:rPr>
              <a:t>The Heart: </a:t>
            </a:r>
            <a:r>
              <a:rPr lang="en-US" sz="2400" dirty="0" smtClean="0">
                <a:solidFill>
                  <a:srgbClr val="FF0000"/>
                </a:solidFill>
              </a:rPr>
              <a:t> </a:t>
            </a:r>
            <a:r>
              <a:rPr lang="en-US" sz="1400" dirty="0" smtClean="0"/>
              <a:t>pumps oxygen rich blood, nutrients, hormones, and other things the body needs to maintain health, to organs and tissues.</a:t>
            </a:r>
            <a:endParaRPr lang="en-US" sz="1400" u="sng" dirty="0">
              <a:solidFill>
                <a:srgbClr val="FF0000"/>
              </a:solidFill>
            </a:endParaRPr>
          </a:p>
        </p:txBody>
      </p:sp>
      <p:pic>
        <p:nvPicPr>
          <p:cNvPr id="5" name="Picture 4" descr="000.jpg"/>
          <p:cNvPicPr>
            <a:picLocks noChangeAspect="1"/>
          </p:cNvPicPr>
          <p:nvPr/>
        </p:nvPicPr>
        <p:blipFill>
          <a:blip r:embed="rId2"/>
          <a:stretch>
            <a:fillRect/>
          </a:stretch>
        </p:blipFill>
        <p:spPr>
          <a:xfrm>
            <a:off x="1025076" y="1147689"/>
            <a:ext cx="7076749" cy="531309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8423" y="0"/>
            <a:ext cx="6508377" cy="1143000"/>
          </a:xfrm>
        </p:spPr>
        <p:txBody>
          <a:bodyPr/>
          <a:lstStyle/>
          <a:p>
            <a:r>
              <a:rPr lang="en-US" dirty="0" smtClean="0"/>
              <a:t>Source Page</a:t>
            </a:r>
            <a:endParaRPr lang="en-US" dirty="0"/>
          </a:p>
        </p:txBody>
      </p:sp>
      <p:sp>
        <p:nvSpPr>
          <p:cNvPr id="3" name="Content Placeholder 2"/>
          <p:cNvSpPr>
            <a:spLocks noGrp="1"/>
          </p:cNvSpPr>
          <p:nvPr>
            <p:ph idx="1"/>
          </p:nvPr>
        </p:nvSpPr>
        <p:spPr>
          <a:xfrm>
            <a:off x="2178423" y="1651317"/>
            <a:ext cx="6508377" cy="3916363"/>
          </a:xfrm>
        </p:spPr>
        <p:txBody>
          <a:bodyPr>
            <a:normAutofit fontScale="85000" lnSpcReduction="20000"/>
          </a:bodyPr>
          <a:lstStyle/>
          <a:p>
            <a:r>
              <a:rPr lang="en-US" dirty="0" smtClean="0"/>
              <a:t>Respiratory Basics Animation: </a:t>
            </a:r>
            <a:r>
              <a:rPr lang="en-US" dirty="0" smtClean="0">
                <a:hlinkClick r:id="rId2"/>
              </a:rPr>
              <a:t>http://www.wisc-online.com/objects/ViewObject.aspx?ID=AP15104</a:t>
            </a:r>
            <a:endParaRPr lang="en-US" dirty="0" smtClean="0"/>
          </a:p>
          <a:p>
            <a:r>
              <a:rPr lang="en-US" dirty="0" smtClean="0"/>
              <a:t>Diagram of Respiratory </a:t>
            </a:r>
            <a:r>
              <a:rPr lang="en-US" dirty="0" err="1" smtClean="0"/>
              <a:t>System:</a:t>
            </a:r>
            <a:r>
              <a:rPr lang="en-US" dirty="0" err="1" smtClean="0">
                <a:hlinkClick r:id="rId3"/>
              </a:rPr>
              <a:t>http://www.smm.org/heart/lungs/vascular.htm</a:t>
            </a:r>
            <a:endParaRPr lang="en-US" dirty="0" smtClean="0"/>
          </a:p>
          <a:p>
            <a:r>
              <a:rPr lang="en-US" dirty="0" smtClean="0"/>
              <a:t>Respiratory System </a:t>
            </a:r>
            <a:r>
              <a:rPr lang="en-US" dirty="0" err="1" smtClean="0"/>
              <a:t>Game:</a:t>
            </a:r>
            <a:r>
              <a:rPr lang="en-US" dirty="0" err="1" smtClean="0">
                <a:hlinkClick r:id="rId4"/>
              </a:rPr>
              <a:t>http://www.e-learningforkids.org/Courses/Liquid_Animation/Body_Parts/Respiratory_System/index.html</a:t>
            </a:r>
            <a:endParaRPr lang="en-US" dirty="0" smtClean="0"/>
          </a:p>
          <a:p>
            <a:r>
              <a:rPr lang="en-US" dirty="0" smtClean="0"/>
              <a:t>Lung Animation: </a:t>
            </a:r>
            <a:r>
              <a:rPr lang="en-US" dirty="0" smtClean="0">
                <a:hlinkClick r:id="rId5"/>
              </a:rPr>
              <a:t>http://www.innerbody.com/anim/lungs.html</a:t>
            </a:r>
            <a:endParaRPr lang="en-US" dirty="0" smtClean="0"/>
          </a:p>
          <a:p>
            <a:r>
              <a:rPr lang="en-US" dirty="0" smtClean="0"/>
              <a:t>Printable Notes About Circulatory/Respiratory Systems: </a:t>
            </a:r>
            <a:r>
              <a:rPr lang="en-US" dirty="0" smtClean="0">
                <a:hlinkClick r:id="rId6"/>
              </a:rPr>
              <a:t>http://kvhs.nbed.nb.ca/gallant/biology/circulation_respiration_notes.html</a:t>
            </a:r>
            <a:endParaRPr lang="en-US" dirty="0" smtClean="0"/>
          </a:p>
          <a:p>
            <a:endParaRPr lang="en-US" dirty="0" smtClean="0"/>
          </a:p>
          <a:p>
            <a:endParaRPr lang="en-US" dirty="0" smtClean="0"/>
          </a:p>
          <a:p>
            <a:endParaRPr lang="en-US" dirty="0" smtClean="0"/>
          </a:p>
        </p:txBody>
      </p:sp>
      <p:pic>
        <p:nvPicPr>
          <p:cNvPr id="5" name="Picture 4" descr="breathing.gif"/>
          <p:cNvPicPr>
            <a:picLocks noChangeAspect="1"/>
          </p:cNvPicPr>
          <p:nvPr/>
        </p:nvPicPr>
        <p:blipFill>
          <a:blip r:embed="rId7"/>
          <a:stretch>
            <a:fillRect/>
          </a:stretch>
        </p:blipFill>
        <p:spPr>
          <a:xfrm>
            <a:off x="0" y="2234883"/>
            <a:ext cx="2209801" cy="25400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8423" y="0"/>
            <a:ext cx="6508377" cy="1143000"/>
          </a:xfrm>
        </p:spPr>
        <p:txBody>
          <a:bodyPr/>
          <a:lstStyle/>
          <a:p>
            <a:r>
              <a:rPr lang="en-US" u="sng" dirty="0" smtClean="0">
                <a:solidFill>
                  <a:srgbClr val="000000"/>
                </a:solidFill>
              </a:rPr>
              <a:t>References</a:t>
            </a:r>
            <a:endParaRPr lang="en-US" u="sng" dirty="0">
              <a:solidFill>
                <a:srgbClr val="000000"/>
              </a:solidFill>
            </a:endParaRPr>
          </a:p>
        </p:txBody>
      </p:sp>
      <p:sp>
        <p:nvSpPr>
          <p:cNvPr id="3" name="Content Placeholder 2"/>
          <p:cNvSpPr>
            <a:spLocks noGrp="1"/>
          </p:cNvSpPr>
          <p:nvPr>
            <p:ph idx="1"/>
          </p:nvPr>
        </p:nvSpPr>
        <p:spPr>
          <a:xfrm>
            <a:off x="2178423" y="1320800"/>
            <a:ext cx="6508377" cy="3916363"/>
          </a:xfrm>
        </p:spPr>
        <p:txBody>
          <a:bodyPr>
            <a:normAutofit fontScale="92500" lnSpcReduction="20000"/>
          </a:bodyPr>
          <a:lstStyle/>
          <a:p>
            <a:r>
              <a:rPr lang="en-US" dirty="0" smtClean="0">
                <a:hlinkClick r:id="rId2"/>
              </a:rPr>
              <a:t>http://www.ambulancetechnicianstudy.co.uk/respsystem.html</a:t>
            </a:r>
            <a:endParaRPr lang="en-US" dirty="0" smtClean="0"/>
          </a:p>
          <a:p>
            <a:r>
              <a:rPr lang="en-US" dirty="0" smtClean="0">
                <a:hlinkClick r:id="rId3"/>
              </a:rPr>
              <a:t>http://hes.ucfsd.org/gclaypo/repiratorysys.html</a:t>
            </a:r>
            <a:endParaRPr lang="en-US" dirty="0" smtClean="0"/>
          </a:p>
          <a:p>
            <a:r>
              <a:rPr lang="en-US" dirty="0" smtClean="0">
                <a:hlinkClick r:id="rId4"/>
              </a:rPr>
              <a:t>http://www.brighthub.com/health/conditions-treatments/articles/57144.aspx</a:t>
            </a:r>
            <a:endParaRPr lang="en-US" dirty="0" smtClean="0"/>
          </a:p>
          <a:p>
            <a:r>
              <a:rPr lang="en-US" dirty="0" smtClean="0">
                <a:hlinkClick r:id="rId5"/>
              </a:rPr>
              <a:t>http://biology.clc.uc.edu/courses/bio105/respirat.htm</a:t>
            </a:r>
            <a:endParaRPr lang="en-US" dirty="0" smtClean="0"/>
          </a:p>
          <a:p>
            <a:r>
              <a:rPr lang="en-US" dirty="0" smtClean="0">
                <a:hlinkClick r:id="rId6"/>
              </a:rPr>
              <a:t>http://kidshealth.org/parent/general/body_basics/lungs.html</a:t>
            </a:r>
            <a:endParaRPr lang="en-US" dirty="0" smtClean="0"/>
          </a:p>
          <a:p>
            <a:r>
              <a:rPr lang="en-US" dirty="0" smtClean="0">
                <a:hlinkClick r:id="rId7"/>
              </a:rPr>
              <a:t>http://leavingbio.net/Respiratory%20System/THE%20RESPIRATORY%20SYSTEM.htm#parts</a:t>
            </a:r>
            <a:endParaRPr lang="en-US" dirty="0" smtClean="0"/>
          </a:p>
          <a:p>
            <a:endParaRPr lang="en-US" dirty="0" smtClean="0"/>
          </a:p>
          <a:p>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365760" y="436880"/>
          <a:ext cx="7518400" cy="5714999"/>
        </p:xfrm>
        <a:graphic>
          <a:graphicData uri="http://schemas.openxmlformats.org/drawingml/2006/table">
            <a:tbl>
              <a:tblPr firstRow="1" bandRow="1">
                <a:tableStyleId>{BC89EF96-8CEA-46FF-86C4-4CE0E7609802}</a:tableStyleId>
              </a:tblPr>
              <a:tblGrid>
                <a:gridCol w="3759200"/>
                <a:gridCol w="3759200"/>
              </a:tblGrid>
              <a:tr h="444771">
                <a:tc>
                  <a:txBody>
                    <a:bodyPr/>
                    <a:lstStyle/>
                    <a:p>
                      <a:r>
                        <a:rPr lang="en-US" dirty="0" smtClean="0"/>
                        <a:t>Part of Heart</a:t>
                      </a:r>
                      <a:endParaRPr lang="en-US" dirty="0"/>
                    </a:p>
                  </a:txBody>
                  <a:tcPr/>
                </a:tc>
                <a:tc>
                  <a:txBody>
                    <a:bodyPr/>
                    <a:lstStyle/>
                    <a:p>
                      <a:r>
                        <a:rPr lang="en-US" dirty="0" smtClean="0"/>
                        <a:t>Function</a:t>
                      </a:r>
                      <a:endParaRPr lang="en-US" dirty="0"/>
                    </a:p>
                  </a:txBody>
                  <a:tcPr/>
                </a:tc>
              </a:tr>
              <a:tr h="767686">
                <a:tc>
                  <a:txBody>
                    <a:bodyPr/>
                    <a:lstStyle/>
                    <a:p>
                      <a:r>
                        <a:rPr lang="en-US" dirty="0" smtClean="0"/>
                        <a:t>Pulmonary</a:t>
                      </a:r>
                      <a:r>
                        <a:rPr lang="en-US" baseline="0" dirty="0" smtClean="0"/>
                        <a:t> artery</a:t>
                      </a:r>
                      <a:endParaRPr lang="en-US" dirty="0"/>
                    </a:p>
                  </a:txBody>
                  <a:tcPr/>
                </a:tc>
                <a:tc>
                  <a:txBody>
                    <a:bodyPr/>
                    <a:lstStyle/>
                    <a:p>
                      <a:r>
                        <a:rPr lang="en-US" sz="1800" kern="1200" dirty="0" smtClean="0">
                          <a:solidFill>
                            <a:schemeClr val="tx1"/>
                          </a:solidFill>
                          <a:latin typeface="+mn-lt"/>
                          <a:ea typeface="+mn-ea"/>
                          <a:cs typeface="+mn-cs"/>
                        </a:rPr>
                        <a:t>Carries </a:t>
                      </a:r>
                      <a:r>
                        <a:rPr lang="en-US" sz="1800" b="1" kern="1200" dirty="0" smtClean="0">
                          <a:solidFill>
                            <a:schemeClr val="tx2">
                              <a:lumMod val="75000"/>
                            </a:schemeClr>
                          </a:solidFill>
                          <a:latin typeface="+mn-lt"/>
                          <a:ea typeface="+mn-ea"/>
                          <a:cs typeface="+mn-cs"/>
                        </a:rPr>
                        <a:t>blood</a:t>
                      </a:r>
                      <a:r>
                        <a:rPr lang="en-US" sz="1800" kern="1200" dirty="0" smtClean="0">
                          <a:solidFill>
                            <a:schemeClr val="tx1"/>
                          </a:solidFill>
                          <a:latin typeface="+mn-lt"/>
                          <a:ea typeface="+mn-ea"/>
                          <a:cs typeface="+mn-cs"/>
                        </a:rPr>
                        <a:t> from heart to lungs</a:t>
                      </a:r>
                      <a:endParaRPr lang="en-US" dirty="0"/>
                    </a:p>
                  </a:txBody>
                  <a:tcPr/>
                </a:tc>
              </a:tr>
              <a:tr h="444771">
                <a:tc>
                  <a:txBody>
                    <a:bodyPr/>
                    <a:lstStyle/>
                    <a:p>
                      <a:r>
                        <a:rPr lang="en-US" dirty="0" smtClean="0"/>
                        <a:t>Pulmonary vein</a:t>
                      </a:r>
                      <a:endParaRPr lang="en-US" dirty="0"/>
                    </a:p>
                  </a:txBody>
                  <a:tcPr/>
                </a:tc>
                <a:tc>
                  <a:txBody>
                    <a:bodyPr/>
                    <a:lstStyle/>
                    <a:p>
                      <a:r>
                        <a:rPr lang="en-US" sz="1800" kern="1200" dirty="0" smtClean="0">
                          <a:solidFill>
                            <a:schemeClr val="tx1"/>
                          </a:solidFill>
                          <a:latin typeface="+mn-lt"/>
                          <a:ea typeface="+mn-ea"/>
                          <a:cs typeface="+mn-cs"/>
                        </a:rPr>
                        <a:t>Carries </a:t>
                      </a:r>
                      <a:r>
                        <a:rPr lang="en-US" sz="1800" b="1" kern="1200" dirty="0" smtClean="0">
                          <a:solidFill>
                            <a:srgbClr val="FF0211"/>
                          </a:solidFill>
                          <a:latin typeface="+mn-lt"/>
                          <a:ea typeface="+mn-ea"/>
                          <a:cs typeface="+mn-cs"/>
                        </a:rPr>
                        <a:t>blood</a:t>
                      </a:r>
                      <a:r>
                        <a:rPr lang="en-US" sz="1800" kern="1200" dirty="0" smtClean="0">
                          <a:solidFill>
                            <a:schemeClr val="tx1"/>
                          </a:solidFill>
                          <a:latin typeface="+mn-lt"/>
                          <a:ea typeface="+mn-ea"/>
                          <a:cs typeface="+mn-cs"/>
                        </a:rPr>
                        <a:t> from lungs</a:t>
                      </a:r>
                      <a:endParaRPr lang="en-US" dirty="0"/>
                    </a:p>
                  </a:txBody>
                  <a:tcPr/>
                </a:tc>
              </a:tr>
              <a:tr h="1096695">
                <a:tc>
                  <a:txBody>
                    <a:bodyPr/>
                    <a:lstStyle/>
                    <a:p>
                      <a:r>
                        <a:rPr lang="en-US" dirty="0" smtClean="0"/>
                        <a:t>Superior vena</a:t>
                      </a:r>
                      <a:r>
                        <a:rPr lang="en-US" baseline="0" dirty="0" smtClean="0"/>
                        <a:t> cava</a:t>
                      </a:r>
                      <a:endParaRPr lang="en-US" dirty="0"/>
                    </a:p>
                  </a:txBody>
                  <a:tcPr/>
                </a:tc>
                <a:tc>
                  <a:txBody>
                    <a:bodyPr/>
                    <a:lstStyle/>
                    <a:p>
                      <a:r>
                        <a:rPr lang="en-US" sz="1800" kern="1200" dirty="0" smtClean="0">
                          <a:solidFill>
                            <a:schemeClr val="tx1"/>
                          </a:solidFill>
                          <a:latin typeface="+mn-lt"/>
                          <a:ea typeface="+mn-ea"/>
                          <a:cs typeface="+mn-cs"/>
                        </a:rPr>
                        <a:t>Carries </a:t>
                      </a:r>
                      <a:r>
                        <a:rPr lang="en-US" sz="1800" b="1" kern="1200" dirty="0" smtClean="0">
                          <a:solidFill>
                            <a:srgbClr val="0051F3"/>
                          </a:solidFill>
                          <a:latin typeface="+mn-lt"/>
                          <a:ea typeface="+mn-ea"/>
                          <a:cs typeface="+mn-cs"/>
                        </a:rPr>
                        <a:t>blood</a:t>
                      </a:r>
                      <a:r>
                        <a:rPr lang="en-US" sz="1800" kern="1200" dirty="0" smtClean="0">
                          <a:solidFill>
                            <a:schemeClr val="tx1"/>
                          </a:solidFill>
                          <a:latin typeface="+mn-lt"/>
                          <a:ea typeface="+mn-ea"/>
                          <a:cs typeface="+mn-cs"/>
                        </a:rPr>
                        <a:t> from upper body back to heart</a:t>
                      </a:r>
                      <a:endParaRPr lang="en-US" dirty="0"/>
                    </a:p>
                  </a:txBody>
                  <a:tcPr/>
                </a:tc>
              </a:tr>
              <a:tr h="767686">
                <a:tc>
                  <a:txBody>
                    <a:bodyPr/>
                    <a:lstStyle/>
                    <a:p>
                      <a:r>
                        <a:rPr lang="en-US" dirty="0" smtClean="0"/>
                        <a:t>Inferior vena cava</a:t>
                      </a:r>
                      <a:endParaRPr lang="en-US" dirty="0"/>
                    </a:p>
                  </a:txBody>
                  <a:tcPr/>
                </a:tc>
                <a:tc>
                  <a:txBody>
                    <a:bodyPr/>
                    <a:lstStyle/>
                    <a:p>
                      <a:r>
                        <a:rPr lang="en-US" sz="1800" kern="1200" dirty="0" smtClean="0">
                          <a:solidFill>
                            <a:schemeClr val="tx1"/>
                          </a:solidFill>
                          <a:latin typeface="+mn-lt"/>
                          <a:ea typeface="+mn-ea"/>
                          <a:cs typeface="+mn-cs"/>
                        </a:rPr>
                        <a:t>Carries </a:t>
                      </a:r>
                      <a:r>
                        <a:rPr lang="en-US" sz="1800" b="1" kern="1200" dirty="0" smtClean="0">
                          <a:solidFill>
                            <a:srgbClr val="0051F3"/>
                          </a:solidFill>
                          <a:latin typeface="+mn-lt"/>
                          <a:ea typeface="+mn-ea"/>
                          <a:cs typeface="+mn-cs"/>
                        </a:rPr>
                        <a:t>blood</a:t>
                      </a:r>
                      <a:r>
                        <a:rPr lang="en-US" sz="1800" kern="1200" dirty="0" smtClean="0">
                          <a:solidFill>
                            <a:schemeClr val="tx1"/>
                          </a:solidFill>
                          <a:latin typeface="+mn-lt"/>
                          <a:ea typeface="+mn-ea"/>
                          <a:cs typeface="+mn-cs"/>
                        </a:rPr>
                        <a:t> from lower body back to heart</a:t>
                      </a:r>
                      <a:endParaRPr lang="en-US" dirty="0"/>
                    </a:p>
                  </a:txBody>
                  <a:tcPr/>
                </a:tc>
              </a:tr>
              <a:tr h="1096695">
                <a:tc>
                  <a:txBody>
                    <a:bodyPr/>
                    <a:lstStyle/>
                    <a:p>
                      <a:r>
                        <a:rPr lang="en-US" dirty="0" smtClean="0"/>
                        <a:t>Aorta</a:t>
                      </a:r>
                      <a:endParaRPr lang="en-US" dirty="0"/>
                    </a:p>
                  </a:txBody>
                  <a:tcPr/>
                </a:tc>
                <a:tc>
                  <a:txBody>
                    <a:bodyPr/>
                    <a:lstStyle/>
                    <a:p>
                      <a:r>
                        <a:rPr lang="en-US" sz="1800" kern="1200" dirty="0" smtClean="0">
                          <a:solidFill>
                            <a:schemeClr val="tx1"/>
                          </a:solidFill>
                          <a:latin typeface="+mn-lt"/>
                          <a:ea typeface="+mn-ea"/>
                          <a:cs typeface="+mn-cs"/>
                        </a:rPr>
                        <a:t>Pumps </a:t>
                      </a:r>
                      <a:r>
                        <a:rPr lang="en-US" sz="1800" b="1" kern="1200" dirty="0" smtClean="0">
                          <a:solidFill>
                            <a:schemeClr val="accent1"/>
                          </a:solidFill>
                          <a:latin typeface="+mn-lt"/>
                          <a:ea typeface="+mn-ea"/>
                          <a:cs typeface="+mn-cs"/>
                        </a:rPr>
                        <a:t>blood</a:t>
                      </a:r>
                      <a:r>
                        <a:rPr lang="en-US" sz="1800" kern="1200" dirty="0" smtClean="0">
                          <a:solidFill>
                            <a:schemeClr val="tx1"/>
                          </a:solidFill>
                          <a:latin typeface="+mn-lt"/>
                          <a:ea typeface="+mn-ea"/>
                          <a:cs typeface="+mn-cs"/>
                        </a:rPr>
                        <a:t> from left ventricle to the whole body</a:t>
                      </a:r>
                      <a:endParaRPr lang="en-US" dirty="0"/>
                    </a:p>
                  </a:txBody>
                  <a:tcPr/>
                </a:tc>
              </a:tr>
              <a:tr h="1096695">
                <a:tc>
                  <a:txBody>
                    <a:bodyPr/>
                    <a:lstStyle/>
                    <a:p>
                      <a:r>
                        <a:rPr lang="en-US" dirty="0" err="1" smtClean="0"/>
                        <a:t>Semilunar</a:t>
                      </a:r>
                      <a:r>
                        <a:rPr lang="en-US" baseline="0" dirty="0" smtClean="0"/>
                        <a:t> valves</a:t>
                      </a:r>
                      <a:endParaRPr lang="en-US" dirty="0"/>
                    </a:p>
                  </a:txBody>
                  <a:tcPr/>
                </a:tc>
                <a:tc>
                  <a:txBody>
                    <a:bodyPr/>
                    <a:lstStyle/>
                    <a:p>
                      <a:r>
                        <a:rPr lang="en-US" sz="1800" kern="1200" dirty="0" smtClean="0">
                          <a:solidFill>
                            <a:schemeClr val="tx1"/>
                          </a:solidFill>
                          <a:latin typeface="+mn-lt"/>
                          <a:ea typeface="+mn-ea"/>
                          <a:cs typeface="+mn-cs"/>
                        </a:rPr>
                        <a:t>Prevent backflow of blood from arteries into ventricles</a:t>
                      </a:r>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72720" y="406399"/>
          <a:ext cx="7792720" cy="5689601"/>
        </p:xfrm>
        <a:graphic>
          <a:graphicData uri="http://schemas.openxmlformats.org/drawingml/2006/table">
            <a:tbl>
              <a:tblPr firstRow="1" bandRow="1">
                <a:tableStyleId>{BC89EF96-8CEA-46FF-86C4-4CE0E7609802}</a:tableStyleId>
              </a:tblPr>
              <a:tblGrid>
                <a:gridCol w="3896360"/>
                <a:gridCol w="3896360"/>
              </a:tblGrid>
              <a:tr h="377583">
                <a:tc>
                  <a:txBody>
                    <a:bodyPr/>
                    <a:lstStyle/>
                    <a:p>
                      <a:r>
                        <a:rPr lang="en-US" dirty="0" smtClean="0"/>
                        <a:t>Part</a:t>
                      </a:r>
                      <a:r>
                        <a:rPr lang="en-US" baseline="0" dirty="0" smtClean="0"/>
                        <a:t> of heart</a:t>
                      </a:r>
                      <a:endParaRPr lang="en-US" dirty="0"/>
                    </a:p>
                  </a:txBody>
                  <a:tcPr/>
                </a:tc>
                <a:tc>
                  <a:txBody>
                    <a:bodyPr/>
                    <a:lstStyle/>
                    <a:p>
                      <a:r>
                        <a:rPr lang="en-US" dirty="0" smtClean="0"/>
                        <a:t>Function</a:t>
                      </a:r>
                      <a:endParaRPr lang="en-US" dirty="0"/>
                    </a:p>
                  </a:txBody>
                  <a:tcPr/>
                </a:tc>
              </a:tr>
              <a:tr h="931025">
                <a:tc>
                  <a:txBody>
                    <a:bodyPr/>
                    <a:lstStyle/>
                    <a:p>
                      <a:r>
                        <a:rPr lang="en-US" dirty="0" smtClean="0"/>
                        <a:t>Tricuspid and bicuspid valves</a:t>
                      </a:r>
                      <a:endParaRPr lang="en-US" dirty="0"/>
                    </a:p>
                  </a:txBody>
                  <a:tcPr/>
                </a:tc>
                <a:tc>
                  <a:txBody>
                    <a:bodyPr/>
                    <a:lstStyle/>
                    <a:p>
                      <a:r>
                        <a:rPr lang="en-US" sz="1800" kern="1200" dirty="0" smtClean="0">
                          <a:solidFill>
                            <a:schemeClr val="tx1"/>
                          </a:solidFill>
                          <a:latin typeface="+mn-lt"/>
                          <a:ea typeface="+mn-ea"/>
                          <a:cs typeface="+mn-cs"/>
                        </a:rPr>
                        <a:t>Prevent backflow of blood from ventricles into atria</a:t>
                      </a:r>
                      <a:endParaRPr lang="en-US" dirty="0"/>
                    </a:p>
                  </a:txBody>
                  <a:tcPr/>
                </a:tc>
              </a:tr>
              <a:tr h="931025">
                <a:tc>
                  <a:txBody>
                    <a:bodyPr/>
                    <a:lstStyle/>
                    <a:p>
                      <a:r>
                        <a:rPr lang="en-US" dirty="0" err="1" smtClean="0"/>
                        <a:t>Chordae</a:t>
                      </a:r>
                      <a:r>
                        <a:rPr lang="en-US" dirty="0" smtClean="0"/>
                        <a:t> </a:t>
                      </a:r>
                      <a:r>
                        <a:rPr lang="en-US" dirty="0" err="1" smtClean="0"/>
                        <a:t>tendonae</a:t>
                      </a:r>
                      <a:endParaRPr lang="en-US" dirty="0"/>
                    </a:p>
                  </a:txBody>
                  <a:tcPr/>
                </a:tc>
                <a:tc>
                  <a:txBody>
                    <a:bodyPr/>
                    <a:lstStyle/>
                    <a:p>
                      <a:r>
                        <a:rPr lang="en-US" sz="1800" kern="1200" dirty="0" smtClean="0">
                          <a:solidFill>
                            <a:schemeClr val="tx1"/>
                          </a:solidFill>
                          <a:latin typeface="+mn-lt"/>
                          <a:ea typeface="+mn-ea"/>
                          <a:cs typeface="+mn-cs"/>
                        </a:rPr>
                        <a:t>Anchor the valves; stop them from opening in the wrong direction</a:t>
                      </a:r>
                      <a:endParaRPr lang="en-US" dirty="0"/>
                    </a:p>
                  </a:txBody>
                  <a:tcPr/>
                </a:tc>
              </a:tr>
              <a:tr h="651718">
                <a:tc>
                  <a:txBody>
                    <a:bodyPr/>
                    <a:lstStyle/>
                    <a:p>
                      <a:r>
                        <a:rPr lang="en-US" dirty="0" smtClean="0"/>
                        <a:t>Septum</a:t>
                      </a:r>
                      <a:endParaRPr lang="en-US" dirty="0"/>
                    </a:p>
                  </a:txBody>
                  <a:tcPr/>
                </a:tc>
                <a:tc>
                  <a:txBody>
                    <a:bodyPr/>
                    <a:lstStyle/>
                    <a:p>
                      <a:r>
                        <a:rPr lang="en-US" sz="1800" kern="1200" dirty="0" smtClean="0">
                          <a:solidFill>
                            <a:schemeClr val="tx1"/>
                          </a:solidFill>
                          <a:latin typeface="+mn-lt"/>
                          <a:ea typeface="+mn-ea"/>
                          <a:cs typeface="+mn-cs"/>
                        </a:rPr>
                        <a:t>Muscle dividing the heart into 2 sections</a:t>
                      </a:r>
                      <a:endParaRPr lang="en-US" dirty="0"/>
                    </a:p>
                  </a:txBody>
                  <a:tcPr/>
                </a:tc>
              </a:tr>
              <a:tr h="651718">
                <a:tc>
                  <a:txBody>
                    <a:bodyPr/>
                    <a:lstStyle/>
                    <a:p>
                      <a:r>
                        <a:rPr lang="en-US" dirty="0" smtClean="0"/>
                        <a:t>Atria</a:t>
                      </a:r>
                      <a:endParaRPr lang="en-US" dirty="0"/>
                    </a:p>
                  </a:txBody>
                  <a:tcPr/>
                </a:tc>
                <a:tc>
                  <a:txBody>
                    <a:bodyPr/>
                    <a:lstStyle/>
                    <a:p>
                      <a:r>
                        <a:rPr lang="en-US" sz="1800" kern="1200" dirty="0" smtClean="0">
                          <a:solidFill>
                            <a:schemeClr val="tx1"/>
                          </a:solidFill>
                          <a:latin typeface="+mn-lt"/>
                          <a:ea typeface="+mn-ea"/>
                          <a:cs typeface="+mn-cs"/>
                        </a:rPr>
                        <a:t>Pumps blood into ventricles</a:t>
                      </a:r>
                      <a:endParaRPr lang="en-US" dirty="0"/>
                    </a:p>
                  </a:txBody>
                  <a:tcPr/>
                </a:tc>
              </a:tr>
              <a:tr h="377583">
                <a:tc>
                  <a:txBody>
                    <a:bodyPr/>
                    <a:lstStyle/>
                    <a:p>
                      <a:r>
                        <a:rPr lang="en-US" dirty="0" smtClean="0"/>
                        <a:t>Ventricles</a:t>
                      </a:r>
                      <a:endParaRPr lang="en-US" dirty="0"/>
                    </a:p>
                  </a:txBody>
                  <a:tcPr/>
                </a:tc>
                <a:tc>
                  <a:txBody>
                    <a:bodyPr/>
                    <a:lstStyle/>
                    <a:p>
                      <a:r>
                        <a:rPr lang="en-US" sz="1800" kern="1200" dirty="0" smtClean="0">
                          <a:solidFill>
                            <a:schemeClr val="tx1"/>
                          </a:solidFill>
                          <a:latin typeface="+mn-lt"/>
                          <a:ea typeface="+mn-ea"/>
                          <a:cs typeface="+mn-cs"/>
                        </a:rPr>
                        <a:t>Pumps blood into arteries</a:t>
                      </a:r>
                      <a:endParaRPr lang="en-US" dirty="0"/>
                    </a:p>
                  </a:txBody>
                  <a:tcPr/>
                </a:tc>
              </a:tr>
              <a:tr h="1768949">
                <a:tc>
                  <a:txBody>
                    <a:bodyPr/>
                    <a:lstStyle/>
                    <a:p>
                      <a:r>
                        <a:rPr lang="en-US" dirty="0" smtClean="0"/>
                        <a:t>Apex</a:t>
                      </a:r>
                      <a:endParaRPr lang="en-US" dirty="0"/>
                    </a:p>
                  </a:txBody>
                  <a:tcPr/>
                </a:tc>
                <a:tc>
                  <a:txBody>
                    <a:bodyPr/>
                    <a:lstStyle/>
                    <a:p>
                      <a:r>
                        <a:rPr lang="en-US" sz="1800" kern="1200" dirty="0" smtClean="0">
                          <a:solidFill>
                            <a:schemeClr val="tx1"/>
                          </a:solidFill>
                          <a:latin typeface="+mn-lt"/>
                          <a:ea typeface="+mn-ea"/>
                          <a:cs typeface="+mn-cs"/>
                        </a:rPr>
                        <a:t>Contains cells that </a:t>
                      </a:r>
                      <a:r>
                        <a:rPr lang="en-US" sz="1800" kern="1200" dirty="0" err="1" smtClean="0">
                          <a:solidFill>
                            <a:schemeClr val="tx1"/>
                          </a:solidFill>
                          <a:latin typeface="+mn-lt"/>
                          <a:ea typeface="+mn-ea"/>
                          <a:cs typeface="+mn-cs"/>
                        </a:rPr>
                        <a:t>stimulate contractions</a:t>
                      </a:r>
                      <a:r>
                        <a:rPr lang="en-US" sz="1800" kern="1200" dirty="0" smtClean="0">
                          <a:solidFill>
                            <a:schemeClr val="tx1"/>
                          </a:solidFill>
                          <a:latin typeface="+mn-lt"/>
                          <a:ea typeface="+mn-ea"/>
                          <a:cs typeface="+mn-cs"/>
                        </a:rPr>
                        <a:t>; sends electrical pulses</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to ventricles from right atrium</a:t>
                      </a:r>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399" y="-167640"/>
            <a:ext cx="7391401" cy="1143000"/>
          </a:xfrm>
        </p:spPr>
        <p:txBody>
          <a:bodyPr/>
          <a:lstStyle/>
          <a:p>
            <a:r>
              <a:rPr lang="en-US" u="sng" dirty="0" smtClean="0"/>
              <a:t>Parts of the Heart</a:t>
            </a:r>
            <a:endParaRPr lang="en-US" u="sng" dirty="0"/>
          </a:p>
        </p:txBody>
      </p:sp>
      <p:sp>
        <p:nvSpPr>
          <p:cNvPr id="7" name="TextBox 6"/>
          <p:cNvSpPr txBox="1"/>
          <p:nvPr/>
        </p:nvSpPr>
        <p:spPr>
          <a:xfrm>
            <a:off x="152398" y="1056641"/>
            <a:ext cx="6746241" cy="5632312"/>
          </a:xfrm>
          <a:prstGeom prst="rect">
            <a:avLst/>
          </a:prstGeom>
          <a:noFill/>
        </p:spPr>
        <p:txBody>
          <a:bodyPr wrap="square" rtlCol="0">
            <a:spAutoFit/>
          </a:bodyPr>
          <a:lstStyle/>
          <a:p>
            <a:r>
              <a:rPr lang="en-US" dirty="0" smtClean="0"/>
              <a:t>The heart is made up of 4 different blood-filled areas. There are 2 chambers on each side of the heart. One chamber is on the top and the other is on the bottom. </a:t>
            </a:r>
          </a:p>
          <a:p>
            <a:endParaRPr lang="en-US" dirty="0" smtClean="0"/>
          </a:p>
          <a:p>
            <a:r>
              <a:rPr lang="en-US" dirty="0" smtClean="0"/>
              <a:t>The 2 chambers on top are called the </a:t>
            </a:r>
            <a:r>
              <a:rPr lang="en-US" b="1" dirty="0" smtClean="0"/>
              <a:t>atria</a:t>
            </a:r>
            <a:r>
              <a:rPr lang="en-US" dirty="0" smtClean="0"/>
              <a:t>. The atria are the chambers that fill with the blood returning to the heart from the body and lungs. The heart has a </a:t>
            </a:r>
            <a:r>
              <a:rPr lang="en-US" b="1" dirty="0" smtClean="0"/>
              <a:t>left atrium </a:t>
            </a:r>
            <a:r>
              <a:rPr lang="en-US" dirty="0" smtClean="0"/>
              <a:t>and a </a:t>
            </a:r>
            <a:r>
              <a:rPr lang="en-US" b="1" dirty="0" smtClean="0"/>
              <a:t>right atrium</a:t>
            </a:r>
            <a:r>
              <a:rPr lang="en-US" dirty="0" smtClean="0"/>
              <a:t>.</a:t>
            </a:r>
          </a:p>
          <a:p>
            <a:endParaRPr lang="en-US" dirty="0" smtClean="0"/>
          </a:p>
          <a:p>
            <a:r>
              <a:rPr lang="en-US" dirty="0" smtClean="0"/>
              <a:t>The two chambers on the bottom are called the </a:t>
            </a:r>
            <a:r>
              <a:rPr lang="en-US" b="1" dirty="0" smtClean="0"/>
              <a:t>ventricles. </a:t>
            </a:r>
            <a:r>
              <a:rPr lang="en-US" dirty="0" smtClean="0"/>
              <a:t>The heart has a left ventricle and a right ventricle. Their job is to squirt out the blood to the body and lungs. </a:t>
            </a:r>
          </a:p>
          <a:p>
            <a:endParaRPr lang="en-US" dirty="0" smtClean="0"/>
          </a:p>
          <a:p>
            <a:r>
              <a:rPr lang="en-US" dirty="0" smtClean="0"/>
              <a:t>Running down the middle of the heart is a thick wall of muscle called the </a:t>
            </a:r>
            <a:r>
              <a:rPr lang="en-US" b="1" dirty="0" smtClean="0"/>
              <a:t>septum. </a:t>
            </a:r>
            <a:r>
              <a:rPr lang="en-US" dirty="0" smtClean="0"/>
              <a:t>The septum's job is to separate the left side and the right side of the heart.</a:t>
            </a:r>
          </a:p>
          <a:p>
            <a:endParaRPr lang="en-US" dirty="0" smtClean="0"/>
          </a:p>
          <a:p>
            <a:endParaRPr lang="en-US" dirty="0" smtClean="0"/>
          </a:p>
          <a:p>
            <a:endParaRPr lang="en-US" dirty="0" smtClean="0"/>
          </a:p>
          <a:p>
            <a:endParaRPr lang="en-US" dirty="0"/>
          </a:p>
        </p:txBody>
      </p:sp>
      <p:pic>
        <p:nvPicPr>
          <p:cNvPr id="9" name="Picture 8" descr="213_image.gif"/>
          <p:cNvPicPr>
            <a:picLocks noChangeAspect="1"/>
          </p:cNvPicPr>
          <p:nvPr/>
        </p:nvPicPr>
        <p:blipFill>
          <a:blip r:embed="rId2"/>
          <a:stretch>
            <a:fillRect/>
          </a:stretch>
        </p:blipFill>
        <p:spPr>
          <a:xfrm>
            <a:off x="7046913" y="2698115"/>
            <a:ext cx="1968500" cy="2286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240" y="0"/>
            <a:ext cx="7391401" cy="1143000"/>
          </a:xfrm>
        </p:spPr>
        <p:txBody>
          <a:bodyPr/>
          <a:lstStyle/>
          <a:p>
            <a:r>
              <a:rPr lang="en-US" u="sng" dirty="0" smtClean="0"/>
              <a:t>Parts of the Heart</a:t>
            </a:r>
            <a:endParaRPr lang="en-US" u="sng" dirty="0"/>
          </a:p>
        </p:txBody>
      </p:sp>
      <p:sp>
        <p:nvSpPr>
          <p:cNvPr id="5" name="Content Placeholder 4"/>
          <p:cNvSpPr>
            <a:spLocks noGrp="1"/>
          </p:cNvSpPr>
          <p:nvPr>
            <p:ph sz="half" idx="1"/>
          </p:nvPr>
        </p:nvSpPr>
        <p:spPr>
          <a:xfrm>
            <a:off x="142240" y="1615440"/>
            <a:ext cx="3738880" cy="3972560"/>
          </a:xfrm>
        </p:spPr>
        <p:txBody>
          <a:bodyPr>
            <a:normAutofit fontScale="92500" lnSpcReduction="20000"/>
          </a:bodyPr>
          <a:lstStyle/>
          <a:p>
            <a:pPr algn="ctr">
              <a:buNone/>
            </a:pPr>
            <a:r>
              <a:rPr lang="en-US" dirty="0" smtClean="0">
                <a:solidFill>
                  <a:schemeClr val="tx1"/>
                </a:solidFill>
              </a:rPr>
              <a:t>There are 4 valves inside the heart.</a:t>
            </a:r>
          </a:p>
          <a:p>
            <a:pPr algn="ctr">
              <a:buNone/>
            </a:pPr>
            <a:r>
              <a:rPr lang="en-US" b="1" dirty="0" smtClean="0">
                <a:solidFill>
                  <a:schemeClr val="tx1"/>
                </a:solidFill>
              </a:rPr>
              <a:t>Mitral Valve &amp; Tricuspid Valve </a:t>
            </a:r>
            <a:r>
              <a:rPr lang="en-US" dirty="0" smtClean="0">
                <a:solidFill>
                  <a:schemeClr val="tx1"/>
                </a:solidFill>
              </a:rPr>
              <a:t>- let blood flow from the atria to the ventricles</a:t>
            </a:r>
          </a:p>
          <a:p>
            <a:pPr algn="ctr">
              <a:buNone/>
            </a:pPr>
            <a:r>
              <a:rPr lang="en-US" b="1" dirty="0" smtClean="0">
                <a:solidFill>
                  <a:schemeClr val="tx1"/>
                </a:solidFill>
              </a:rPr>
              <a:t>Aortic Valve &amp; Pulmonary Valve </a:t>
            </a:r>
            <a:r>
              <a:rPr lang="en-US" dirty="0" smtClean="0">
                <a:solidFill>
                  <a:schemeClr val="tx1"/>
                </a:solidFill>
              </a:rPr>
              <a:t>– control the flow of blood as it leaves the heart</a:t>
            </a:r>
          </a:p>
          <a:p>
            <a:pPr algn="ctr">
              <a:buNone/>
            </a:pPr>
            <a:r>
              <a:rPr lang="en-US" dirty="0" smtClean="0">
                <a:solidFill>
                  <a:schemeClr val="tx1"/>
                </a:solidFill>
              </a:rPr>
              <a:t>These valves all work to keep the blood flowing forward. They open up to let the blood move ahead, then they close quickly to keep the blood from flowing backward.</a:t>
            </a:r>
            <a:endParaRPr lang="en-US" dirty="0">
              <a:solidFill>
                <a:schemeClr val="tx1"/>
              </a:solidFill>
            </a:endParaRPr>
          </a:p>
        </p:txBody>
      </p:sp>
      <p:pic>
        <p:nvPicPr>
          <p:cNvPr id="7" name="Picture 6" descr="Heart_Valve.JPG"/>
          <p:cNvPicPr>
            <a:picLocks noChangeAspect="1"/>
          </p:cNvPicPr>
          <p:nvPr/>
        </p:nvPicPr>
        <p:blipFill>
          <a:blip r:embed="rId2"/>
          <a:stretch>
            <a:fillRect/>
          </a:stretch>
        </p:blipFill>
        <p:spPr>
          <a:xfrm>
            <a:off x="4302443" y="1615440"/>
            <a:ext cx="3810000" cy="3810000"/>
          </a:xfrm>
          <a:prstGeom prst="round2DiagRect">
            <a:avLst>
              <a:gd name="adj1" fmla="val 16667"/>
              <a:gd name="adj2" fmla="val 0"/>
            </a:avLst>
          </a:prstGeom>
          <a:ln w="88900" cap="sq">
            <a:solidFill>
              <a:schemeClr val="tx1"/>
            </a:solidFill>
            <a:miter lim="800000"/>
          </a:ln>
          <a:effectLst>
            <a:outerShdw blurRad="57785" algn="br" rotWithShape="0">
              <a:srgbClr val="000000">
                <a:alpha val="7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laza">
  <a:themeElements>
    <a:clrScheme name="Custom 19">
      <a:dk1>
        <a:sysClr val="windowText" lastClr="000000"/>
      </a:dk1>
      <a:lt1>
        <a:sysClr val="window" lastClr="FFFFFF"/>
      </a:lt1>
      <a:dk2>
        <a:srgbClr val="4583FF"/>
      </a:dk2>
      <a:lt2>
        <a:srgbClr val="DED5D8"/>
      </a:lt2>
      <a:accent1>
        <a:srgbClr val="FF0211"/>
      </a:accent1>
      <a:accent2>
        <a:srgbClr val="580101"/>
      </a:accent2>
      <a:accent3>
        <a:srgbClr val="E94A00"/>
      </a:accent3>
      <a:accent4>
        <a:srgbClr val="EB8F00"/>
      </a:accent4>
      <a:accent5>
        <a:srgbClr val="FF3835"/>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640</TotalTime>
  <Words>3914</Words>
  <Application>Microsoft Office PowerPoint</Application>
  <PresentationFormat>On-screen Show (4:3)</PresentationFormat>
  <Paragraphs>371</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Plaza</vt:lpstr>
      <vt:lpstr>Circulatory  and  Respiratory  Systems</vt:lpstr>
      <vt:lpstr>The Circulatory System</vt:lpstr>
      <vt:lpstr>The components of the human circulatory system include the heart, blood, red and white blood cells, platelets, blood vessels, and the lymphatic system. </vt:lpstr>
      <vt:lpstr>How The Circulatory System Maintains Homeostasis</vt:lpstr>
      <vt:lpstr>Slide 5</vt:lpstr>
      <vt:lpstr>Slide 6</vt:lpstr>
      <vt:lpstr>Slide 7</vt:lpstr>
      <vt:lpstr>Parts of the Heart</vt:lpstr>
      <vt:lpstr>Parts of the Heart</vt:lpstr>
      <vt:lpstr>Blood Vessels</vt:lpstr>
      <vt:lpstr>Blood Vessels</vt:lpstr>
      <vt:lpstr>Blood Flow Through The Heart</vt:lpstr>
      <vt:lpstr>Types of  Circulation</vt:lpstr>
      <vt:lpstr>Composition of Blood</vt:lpstr>
      <vt:lpstr>Composition of Blood</vt:lpstr>
      <vt:lpstr>Cardiac Output/Pulse</vt:lpstr>
      <vt:lpstr>Blood Pressure</vt:lpstr>
      <vt:lpstr>Diseases of the Circulatory System</vt:lpstr>
      <vt:lpstr>Feedback Mechanism</vt:lpstr>
      <vt:lpstr>Slide 20</vt:lpstr>
      <vt:lpstr>Slide 21</vt:lpstr>
      <vt:lpstr>Fun Facts about the Circulatory System</vt:lpstr>
      <vt:lpstr>Source Page</vt:lpstr>
      <vt:lpstr>Slide 24</vt:lpstr>
      <vt:lpstr>What Is The Respiratory System?</vt:lpstr>
      <vt:lpstr>Anatomy Of The Respiratory System</vt:lpstr>
      <vt:lpstr>The Nose and Nasal Cavities</vt:lpstr>
      <vt:lpstr>Pharynx</vt:lpstr>
      <vt:lpstr>Larynx</vt:lpstr>
      <vt:lpstr>Trachea</vt:lpstr>
      <vt:lpstr>Bronchi</vt:lpstr>
      <vt:lpstr>Bronchioles</vt:lpstr>
      <vt:lpstr>Lungs</vt:lpstr>
      <vt:lpstr>The Breathing Process</vt:lpstr>
      <vt:lpstr>Inhalation</vt:lpstr>
      <vt:lpstr>Exhalation</vt:lpstr>
      <vt:lpstr>Volume for the Lungs</vt:lpstr>
      <vt:lpstr>Control of Breathing</vt:lpstr>
      <vt:lpstr>Gas Exchange</vt:lpstr>
      <vt:lpstr>Respiratory Disorders</vt:lpstr>
      <vt:lpstr>Lung Cancer</vt:lpstr>
      <vt:lpstr>Pneumonia</vt:lpstr>
      <vt:lpstr>Asthma</vt:lpstr>
      <vt:lpstr>Bronchitis</vt:lpstr>
      <vt:lpstr>Emphysema</vt:lpstr>
      <vt:lpstr>How The Respiratory System Maintains Homeostasis</vt:lpstr>
      <vt:lpstr>Breathing/Feedback Mechanism</vt:lpstr>
      <vt:lpstr>Slide 48</vt:lpstr>
      <vt:lpstr>Fun Facts About The Respiratory System</vt:lpstr>
      <vt:lpstr>Source Page</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Circulatory  and  Respiratory  Systems</dc:title>
  <dc:creator>Andrea Lattanzio</dc:creator>
  <cp:lastModifiedBy>e-211</cp:lastModifiedBy>
  <cp:revision>38</cp:revision>
  <dcterms:created xsi:type="dcterms:W3CDTF">2011-05-01T00:02:33Z</dcterms:created>
  <dcterms:modified xsi:type="dcterms:W3CDTF">2011-05-02T12:12:07Z</dcterms:modified>
</cp:coreProperties>
</file>