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0" r:id="rId9"/>
    <p:sldId id="271" r:id="rId10"/>
    <p:sldId id="263" r:id="rId11"/>
    <p:sldId id="265" r:id="rId12"/>
    <p:sldId id="264" r:id="rId13"/>
    <p:sldId id="266" r:id="rId14"/>
    <p:sldId id="267" r:id="rId15"/>
    <p:sldId id="268"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58B5D5-42EA-42FD-8DEF-BB8F75465625}" type="datetimeFigureOut">
              <a:rPr lang="en-US" smtClean="0"/>
              <a:pPr/>
              <a:t>4/19/2010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72D232-ECA9-4092-8118-1A646D75C1F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58B5D5-42EA-42FD-8DEF-BB8F75465625}" type="datetimeFigureOut">
              <a:rPr lang="en-US" smtClean="0"/>
              <a:pPr/>
              <a:t>4/19/2010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72D232-ECA9-4092-8118-1A646D75C1F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58B5D5-42EA-42FD-8DEF-BB8F75465625}" type="datetimeFigureOut">
              <a:rPr lang="en-US" smtClean="0"/>
              <a:pPr/>
              <a:t>4/19/2010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72D232-ECA9-4092-8118-1A646D75C1F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58B5D5-42EA-42FD-8DEF-BB8F75465625}" type="datetimeFigureOut">
              <a:rPr lang="en-US" smtClean="0"/>
              <a:pPr/>
              <a:t>4/19/2010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72D232-ECA9-4092-8118-1A646D75C1F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58B5D5-42EA-42FD-8DEF-BB8F75465625}" type="datetimeFigureOut">
              <a:rPr lang="en-US" smtClean="0"/>
              <a:pPr/>
              <a:t>4/19/2010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72D232-ECA9-4092-8118-1A646D75C1F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58B5D5-42EA-42FD-8DEF-BB8F75465625}" type="datetimeFigureOut">
              <a:rPr lang="en-US" smtClean="0"/>
              <a:pPr/>
              <a:t>4/19/2010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72D232-ECA9-4092-8118-1A646D75C1F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58B5D5-42EA-42FD-8DEF-BB8F75465625}" type="datetimeFigureOut">
              <a:rPr lang="en-US" smtClean="0"/>
              <a:pPr/>
              <a:t>4/19/2010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72D232-ECA9-4092-8118-1A646D75C1F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58B5D5-42EA-42FD-8DEF-BB8F75465625}" type="datetimeFigureOut">
              <a:rPr lang="en-US" smtClean="0"/>
              <a:pPr/>
              <a:t>4/19/2010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72D232-ECA9-4092-8118-1A646D75C1F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58B5D5-42EA-42FD-8DEF-BB8F75465625}" type="datetimeFigureOut">
              <a:rPr lang="en-US" smtClean="0"/>
              <a:pPr/>
              <a:t>4/19/2010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72D232-ECA9-4092-8118-1A646D75C1F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58B5D5-42EA-42FD-8DEF-BB8F75465625}" type="datetimeFigureOut">
              <a:rPr lang="en-US" smtClean="0"/>
              <a:pPr/>
              <a:t>4/19/2010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72D232-ECA9-4092-8118-1A646D75C1F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58B5D5-42EA-42FD-8DEF-BB8F75465625}" type="datetimeFigureOut">
              <a:rPr lang="en-US" smtClean="0"/>
              <a:pPr/>
              <a:t>4/19/2010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72D232-ECA9-4092-8118-1A646D75C1F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58B5D5-42EA-42FD-8DEF-BB8F75465625}" type="datetimeFigureOut">
              <a:rPr lang="en-US" smtClean="0"/>
              <a:pPr/>
              <a:t>4/19/2010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72D232-ECA9-4092-8118-1A646D75C1F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education.com/reference/article/Ref_Endocrine_System/" TargetMode="External"/><Relationship Id="rId2" Type="http://schemas.openxmlformats.org/officeDocument/2006/relationships/hyperlink" Target="http://www.medindia.net/know_ur_body/endocrine.as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blurtit.com/q781909.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95000">
              <a:srgbClr val="002060"/>
            </a:gs>
            <a:gs pos="25000">
              <a:srgbClr val="21D6E0"/>
            </a:gs>
            <a:gs pos="75000">
              <a:srgbClr val="0087E6"/>
            </a:gs>
            <a:gs pos="100000">
              <a:srgbClr val="005CB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accent5">
                    <a:lumMod val="20000"/>
                    <a:lumOff val="80000"/>
                  </a:schemeClr>
                </a:solidFill>
                <a:latin typeface="Baskerville Old Face" pitchFamily="18" charset="0"/>
              </a:rPr>
              <a:t>Endocrine System</a:t>
            </a:r>
            <a:endParaRPr lang="en-US" b="1" dirty="0">
              <a:solidFill>
                <a:schemeClr val="accent5">
                  <a:lumMod val="20000"/>
                  <a:lumOff val="80000"/>
                </a:schemeClr>
              </a:solidFill>
              <a:latin typeface="Baskerville Old Face" pitchFamily="18" charset="0"/>
            </a:endParaRPr>
          </a:p>
        </p:txBody>
      </p:sp>
      <p:sp>
        <p:nvSpPr>
          <p:cNvPr id="3" name="Subtitle 2"/>
          <p:cNvSpPr>
            <a:spLocks noGrp="1"/>
          </p:cNvSpPr>
          <p:nvPr>
            <p:ph type="subTitle" idx="1"/>
          </p:nvPr>
        </p:nvSpPr>
        <p:spPr>
          <a:xfrm>
            <a:off x="2743200" y="5257800"/>
            <a:ext cx="6400800" cy="1752600"/>
          </a:xfrm>
        </p:spPr>
        <p:txBody>
          <a:bodyPr>
            <a:normAutofit/>
          </a:bodyPr>
          <a:lstStyle/>
          <a:p>
            <a:r>
              <a:rPr lang="en-US" sz="2800" dirty="0" smtClean="0">
                <a:solidFill>
                  <a:schemeClr val="tx1"/>
                </a:solidFill>
                <a:latin typeface="Baskerville Old Face" pitchFamily="18" charset="0"/>
              </a:rPr>
              <a:t>By Nadia Bhuyain, Steven Hernandez, and Walter Bryant</a:t>
            </a:r>
          </a:p>
          <a:p>
            <a:r>
              <a:rPr lang="en-US" sz="2800" dirty="0" smtClean="0">
                <a:solidFill>
                  <a:schemeClr val="tx1"/>
                </a:solidFill>
                <a:latin typeface="Baskerville Old Face" pitchFamily="18" charset="0"/>
              </a:rPr>
              <a:t>F Period</a:t>
            </a:r>
            <a:endParaRPr lang="en-US" sz="2800" dirty="0">
              <a:solidFill>
                <a:schemeClr val="tx1"/>
              </a:solidFill>
              <a:latin typeface="Baskerville Old Fac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100000">
              <a:srgbClr val="002060"/>
            </a:gs>
            <a:gs pos="25000">
              <a:srgbClr val="21D6E0"/>
            </a:gs>
            <a:gs pos="75000">
              <a:srgbClr val="0087E6"/>
            </a:gs>
            <a:gs pos="100000">
              <a:srgbClr val="005CBF"/>
            </a:gs>
          </a:gsLst>
          <a:path path="rect">
            <a:fillToRect l="100000" t="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2">
                    <a:lumMod val="75000"/>
                  </a:schemeClr>
                </a:solidFill>
                <a:latin typeface="Century Gothic" pitchFamily="34" charset="0"/>
              </a:rPr>
              <a:t>Activities: Endocrine System Word Search</a:t>
            </a:r>
            <a:endParaRPr lang="en-US" dirty="0">
              <a:solidFill>
                <a:schemeClr val="accent2">
                  <a:lumMod val="75000"/>
                </a:schemeClr>
              </a:solidFill>
              <a:latin typeface="Century Gothic" pitchFamily="34" charset="0"/>
            </a:endParaRPr>
          </a:p>
        </p:txBody>
      </p:sp>
      <p:sp>
        <p:nvSpPr>
          <p:cNvPr id="3" name="Content Placeholder 2"/>
          <p:cNvSpPr>
            <a:spLocks noGrp="1"/>
          </p:cNvSpPr>
          <p:nvPr>
            <p:ph idx="1"/>
          </p:nvPr>
        </p:nvSpPr>
        <p:spPr>
          <a:xfrm>
            <a:off x="457200" y="1600200"/>
            <a:ext cx="8229600" cy="4953000"/>
          </a:xfrm>
        </p:spPr>
        <p:txBody>
          <a:bodyPr>
            <a:normAutofit fontScale="47500" lnSpcReduction="20000"/>
          </a:bodyPr>
          <a:lstStyle/>
          <a:p>
            <a:pPr algn="ctr">
              <a:buNone/>
            </a:pPr>
            <a:r>
              <a:rPr lang="en-US" dirty="0" smtClean="0">
                <a:latin typeface="Courier New" pitchFamily="49" charset="0"/>
                <a:cs typeface="Courier New" pitchFamily="49" charset="0"/>
              </a:rPr>
              <a:t>I  T  V  J  P  T  O  R  </a:t>
            </a:r>
            <a:r>
              <a:rPr lang="en-US" dirty="0" err="1" smtClean="0">
                <a:latin typeface="Courier New" pitchFamily="49" charset="0"/>
                <a:cs typeface="Courier New" pitchFamily="49" charset="0"/>
              </a:rPr>
              <a:t>R</a:t>
            </a:r>
            <a:r>
              <a:rPr lang="en-US" dirty="0" smtClean="0">
                <a:latin typeface="Courier New" pitchFamily="49" charset="0"/>
                <a:cs typeface="Courier New" pitchFamily="49" charset="0"/>
              </a:rPr>
              <a:t>  K  H  B  R  Q  D  S</a:t>
            </a:r>
          </a:p>
          <a:p>
            <a:pPr algn="ctr">
              <a:buNone/>
            </a:pPr>
            <a:r>
              <a:rPr lang="en-US" dirty="0" smtClean="0">
                <a:latin typeface="Courier New" pitchFamily="49" charset="0"/>
                <a:cs typeface="Courier New" pitchFamily="49" charset="0"/>
              </a:rPr>
              <a:t>M  E  T  S  Y  S  E  N  I  R  C  O  D  N  E  O</a:t>
            </a:r>
          </a:p>
          <a:p>
            <a:pPr algn="ctr">
              <a:buNone/>
            </a:pPr>
            <a:r>
              <a:rPr lang="en-US" dirty="0" smtClean="0">
                <a:latin typeface="Courier New" pitchFamily="49" charset="0"/>
                <a:cs typeface="Courier New" pitchFamily="49" charset="0"/>
              </a:rPr>
              <a:t>Q  H  Y  V  B  C  X  B  K  E  H  X  K  X  P  V</a:t>
            </a:r>
          </a:p>
          <a:p>
            <a:pPr algn="ctr">
              <a:buNone/>
            </a:pPr>
            <a:r>
              <a:rPr lang="en-US" dirty="0" smtClean="0">
                <a:latin typeface="Courier New" pitchFamily="49" charset="0"/>
                <a:cs typeface="Courier New" pitchFamily="49" charset="0"/>
              </a:rPr>
              <a:t>A  D  R  E  N  A  L  G  L  A  N  D  O  T  N  W</a:t>
            </a:r>
          </a:p>
          <a:p>
            <a:pPr algn="ctr">
              <a:buNone/>
            </a:pPr>
            <a:r>
              <a:rPr lang="en-US" dirty="0" smtClean="0">
                <a:latin typeface="Courier New" pitchFamily="49" charset="0"/>
                <a:cs typeface="Courier New" pitchFamily="49" charset="0"/>
              </a:rPr>
              <a:t>C  P  I  N  E  A  L  G  L  A  N  D  I  N  Z  H</a:t>
            </a:r>
          </a:p>
          <a:p>
            <a:pPr algn="ctr">
              <a:buNone/>
            </a:pPr>
            <a:r>
              <a:rPr lang="en-US" dirty="0" smtClean="0">
                <a:latin typeface="Courier New" pitchFamily="49" charset="0"/>
                <a:cs typeface="Courier New" pitchFamily="49" charset="0"/>
              </a:rPr>
              <a:t>S  E  C  R  E  T  E  R  M  D  S  L  K  E  K  V</a:t>
            </a:r>
          </a:p>
          <a:p>
            <a:pPr algn="ctr">
              <a:buNone/>
            </a:pPr>
            <a:r>
              <a:rPr lang="en-US" dirty="0" smtClean="0">
                <a:latin typeface="Courier New" pitchFamily="49" charset="0"/>
                <a:cs typeface="Courier New" pitchFamily="49" charset="0"/>
              </a:rPr>
              <a:t>D  I  O  R  Y  H  T  A  R  A  P  H  F  C  </a:t>
            </a:r>
            <a:r>
              <a:rPr lang="en-US" dirty="0" err="1" smtClean="0">
                <a:latin typeface="Courier New" pitchFamily="49" charset="0"/>
                <a:cs typeface="Courier New" pitchFamily="49" charset="0"/>
              </a:rPr>
              <a:t>C</a:t>
            </a:r>
            <a:r>
              <a:rPr lang="en-US" dirty="0" smtClean="0">
                <a:latin typeface="Courier New" pitchFamily="49" charset="0"/>
                <a:cs typeface="Courier New" pitchFamily="49" charset="0"/>
              </a:rPr>
              <a:t>  R</a:t>
            </a:r>
          </a:p>
          <a:p>
            <a:pPr algn="ctr">
              <a:buNone/>
            </a:pPr>
            <a:r>
              <a:rPr lang="en-US" dirty="0" smtClean="0">
                <a:latin typeface="Courier New" pitchFamily="49" charset="0"/>
                <a:cs typeface="Courier New" pitchFamily="49" charset="0"/>
              </a:rPr>
              <a:t>D  N  A  L  G  S  U  M  Y  H  T  U  B  G  Q  U</a:t>
            </a:r>
          </a:p>
          <a:p>
            <a:pPr algn="ctr">
              <a:buNone/>
            </a:pPr>
            <a:r>
              <a:rPr lang="en-US" dirty="0" smtClean="0">
                <a:latin typeface="Courier New" pitchFamily="49" charset="0"/>
                <a:cs typeface="Courier New" pitchFamily="49" charset="0"/>
              </a:rPr>
              <a:t>B  L  W  Q  D  I  O  R  Y  H  T  R  U  K  U  B</a:t>
            </a:r>
          </a:p>
          <a:p>
            <a:pPr algn="ctr">
              <a:buNone/>
            </a:pPr>
            <a:r>
              <a:rPr lang="en-US" dirty="0" smtClean="0">
                <a:latin typeface="Courier New" pitchFamily="49" charset="0"/>
                <a:cs typeface="Courier New" pitchFamily="49" charset="0"/>
              </a:rPr>
              <a:t>D  X  P  N  S  E  B  Y  J  N  D  W  T  L  S  T</a:t>
            </a:r>
          </a:p>
          <a:p>
            <a:pPr algn="ctr">
              <a:buNone/>
            </a:pPr>
            <a:r>
              <a:rPr lang="en-US" dirty="0" smtClean="0">
                <a:latin typeface="Courier New" pitchFamily="49" charset="0"/>
                <a:cs typeface="Courier New" pitchFamily="49" charset="0"/>
              </a:rPr>
              <a:t>S  Z  M  Y  V  X  P  S  E  I  R  A  V  O  A  </a:t>
            </a:r>
            <a:r>
              <a:rPr lang="en-US" dirty="0" err="1" smtClean="0">
                <a:latin typeface="Courier New" pitchFamily="49" charset="0"/>
                <a:cs typeface="Courier New" pitchFamily="49" charset="0"/>
              </a:rPr>
              <a:t>A</a:t>
            </a:r>
            <a:endParaRPr lang="en-US" dirty="0" smtClean="0">
              <a:latin typeface="Courier New" pitchFamily="49" charset="0"/>
              <a:cs typeface="Courier New" pitchFamily="49" charset="0"/>
            </a:endParaRPr>
          </a:p>
          <a:p>
            <a:pPr algn="ctr">
              <a:buNone/>
            </a:pPr>
            <a:r>
              <a:rPr lang="en-US" dirty="0" smtClean="0">
                <a:latin typeface="Courier New" pitchFamily="49" charset="0"/>
                <a:cs typeface="Courier New" pitchFamily="49" charset="0"/>
              </a:rPr>
              <a:t>C  V  U  V  W  S  E  T  S  E  T  </a:t>
            </a:r>
            <a:r>
              <a:rPr lang="en-US" dirty="0" err="1" smtClean="0">
                <a:latin typeface="Courier New" pitchFamily="49" charset="0"/>
                <a:cs typeface="Courier New" pitchFamily="49" charset="0"/>
              </a:rPr>
              <a:t>T</a:t>
            </a:r>
            <a:r>
              <a:rPr lang="en-US" dirty="0" smtClean="0">
                <a:latin typeface="Courier New" pitchFamily="49" charset="0"/>
                <a:cs typeface="Courier New" pitchFamily="49" charset="0"/>
              </a:rPr>
              <a:t>  K  H  </a:t>
            </a:r>
            <a:r>
              <a:rPr lang="en-US" dirty="0" err="1" smtClean="0">
                <a:latin typeface="Courier New" pitchFamily="49" charset="0"/>
                <a:cs typeface="Courier New" pitchFamily="49" charset="0"/>
              </a:rPr>
              <a:t>H</a:t>
            </a:r>
            <a:r>
              <a:rPr lang="en-US" dirty="0" smtClean="0">
                <a:latin typeface="Courier New" pitchFamily="49" charset="0"/>
                <a:cs typeface="Courier New" pitchFamily="49" charset="0"/>
              </a:rPr>
              <a:t>  L</a:t>
            </a:r>
          </a:p>
          <a:p>
            <a:pPr algn="ctr">
              <a:buNone/>
            </a:pPr>
            <a:r>
              <a:rPr lang="en-US" dirty="0" smtClean="0">
                <a:latin typeface="Courier New" pitchFamily="49" charset="0"/>
                <a:cs typeface="Courier New" pitchFamily="49" charset="0"/>
              </a:rPr>
              <a:t>U  C  H  G  B  G  V  O  X  V  I  T  S  H  X  G</a:t>
            </a:r>
          </a:p>
          <a:p>
            <a:pPr algn="ctr">
              <a:buNone/>
            </a:pPr>
            <a:r>
              <a:rPr lang="en-US" dirty="0" smtClean="0">
                <a:latin typeface="Courier New" pitchFamily="49" charset="0"/>
                <a:cs typeface="Courier New" pitchFamily="49" charset="0"/>
              </a:rPr>
              <a:t>T  C  L  S  A  E  R  C  N  A  P  N  D  Y  C  K</a:t>
            </a:r>
          </a:p>
          <a:p>
            <a:pPr algn="ctr">
              <a:buNone/>
            </a:pPr>
            <a:r>
              <a:rPr lang="en-US" dirty="0" smtClean="0">
                <a:latin typeface="Courier New" pitchFamily="49" charset="0"/>
                <a:cs typeface="Courier New" pitchFamily="49" charset="0"/>
              </a:rPr>
              <a:t>P  I  Z  D  J  H  O  R  M  O  N  E  S  R  D  U</a:t>
            </a:r>
          </a:p>
          <a:p>
            <a:pPr algn="ctr">
              <a:buNone/>
            </a:pPr>
            <a:r>
              <a:rPr lang="en-US" dirty="0" smtClean="0">
                <a:latin typeface="Courier New" pitchFamily="49" charset="0"/>
                <a:cs typeface="Courier New" pitchFamily="49" charset="0"/>
              </a:rPr>
              <a:t>E  Z  P  I  T  U  I  T  A  R  Y  G  L  A  N  D</a:t>
            </a:r>
          </a:p>
          <a:p>
            <a:pPr>
              <a:buNone/>
            </a:pPr>
            <a:r>
              <a:rPr lang="en-US" dirty="0" smtClean="0">
                <a:latin typeface="Courier New" pitchFamily="49" charset="0"/>
                <a:cs typeface="Courier New" pitchFamily="49" charset="0"/>
              </a:rPr>
              <a:t> </a:t>
            </a:r>
          </a:p>
          <a:p>
            <a:pPr>
              <a:buNone/>
            </a:pPr>
            <a:r>
              <a:rPr lang="en-US" dirty="0" smtClean="0">
                <a:latin typeface="Times New Roman" pitchFamily="18" charset="0"/>
                <a:cs typeface="Times New Roman" pitchFamily="18" charset="0"/>
              </a:rPr>
              <a:t>                      adrenal gland                                      pancreas                                       secrete                                       </a:t>
            </a:r>
          </a:p>
          <a:p>
            <a:pPr>
              <a:buNone/>
            </a:pPr>
            <a:r>
              <a:rPr lang="en-US" dirty="0" smtClean="0">
                <a:latin typeface="Times New Roman" pitchFamily="18" charset="0"/>
                <a:cs typeface="Times New Roman" pitchFamily="18" charset="0"/>
              </a:rPr>
              <a:t>                      endocrine system                                parathyroid                                   testes</a:t>
            </a:r>
          </a:p>
          <a:p>
            <a:pPr>
              <a:buNone/>
            </a:pPr>
            <a:r>
              <a:rPr lang="en-US" dirty="0" smtClean="0">
                <a:latin typeface="Times New Roman" pitchFamily="18" charset="0"/>
                <a:cs typeface="Times New Roman" pitchFamily="18" charset="0"/>
              </a:rPr>
              <a:t>                      hormones                                            pineal gland                                  thymus gland </a:t>
            </a:r>
          </a:p>
          <a:p>
            <a:pPr>
              <a:buNone/>
            </a:pPr>
            <a:r>
              <a:rPr lang="en-US" dirty="0" smtClean="0">
                <a:latin typeface="Times New Roman" pitchFamily="18" charset="0"/>
                <a:cs typeface="Times New Roman" pitchFamily="18" charset="0"/>
              </a:rPr>
              <a:t>                      ovaries                                                pituitary gland                               thyroid</a:t>
            </a:r>
          </a:p>
          <a:p>
            <a:pPr>
              <a:buNone/>
            </a:pPr>
            <a:endParaRPr lang="en-US" dirty="0" smtClean="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100000">
              <a:srgbClr val="002060"/>
            </a:gs>
            <a:gs pos="25000">
              <a:srgbClr val="21D6E0"/>
            </a:gs>
            <a:gs pos="75000">
              <a:srgbClr val="0087E6"/>
            </a:gs>
            <a:gs pos="100000">
              <a:srgbClr val="005CBF"/>
            </a:gs>
          </a:gsLst>
          <a:path path="rect">
            <a:fillToRect l="100000" t="100000"/>
          </a:path>
        </a:gra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lstStyle/>
          <a:p>
            <a:r>
              <a:rPr lang="en-US" dirty="0" smtClean="0">
                <a:solidFill>
                  <a:schemeClr val="accent2">
                    <a:lumMod val="75000"/>
                  </a:schemeClr>
                </a:solidFill>
                <a:latin typeface="Century Gothic" pitchFamily="34" charset="0"/>
              </a:rPr>
              <a:t>Activities: Name that Part!</a:t>
            </a:r>
            <a:endParaRPr lang="en-US" dirty="0">
              <a:solidFill>
                <a:schemeClr val="accent2">
                  <a:lumMod val="75000"/>
                </a:schemeClr>
              </a:solidFill>
              <a:latin typeface="Century Gothic" pitchFamily="34" charset="0"/>
            </a:endParaRPr>
          </a:p>
        </p:txBody>
      </p:sp>
      <p:pic>
        <p:nvPicPr>
          <p:cNvPr id="2050" name="Picture 2"/>
          <p:cNvPicPr>
            <a:picLocks noChangeAspect="1" noChangeArrowheads="1"/>
          </p:cNvPicPr>
          <p:nvPr/>
        </p:nvPicPr>
        <p:blipFill>
          <a:blip r:embed="rId2" cstate="print"/>
          <a:srcRect/>
          <a:stretch>
            <a:fillRect/>
          </a:stretch>
        </p:blipFill>
        <p:spPr bwMode="auto">
          <a:xfrm>
            <a:off x="1600200" y="1371600"/>
            <a:ext cx="5515708" cy="5121729"/>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100000">
              <a:srgbClr val="002060"/>
            </a:gs>
            <a:gs pos="25000">
              <a:srgbClr val="21D6E0"/>
            </a:gs>
            <a:gs pos="75000">
              <a:srgbClr val="0087E6"/>
            </a:gs>
            <a:gs pos="100000">
              <a:srgbClr val="005CBF"/>
            </a:gs>
          </a:gsLst>
          <a:path path="rect">
            <a:fillToRect l="100000" t="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2">
                    <a:lumMod val="75000"/>
                  </a:schemeClr>
                </a:solidFill>
                <a:latin typeface="Century Gothic" pitchFamily="34" charset="0"/>
              </a:rPr>
              <a:t>Activities: Can You Guess the Organ? </a:t>
            </a:r>
            <a:endParaRPr lang="en-US" dirty="0">
              <a:solidFill>
                <a:schemeClr val="accent2">
                  <a:lumMod val="75000"/>
                </a:schemeClr>
              </a:solidFill>
              <a:latin typeface="Century Gothic" pitchFamily="34" charset="0"/>
            </a:endParaRPr>
          </a:p>
        </p:txBody>
      </p:sp>
      <p:sp>
        <p:nvSpPr>
          <p:cNvPr id="3" name="Content Placeholder 2"/>
          <p:cNvSpPr>
            <a:spLocks noGrp="1"/>
          </p:cNvSpPr>
          <p:nvPr>
            <p:ph idx="1"/>
          </p:nvPr>
        </p:nvSpPr>
        <p:spPr/>
        <p:txBody>
          <a:bodyPr>
            <a:normAutofit fontScale="32500" lnSpcReduction="20000"/>
          </a:bodyPr>
          <a:lstStyle/>
          <a:p>
            <a:pPr marL="914400" indent="-914400">
              <a:buFont typeface="+mj-lt"/>
              <a:buAutoNum type="arabicPeriod"/>
            </a:pPr>
            <a:r>
              <a:rPr lang="en-US" sz="5200" dirty="0" smtClean="0">
                <a:solidFill>
                  <a:schemeClr val="accent3">
                    <a:lumMod val="40000"/>
                    <a:lumOff val="60000"/>
                  </a:schemeClr>
                </a:solidFill>
                <a:latin typeface="Century Gothic" pitchFamily="34" charset="0"/>
              </a:rPr>
              <a:t>I regulate things such as blood pressure, body temperature, fluid and electrolyte balance. What am I?</a:t>
            </a:r>
          </a:p>
          <a:p>
            <a:pPr marL="914400" indent="-914400">
              <a:buFont typeface="+mj-lt"/>
              <a:buAutoNum type="arabicPeriod"/>
            </a:pPr>
            <a:r>
              <a:rPr lang="en-US" sz="5200" dirty="0" smtClean="0">
                <a:solidFill>
                  <a:schemeClr val="accent3">
                    <a:lumMod val="40000"/>
                    <a:lumOff val="60000"/>
                  </a:schemeClr>
                </a:solidFill>
                <a:latin typeface="Century Gothic" pitchFamily="34" charset="0"/>
              </a:rPr>
              <a:t>I'm located at the base of the hypothalamus</a:t>
            </a:r>
          </a:p>
          <a:p>
            <a:pPr marL="914400" indent="-914400">
              <a:buFont typeface="+mj-lt"/>
              <a:buAutoNum type="arabicPeriod"/>
            </a:pPr>
            <a:r>
              <a:rPr lang="en-US" sz="5200" dirty="0" smtClean="0">
                <a:solidFill>
                  <a:schemeClr val="accent3">
                    <a:lumMod val="40000"/>
                    <a:lumOff val="60000"/>
                  </a:schemeClr>
                </a:solidFill>
                <a:latin typeface="Century Gothic" pitchFamily="34" charset="0"/>
              </a:rPr>
              <a:t>I contain three subdivisions including the pars </a:t>
            </a:r>
            <a:r>
              <a:rPr lang="en-US" sz="5200" dirty="0" err="1" smtClean="0">
                <a:solidFill>
                  <a:schemeClr val="accent3">
                    <a:lumMod val="40000"/>
                    <a:lumOff val="60000"/>
                  </a:schemeClr>
                </a:solidFill>
                <a:latin typeface="Century Gothic" pitchFamily="34" charset="0"/>
              </a:rPr>
              <a:t>distalis</a:t>
            </a:r>
            <a:r>
              <a:rPr lang="en-US" sz="5200" dirty="0" smtClean="0">
                <a:solidFill>
                  <a:schemeClr val="accent3">
                    <a:lumMod val="40000"/>
                    <a:lumOff val="60000"/>
                  </a:schemeClr>
                </a:solidFill>
                <a:latin typeface="Century Gothic" pitchFamily="34" charset="0"/>
              </a:rPr>
              <a:t>, pars </a:t>
            </a:r>
            <a:r>
              <a:rPr lang="en-US" sz="5200" dirty="0" err="1" smtClean="0">
                <a:solidFill>
                  <a:schemeClr val="accent3">
                    <a:lumMod val="40000"/>
                    <a:lumOff val="60000"/>
                  </a:schemeClr>
                </a:solidFill>
                <a:latin typeface="Century Gothic" pitchFamily="34" charset="0"/>
              </a:rPr>
              <a:t>intermedia</a:t>
            </a:r>
            <a:r>
              <a:rPr lang="en-US" sz="5200" dirty="0" smtClean="0">
                <a:solidFill>
                  <a:schemeClr val="accent3">
                    <a:lumMod val="40000"/>
                    <a:lumOff val="60000"/>
                  </a:schemeClr>
                </a:solidFill>
                <a:latin typeface="Century Gothic" pitchFamily="34" charset="0"/>
              </a:rPr>
              <a:t> and pars </a:t>
            </a:r>
            <a:r>
              <a:rPr lang="en-US" sz="5200" dirty="0" err="1" smtClean="0">
                <a:solidFill>
                  <a:schemeClr val="accent3">
                    <a:lumMod val="40000"/>
                    <a:lumOff val="60000"/>
                  </a:schemeClr>
                </a:solidFill>
                <a:latin typeface="Century Gothic" pitchFamily="34" charset="0"/>
              </a:rPr>
              <a:t>tuberalis</a:t>
            </a:r>
            <a:r>
              <a:rPr lang="en-US" sz="5200" dirty="0" smtClean="0">
                <a:solidFill>
                  <a:schemeClr val="accent3">
                    <a:lumMod val="40000"/>
                    <a:lumOff val="60000"/>
                  </a:schemeClr>
                </a:solidFill>
                <a:latin typeface="Century Gothic" pitchFamily="34" charset="0"/>
              </a:rPr>
              <a:t>.</a:t>
            </a:r>
          </a:p>
          <a:p>
            <a:pPr marL="914400" indent="-914400">
              <a:buFont typeface="+mj-lt"/>
              <a:buAutoNum type="arabicPeriod"/>
            </a:pPr>
            <a:r>
              <a:rPr lang="en-US" sz="5200" dirty="0" smtClean="0">
                <a:solidFill>
                  <a:schemeClr val="accent3">
                    <a:lumMod val="40000"/>
                    <a:lumOff val="60000"/>
                  </a:schemeClr>
                </a:solidFill>
                <a:latin typeface="Century Gothic" pitchFamily="34" charset="0"/>
              </a:rPr>
              <a:t>I'm situated on the anterior side of the neck, lying against and around the larynx and trachea</a:t>
            </a:r>
          </a:p>
          <a:p>
            <a:pPr marL="914400" indent="-914400">
              <a:buFont typeface="+mj-lt"/>
              <a:buAutoNum type="arabicPeriod"/>
            </a:pPr>
            <a:r>
              <a:rPr lang="en-US" sz="5200" dirty="0" smtClean="0">
                <a:solidFill>
                  <a:schemeClr val="accent3">
                    <a:lumMod val="40000"/>
                    <a:lumOff val="60000"/>
                  </a:schemeClr>
                </a:solidFill>
                <a:latin typeface="Century Gothic" pitchFamily="34" charset="0"/>
              </a:rPr>
              <a:t>I lie on the anterior side of the neck, lying against and around the larynx and trachea</a:t>
            </a:r>
          </a:p>
          <a:p>
            <a:pPr marL="914400" indent="-914400">
              <a:buFont typeface="+mj-lt"/>
              <a:buAutoNum type="arabicPeriod"/>
            </a:pPr>
            <a:r>
              <a:rPr lang="en-US" sz="5200" dirty="0" smtClean="0">
                <a:solidFill>
                  <a:schemeClr val="accent3">
                    <a:lumMod val="40000"/>
                    <a:lumOff val="60000"/>
                  </a:schemeClr>
                </a:solidFill>
                <a:latin typeface="Century Gothic" pitchFamily="34" charset="0"/>
              </a:rPr>
              <a:t>Because of my deep location, tumors are rarely palpable on me. What am I?</a:t>
            </a:r>
          </a:p>
          <a:p>
            <a:pPr marL="914400" indent="-914400">
              <a:buFont typeface="+mj-lt"/>
              <a:buAutoNum type="arabicPeriod"/>
            </a:pPr>
            <a:r>
              <a:rPr lang="en-US" sz="5200" dirty="0" smtClean="0">
                <a:solidFill>
                  <a:schemeClr val="accent3">
                    <a:lumMod val="40000"/>
                    <a:lumOff val="60000"/>
                  </a:schemeClr>
                </a:solidFill>
                <a:latin typeface="Century Gothic" pitchFamily="34" charset="0"/>
              </a:rPr>
              <a:t>I'm also known as a suprarenal gland.</a:t>
            </a:r>
            <a:br>
              <a:rPr lang="en-US" sz="5200" dirty="0" smtClean="0">
                <a:solidFill>
                  <a:schemeClr val="accent3">
                    <a:lumMod val="40000"/>
                    <a:lumOff val="60000"/>
                  </a:schemeClr>
                </a:solidFill>
                <a:latin typeface="Century Gothic" pitchFamily="34" charset="0"/>
              </a:rPr>
            </a:br>
            <a:endParaRPr lang="en-US" sz="5200" dirty="0" smtClean="0">
              <a:solidFill>
                <a:schemeClr val="accent3">
                  <a:lumMod val="40000"/>
                  <a:lumOff val="60000"/>
                </a:schemeClr>
              </a:solidFill>
              <a:latin typeface="Century Gothic" pitchFamily="34" charset="0"/>
            </a:endParaRPr>
          </a:p>
          <a:p>
            <a:pPr marL="914400" indent="-914400">
              <a:buFont typeface="+mj-lt"/>
              <a:buAutoNum type="arabicPeriod"/>
            </a:pPr>
            <a:r>
              <a:rPr lang="en-US" sz="5200" dirty="0" smtClean="0">
                <a:solidFill>
                  <a:schemeClr val="accent3">
                    <a:lumMod val="40000"/>
                    <a:lumOff val="60000"/>
                  </a:schemeClr>
                </a:solidFill>
                <a:latin typeface="Century Gothic" pitchFamily="34" charset="0"/>
              </a:rPr>
              <a:t>I grow in size until about 1–2 years of age in humans. What am I?</a:t>
            </a:r>
          </a:p>
          <a:p>
            <a:pPr marL="914400" indent="-914400">
              <a:buFont typeface="+mj-lt"/>
              <a:buAutoNum type="arabicPeriod"/>
            </a:pPr>
            <a:r>
              <a:rPr lang="en-US" sz="5200" dirty="0" smtClean="0">
                <a:solidFill>
                  <a:schemeClr val="accent3">
                    <a:lumMod val="40000"/>
                    <a:lumOff val="60000"/>
                  </a:schemeClr>
                </a:solidFill>
                <a:latin typeface="Century Gothic" pitchFamily="34" charset="0"/>
              </a:rPr>
              <a:t>I am the size and shape of an almond and sit just above the fallopian tubes.</a:t>
            </a:r>
          </a:p>
          <a:p>
            <a:pPr marL="914400" indent="-914400">
              <a:buFont typeface="+mj-lt"/>
              <a:buAutoNum type="arabicPeriod"/>
            </a:pPr>
            <a:r>
              <a:rPr lang="en-US" sz="5200" dirty="0" smtClean="0">
                <a:solidFill>
                  <a:schemeClr val="accent3">
                    <a:lumMod val="40000"/>
                    <a:lumOff val="60000"/>
                  </a:schemeClr>
                </a:solidFill>
                <a:latin typeface="Century Gothic" pitchFamily="34" charset="0"/>
              </a:rPr>
              <a:t>I am the body's main source of male hormones, such as testosterone. What am I?</a:t>
            </a:r>
            <a:r>
              <a:rPr lang="en-US" dirty="0" smtClean="0">
                <a:latin typeface="Century Gothic" pitchFamily="34" charset="0"/>
              </a:rPr>
              <a:t/>
            </a:r>
            <a:br>
              <a:rPr lang="en-US" dirty="0" smtClean="0">
                <a:latin typeface="Century Gothic" pitchFamily="34" charset="0"/>
              </a:rPr>
            </a:br>
            <a:endParaRPr lang="en-US" dirty="0" smtClean="0">
              <a:latin typeface="Century Gothic" pitchFamily="34" charset="0"/>
            </a:endParaRPr>
          </a:p>
          <a:p>
            <a:pPr marL="514350" indent="-514350">
              <a:buFont typeface="+mj-lt"/>
              <a:buAutoNum type="arabicPeriod"/>
            </a:pPr>
            <a:endParaRPr lang="en-US" dirty="0" smtClean="0">
              <a:latin typeface="Century Gothic" pitchFamily="34" charset="0"/>
            </a:endParaRPr>
          </a:p>
          <a:p>
            <a:endParaRPr lang="en-US" dirty="0">
              <a:solidFill>
                <a:schemeClr val="accent3">
                  <a:lumMod val="40000"/>
                  <a:lumOff val="60000"/>
                </a:schemeClr>
              </a:solidFill>
              <a:latin typeface="Century Gothic"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00000">
              <a:srgbClr val="002060"/>
            </a:gs>
            <a:gs pos="25000">
              <a:srgbClr val="21D6E0"/>
            </a:gs>
            <a:gs pos="75000">
              <a:srgbClr val="0087E6"/>
            </a:gs>
            <a:gs pos="100000">
              <a:srgbClr val="005CBF"/>
            </a:gs>
          </a:gsLst>
          <a:path path="rect">
            <a:fillToRect l="100000" t="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2">
                    <a:lumMod val="75000"/>
                  </a:schemeClr>
                </a:solidFill>
                <a:latin typeface="Century Gothic" pitchFamily="34" charset="0"/>
              </a:rPr>
              <a:t>Answers to Endocrine System Word Search </a:t>
            </a:r>
            <a:endParaRPr lang="en-US" dirty="0">
              <a:solidFill>
                <a:schemeClr val="accent2">
                  <a:lumMod val="75000"/>
                </a:schemeClr>
              </a:solidFill>
              <a:latin typeface="Century Gothic" pitchFamily="34" charset="0"/>
            </a:endParaRPr>
          </a:p>
        </p:txBody>
      </p:sp>
      <p:sp>
        <p:nvSpPr>
          <p:cNvPr id="3" name="Content Placeholder 2"/>
          <p:cNvSpPr>
            <a:spLocks noGrp="1"/>
          </p:cNvSpPr>
          <p:nvPr>
            <p:ph idx="1"/>
          </p:nvPr>
        </p:nvSpPr>
        <p:spPr/>
        <p:txBody>
          <a:bodyPr>
            <a:normAutofit fontScale="55000" lnSpcReduction="20000"/>
          </a:bodyPr>
          <a:lstStyle/>
          <a:p>
            <a:pPr algn="ctr">
              <a:buNone/>
            </a:pPr>
            <a:r>
              <a:rPr lang="en-US" dirty="0" smtClean="0">
                <a:latin typeface="Courier New" pitchFamily="49" charset="0"/>
                <a:cs typeface="Courier New" pitchFamily="49" charset="0"/>
              </a:rPr>
              <a:t>I  T  V  J  P  T  O  R  </a:t>
            </a:r>
            <a:r>
              <a:rPr lang="en-US" dirty="0" err="1" smtClean="0">
                <a:latin typeface="Courier New" pitchFamily="49" charset="0"/>
                <a:cs typeface="Courier New" pitchFamily="49" charset="0"/>
              </a:rPr>
              <a:t>R</a:t>
            </a:r>
            <a:r>
              <a:rPr lang="en-US" dirty="0" smtClean="0">
                <a:latin typeface="Courier New" pitchFamily="49" charset="0"/>
                <a:cs typeface="Courier New" pitchFamily="49" charset="0"/>
              </a:rPr>
              <a:t>  K  H  B  R  Q  D  S</a:t>
            </a:r>
          </a:p>
          <a:p>
            <a:pPr algn="ctr">
              <a:buNone/>
            </a:pPr>
            <a:r>
              <a:rPr lang="en-US" dirty="0" smtClean="0">
                <a:solidFill>
                  <a:srgbClr val="FF0000"/>
                </a:solidFill>
                <a:latin typeface="Courier New" pitchFamily="49" charset="0"/>
                <a:cs typeface="Courier New" pitchFamily="49" charset="0"/>
              </a:rPr>
              <a:t>M  E  T  S  Y  S  E  N  I  R  C  O  D  N  E </a:t>
            </a:r>
            <a:r>
              <a:rPr lang="en-US" dirty="0" smtClean="0">
                <a:latin typeface="Courier New" pitchFamily="49" charset="0"/>
                <a:cs typeface="Courier New" pitchFamily="49" charset="0"/>
              </a:rPr>
              <a:t> O</a:t>
            </a:r>
          </a:p>
          <a:p>
            <a:pPr algn="ctr">
              <a:buNone/>
            </a:pPr>
            <a:r>
              <a:rPr lang="en-US" dirty="0" smtClean="0">
                <a:latin typeface="Courier New" pitchFamily="49" charset="0"/>
                <a:cs typeface="Courier New" pitchFamily="49" charset="0"/>
              </a:rPr>
              <a:t>Q  H  Y  V  B  C  X  B  K  E  H  X  K  X  P  V</a:t>
            </a:r>
          </a:p>
          <a:p>
            <a:pPr algn="ctr">
              <a:buNone/>
            </a:pPr>
            <a:r>
              <a:rPr lang="en-US" dirty="0" smtClean="0">
                <a:solidFill>
                  <a:srgbClr val="FF0000"/>
                </a:solidFill>
                <a:latin typeface="Courier New" pitchFamily="49" charset="0"/>
                <a:cs typeface="Courier New" pitchFamily="49" charset="0"/>
              </a:rPr>
              <a:t>A  D  R  E  N  A  L  G  L  A  N  D</a:t>
            </a:r>
            <a:r>
              <a:rPr lang="en-US" dirty="0" smtClean="0">
                <a:latin typeface="Courier New" pitchFamily="49" charset="0"/>
                <a:cs typeface="Courier New" pitchFamily="49" charset="0"/>
              </a:rPr>
              <a:t>  O  T  N  W</a:t>
            </a:r>
          </a:p>
          <a:p>
            <a:pPr algn="ctr">
              <a:buNone/>
            </a:pPr>
            <a:r>
              <a:rPr lang="en-US" dirty="0" smtClean="0">
                <a:latin typeface="Courier New" pitchFamily="49" charset="0"/>
                <a:cs typeface="Courier New" pitchFamily="49" charset="0"/>
              </a:rPr>
              <a:t>C  </a:t>
            </a:r>
            <a:r>
              <a:rPr lang="en-US" dirty="0" smtClean="0">
                <a:solidFill>
                  <a:srgbClr val="FF0000"/>
                </a:solidFill>
                <a:latin typeface="Courier New" pitchFamily="49" charset="0"/>
                <a:cs typeface="Courier New" pitchFamily="49" charset="0"/>
              </a:rPr>
              <a:t>P  I  N  E  A  L  G  L  A  N  D</a:t>
            </a:r>
            <a:r>
              <a:rPr lang="en-US" dirty="0" smtClean="0">
                <a:latin typeface="Courier New" pitchFamily="49" charset="0"/>
                <a:cs typeface="Courier New" pitchFamily="49" charset="0"/>
              </a:rPr>
              <a:t>  I  N  Z  H</a:t>
            </a:r>
          </a:p>
          <a:p>
            <a:pPr algn="ctr">
              <a:buNone/>
            </a:pPr>
            <a:r>
              <a:rPr lang="en-US" dirty="0" smtClean="0">
                <a:solidFill>
                  <a:srgbClr val="FF0000"/>
                </a:solidFill>
                <a:latin typeface="Courier New" pitchFamily="49" charset="0"/>
                <a:cs typeface="Courier New" pitchFamily="49" charset="0"/>
              </a:rPr>
              <a:t>S  E  C  R  E  T  E</a:t>
            </a:r>
            <a:r>
              <a:rPr lang="en-US" dirty="0" smtClean="0">
                <a:latin typeface="Courier New" pitchFamily="49" charset="0"/>
                <a:cs typeface="Courier New" pitchFamily="49" charset="0"/>
              </a:rPr>
              <a:t>  R  M  D  S  L  K  E  K  V</a:t>
            </a:r>
          </a:p>
          <a:p>
            <a:pPr algn="ctr">
              <a:buNone/>
            </a:pPr>
            <a:r>
              <a:rPr lang="en-US" dirty="0" smtClean="0">
                <a:solidFill>
                  <a:srgbClr val="FF0000"/>
                </a:solidFill>
                <a:latin typeface="Courier New" pitchFamily="49" charset="0"/>
                <a:cs typeface="Courier New" pitchFamily="49" charset="0"/>
              </a:rPr>
              <a:t>D  I  O  R  Y  H  T  A  R  A  P</a:t>
            </a:r>
            <a:r>
              <a:rPr lang="en-US" dirty="0" smtClean="0">
                <a:latin typeface="Courier New" pitchFamily="49" charset="0"/>
                <a:cs typeface="Courier New" pitchFamily="49" charset="0"/>
              </a:rPr>
              <a:t>  H  F  C  </a:t>
            </a:r>
            <a:r>
              <a:rPr lang="en-US" dirty="0" err="1" smtClean="0">
                <a:latin typeface="Courier New" pitchFamily="49" charset="0"/>
                <a:cs typeface="Courier New" pitchFamily="49" charset="0"/>
              </a:rPr>
              <a:t>C</a:t>
            </a:r>
            <a:r>
              <a:rPr lang="en-US" dirty="0" smtClean="0">
                <a:latin typeface="Courier New" pitchFamily="49" charset="0"/>
                <a:cs typeface="Courier New" pitchFamily="49" charset="0"/>
              </a:rPr>
              <a:t>  R</a:t>
            </a:r>
          </a:p>
          <a:p>
            <a:pPr algn="ctr">
              <a:buNone/>
            </a:pPr>
            <a:r>
              <a:rPr lang="en-US" dirty="0" smtClean="0">
                <a:solidFill>
                  <a:srgbClr val="FF0000"/>
                </a:solidFill>
                <a:latin typeface="Courier New" pitchFamily="49" charset="0"/>
                <a:cs typeface="Courier New" pitchFamily="49" charset="0"/>
              </a:rPr>
              <a:t>D  N  A  L  G  S  U  M  Y  H  T</a:t>
            </a:r>
            <a:r>
              <a:rPr lang="en-US" dirty="0" smtClean="0">
                <a:latin typeface="Courier New" pitchFamily="49" charset="0"/>
                <a:cs typeface="Courier New" pitchFamily="49" charset="0"/>
              </a:rPr>
              <a:t>  U  B  G  Q  U</a:t>
            </a:r>
          </a:p>
          <a:p>
            <a:pPr algn="ctr">
              <a:buNone/>
            </a:pPr>
            <a:r>
              <a:rPr lang="en-US" dirty="0" smtClean="0">
                <a:latin typeface="Courier New" pitchFamily="49" charset="0"/>
                <a:cs typeface="Courier New" pitchFamily="49" charset="0"/>
              </a:rPr>
              <a:t>B  L  W  Q  </a:t>
            </a:r>
            <a:r>
              <a:rPr lang="en-US" dirty="0" smtClean="0">
                <a:solidFill>
                  <a:srgbClr val="FF0000"/>
                </a:solidFill>
                <a:latin typeface="Courier New" pitchFamily="49" charset="0"/>
                <a:cs typeface="Courier New" pitchFamily="49" charset="0"/>
              </a:rPr>
              <a:t>D  I  O  R  Y  H  T</a:t>
            </a:r>
            <a:r>
              <a:rPr lang="en-US" dirty="0" smtClean="0">
                <a:latin typeface="Courier New" pitchFamily="49" charset="0"/>
                <a:cs typeface="Courier New" pitchFamily="49" charset="0"/>
              </a:rPr>
              <a:t>  R  U  K  U  B</a:t>
            </a:r>
          </a:p>
          <a:p>
            <a:pPr algn="ctr">
              <a:buNone/>
            </a:pPr>
            <a:r>
              <a:rPr lang="en-US" dirty="0" smtClean="0">
                <a:latin typeface="Courier New" pitchFamily="49" charset="0"/>
                <a:cs typeface="Courier New" pitchFamily="49" charset="0"/>
              </a:rPr>
              <a:t>D  X  P  N  S  E  B  Y  J  N  D  W  T  L  S  T</a:t>
            </a:r>
          </a:p>
          <a:p>
            <a:pPr algn="ctr">
              <a:buNone/>
            </a:pPr>
            <a:r>
              <a:rPr lang="en-US" dirty="0" smtClean="0">
                <a:latin typeface="Courier New" pitchFamily="49" charset="0"/>
                <a:cs typeface="Courier New" pitchFamily="49" charset="0"/>
              </a:rPr>
              <a:t>S  Z  M  Y  V  X  P  </a:t>
            </a:r>
            <a:r>
              <a:rPr lang="en-US" dirty="0" smtClean="0">
                <a:solidFill>
                  <a:srgbClr val="FF0000"/>
                </a:solidFill>
                <a:latin typeface="Courier New" pitchFamily="49" charset="0"/>
                <a:cs typeface="Courier New" pitchFamily="49" charset="0"/>
              </a:rPr>
              <a:t>S  E  I  R  A  V  O</a:t>
            </a:r>
            <a:r>
              <a:rPr lang="en-US" dirty="0" smtClean="0">
                <a:latin typeface="Courier New" pitchFamily="49" charset="0"/>
                <a:cs typeface="Courier New" pitchFamily="49" charset="0"/>
              </a:rPr>
              <a:t>  A  </a:t>
            </a:r>
            <a:r>
              <a:rPr lang="en-US" dirty="0" err="1" smtClean="0">
                <a:latin typeface="Courier New" pitchFamily="49" charset="0"/>
                <a:cs typeface="Courier New" pitchFamily="49" charset="0"/>
              </a:rPr>
              <a:t>A</a:t>
            </a:r>
            <a:endParaRPr lang="en-US" dirty="0" smtClean="0">
              <a:latin typeface="Courier New" pitchFamily="49" charset="0"/>
              <a:cs typeface="Courier New" pitchFamily="49" charset="0"/>
            </a:endParaRPr>
          </a:p>
          <a:p>
            <a:pPr algn="ctr">
              <a:buNone/>
            </a:pPr>
            <a:r>
              <a:rPr lang="en-US" dirty="0" smtClean="0">
                <a:latin typeface="Courier New" pitchFamily="49" charset="0"/>
                <a:cs typeface="Courier New" pitchFamily="49" charset="0"/>
              </a:rPr>
              <a:t>C  V  U  V  W  </a:t>
            </a:r>
            <a:r>
              <a:rPr lang="en-US" dirty="0" smtClean="0">
                <a:solidFill>
                  <a:srgbClr val="FF0000"/>
                </a:solidFill>
                <a:latin typeface="Courier New" pitchFamily="49" charset="0"/>
                <a:cs typeface="Courier New" pitchFamily="49" charset="0"/>
              </a:rPr>
              <a:t>S  E  T  S  E  T</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T</a:t>
            </a:r>
            <a:r>
              <a:rPr lang="en-US" dirty="0" smtClean="0">
                <a:latin typeface="Courier New" pitchFamily="49" charset="0"/>
                <a:cs typeface="Courier New" pitchFamily="49" charset="0"/>
              </a:rPr>
              <a:t>  K  H  </a:t>
            </a:r>
            <a:r>
              <a:rPr lang="en-US" dirty="0" err="1" smtClean="0">
                <a:latin typeface="Courier New" pitchFamily="49" charset="0"/>
                <a:cs typeface="Courier New" pitchFamily="49" charset="0"/>
              </a:rPr>
              <a:t>H</a:t>
            </a:r>
            <a:r>
              <a:rPr lang="en-US" dirty="0" smtClean="0">
                <a:latin typeface="Courier New" pitchFamily="49" charset="0"/>
                <a:cs typeface="Courier New" pitchFamily="49" charset="0"/>
              </a:rPr>
              <a:t>  L</a:t>
            </a:r>
          </a:p>
          <a:p>
            <a:pPr algn="ctr">
              <a:buNone/>
            </a:pPr>
            <a:r>
              <a:rPr lang="en-US" dirty="0" smtClean="0">
                <a:latin typeface="Courier New" pitchFamily="49" charset="0"/>
                <a:cs typeface="Courier New" pitchFamily="49" charset="0"/>
              </a:rPr>
              <a:t>U  C  H  G  B  G  V  O  X  V  I  T  S  H  X  G</a:t>
            </a:r>
          </a:p>
          <a:p>
            <a:pPr algn="ctr">
              <a:buNone/>
            </a:pPr>
            <a:r>
              <a:rPr lang="en-US" dirty="0" smtClean="0">
                <a:latin typeface="Courier New" pitchFamily="49" charset="0"/>
                <a:cs typeface="Courier New" pitchFamily="49" charset="0"/>
              </a:rPr>
              <a:t>T  C  L  </a:t>
            </a:r>
            <a:r>
              <a:rPr lang="en-US" dirty="0" smtClean="0">
                <a:solidFill>
                  <a:srgbClr val="FF0000"/>
                </a:solidFill>
                <a:latin typeface="Courier New" pitchFamily="49" charset="0"/>
                <a:cs typeface="Courier New" pitchFamily="49" charset="0"/>
              </a:rPr>
              <a:t>S  A  E  R  C  N  A  P</a:t>
            </a:r>
            <a:r>
              <a:rPr lang="en-US" dirty="0" smtClean="0">
                <a:latin typeface="Courier New" pitchFamily="49" charset="0"/>
                <a:cs typeface="Courier New" pitchFamily="49" charset="0"/>
              </a:rPr>
              <a:t>  N  D  Y  C  K</a:t>
            </a:r>
          </a:p>
          <a:p>
            <a:pPr algn="ctr">
              <a:buNone/>
            </a:pPr>
            <a:r>
              <a:rPr lang="en-US" dirty="0" smtClean="0">
                <a:latin typeface="Courier New" pitchFamily="49" charset="0"/>
                <a:cs typeface="Courier New" pitchFamily="49" charset="0"/>
              </a:rPr>
              <a:t>P  I  Z  D  J  </a:t>
            </a:r>
            <a:r>
              <a:rPr lang="en-US" dirty="0" smtClean="0">
                <a:solidFill>
                  <a:srgbClr val="FF0000"/>
                </a:solidFill>
                <a:latin typeface="Courier New" pitchFamily="49" charset="0"/>
                <a:cs typeface="Courier New" pitchFamily="49" charset="0"/>
              </a:rPr>
              <a:t>H  O  R  M  O  N  E  S</a:t>
            </a:r>
            <a:r>
              <a:rPr lang="en-US" dirty="0" smtClean="0">
                <a:latin typeface="Courier New" pitchFamily="49" charset="0"/>
                <a:cs typeface="Courier New" pitchFamily="49" charset="0"/>
              </a:rPr>
              <a:t>  R  D  U</a:t>
            </a:r>
          </a:p>
          <a:p>
            <a:pPr algn="ctr">
              <a:buNone/>
            </a:pPr>
            <a:r>
              <a:rPr lang="en-US" dirty="0" smtClean="0">
                <a:latin typeface="Courier New" pitchFamily="49" charset="0"/>
                <a:cs typeface="Courier New" pitchFamily="49" charset="0"/>
              </a:rPr>
              <a:t>E  Z  </a:t>
            </a:r>
            <a:r>
              <a:rPr lang="en-US" dirty="0" smtClean="0">
                <a:solidFill>
                  <a:srgbClr val="FF0000"/>
                </a:solidFill>
                <a:latin typeface="Courier New" pitchFamily="49" charset="0"/>
                <a:cs typeface="Courier New" pitchFamily="49" charset="0"/>
              </a:rPr>
              <a:t>P  I  T  U  I  T  A  R  Y  G  L  A  N  D</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100000">
              <a:srgbClr val="002060"/>
            </a:gs>
            <a:gs pos="25000">
              <a:srgbClr val="21D6E0"/>
            </a:gs>
            <a:gs pos="75000">
              <a:srgbClr val="0087E6"/>
            </a:gs>
            <a:gs pos="100000">
              <a:srgbClr val="005CBF"/>
            </a:gs>
          </a:gsLst>
          <a:path path="rect">
            <a:fillToRect l="100000" t="100000"/>
          </a:path>
        </a:gra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lstStyle/>
          <a:p>
            <a:r>
              <a:rPr lang="en-US" dirty="0" smtClean="0">
                <a:solidFill>
                  <a:schemeClr val="accent2">
                    <a:lumMod val="75000"/>
                  </a:schemeClr>
                </a:solidFill>
                <a:latin typeface="Century Gothic" pitchFamily="34" charset="0"/>
              </a:rPr>
              <a:t>Answers to Name that Part! </a:t>
            </a:r>
            <a:endParaRPr lang="en-US" dirty="0">
              <a:solidFill>
                <a:schemeClr val="accent2">
                  <a:lumMod val="75000"/>
                </a:schemeClr>
              </a:solidFill>
              <a:latin typeface="Century Gothic" pitchFamily="34" charset="0"/>
            </a:endParaRPr>
          </a:p>
        </p:txBody>
      </p:sp>
      <p:pic>
        <p:nvPicPr>
          <p:cNvPr id="3074" name="Picture 2"/>
          <p:cNvPicPr>
            <a:picLocks noChangeAspect="1" noChangeArrowheads="1"/>
          </p:cNvPicPr>
          <p:nvPr/>
        </p:nvPicPr>
        <p:blipFill>
          <a:blip r:embed="rId2" cstate="print"/>
          <a:srcRect/>
          <a:stretch>
            <a:fillRect/>
          </a:stretch>
        </p:blipFill>
        <p:spPr bwMode="auto">
          <a:xfrm>
            <a:off x="1600200" y="1295400"/>
            <a:ext cx="5715000" cy="5306786"/>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100000">
              <a:srgbClr val="002060"/>
            </a:gs>
            <a:gs pos="25000">
              <a:srgbClr val="21D6E0"/>
            </a:gs>
            <a:gs pos="75000">
              <a:srgbClr val="0087E6"/>
            </a:gs>
            <a:gs pos="100000">
              <a:srgbClr val="005CBF"/>
            </a:gs>
          </a:gsLst>
          <a:path path="rect">
            <a:fillToRect l="100000" t="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2">
                    <a:lumMod val="75000"/>
                  </a:schemeClr>
                </a:solidFill>
                <a:latin typeface="Century Gothic" pitchFamily="34" charset="0"/>
              </a:rPr>
              <a:t>Answers to Can You Guess the Organ?  </a:t>
            </a:r>
            <a:endParaRPr lang="en-US" dirty="0">
              <a:solidFill>
                <a:schemeClr val="accent2">
                  <a:lumMod val="75000"/>
                </a:schemeClr>
              </a:solidFill>
              <a:latin typeface="Century Gothic" pitchFamily="34" charset="0"/>
            </a:endParaRPr>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en-US" dirty="0" smtClean="0">
                <a:solidFill>
                  <a:schemeClr val="accent3">
                    <a:lumMod val="60000"/>
                    <a:lumOff val="40000"/>
                  </a:schemeClr>
                </a:solidFill>
                <a:latin typeface="Century Gothic" pitchFamily="34" charset="0"/>
              </a:rPr>
              <a:t>Hypothalamus</a:t>
            </a:r>
          </a:p>
          <a:p>
            <a:pPr marL="514350" indent="-514350">
              <a:buFont typeface="+mj-lt"/>
              <a:buAutoNum type="arabicPeriod"/>
            </a:pPr>
            <a:r>
              <a:rPr lang="en-US" dirty="0" err="1" smtClean="0">
                <a:solidFill>
                  <a:schemeClr val="accent3">
                    <a:lumMod val="60000"/>
                    <a:lumOff val="40000"/>
                  </a:schemeClr>
                </a:solidFill>
                <a:latin typeface="Century Gothic" pitchFamily="34" charset="0"/>
              </a:rPr>
              <a:t>Posterier</a:t>
            </a:r>
            <a:r>
              <a:rPr lang="en-US" dirty="0" smtClean="0">
                <a:solidFill>
                  <a:schemeClr val="accent3">
                    <a:lumMod val="60000"/>
                    <a:lumOff val="40000"/>
                  </a:schemeClr>
                </a:solidFill>
                <a:latin typeface="Century Gothic" pitchFamily="34" charset="0"/>
              </a:rPr>
              <a:t> Pituitary Gland</a:t>
            </a:r>
          </a:p>
          <a:p>
            <a:pPr marL="514350" indent="-514350">
              <a:buFont typeface="+mj-lt"/>
              <a:buAutoNum type="arabicPeriod"/>
            </a:pPr>
            <a:r>
              <a:rPr lang="en-US" dirty="0" smtClean="0">
                <a:solidFill>
                  <a:schemeClr val="accent3">
                    <a:lumMod val="60000"/>
                    <a:lumOff val="40000"/>
                  </a:schemeClr>
                </a:solidFill>
                <a:latin typeface="Century Gothic" pitchFamily="34" charset="0"/>
              </a:rPr>
              <a:t>Anterior Pituitary Gland</a:t>
            </a:r>
          </a:p>
          <a:p>
            <a:pPr marL="514350" indent="-514350">
              <a:buFont typeface="+mj-lt"/>
              <a:buAutoNum type="arabicPeriod"/>
            </a:pPr>
            <a:r>
              <a:rPr lang="en-US" dirty="0" smtClean="0">
                <a:solidFill>
                  <a:schemeClr val="accent3">
                    <a:lumMod val="60000"/>
                    <a:lumOff val="40000"/>
                  </a:schemeClr>
                </a:solidFill>
                <a:latin typeface="Century Gothic" pitchFamily="34" charset="0"/>
              </a:rPr>
              <a:t>Thyroid Gland</a:t>
            </a:r>
          </a:p>
          <a:p>
            <a:pPr marL="514350" indent="-514350">
              <a:buFont typeface="+mj-lt"/>
              <a:buAutoNum type="arabicPeriod"/>
            </a:pPr>
            <a:r>
              <a:rPr lang="en-US" dirty="0" smtClean="0">
                <a:solidFill>
                  <a:schemeClr val="accent3">
                    <a:lumMod val="60000"/>
                    <a:lumOff val="40000"/>
                  </a:schemeClr>
                </a:solidFill>
                <a:latin typeface="Century Gothic" pitchFamily="34" charset="0"/>
              </a:rPr>
              <a:t>Parathyroid</a:t>
            </a:r>
          </a:p>
          <a:p>
            <a:pPr marL="514350" indent="-514350">
              <a:buFont typeface="+mj-lt"/>
              <a:buAutoNum type="arabicPeriod"/>
            </a:pPr>
            <a:r>
              <a:rPr lang="en-US" dirty="0" smtClean="0">
                <a:solidFill>
                  <a:schemeClr val="accent3">
                    <a:lumMod val="60000"/>
                    <a:lumOff val="40000"/>
                  </a:schemeClr>
                </a:solidFill>
                <a:latin typeface="Century Gothic" pitchFamily="34" charset="0"/>
              </a:rPr>
              <a:t>Pancreas</a:t>
            </a:r>
          </a:p>
          <a:p>
            <a:pPr marL="514350" indent="-514350">
              <a:buFont typeface="+mj-lt"/>
              <a:buAutoNum type="arabicPeriod"/>
            </a:pPr>
            <a:r>
              <a:rPr lang="en-US" dirty="0" smtClean="0">
                <a:solidFill>
                  <a:schemeClr val="accent3">
                    <a:lumMod val="60000"/>
                    <a:lumOff val="40000"/>
                  </a:schemeClr>
                </a:solidFill>
                <a:latin typeface="Century Gothic" pitchFamily="34" charset="0"/>
              </a:rPr>
              <a:t>Adrenal Gland</a:t>
            </a:r>
          </a:p>
          <a:p>
            <a:pPr marL="514350" indent="-514350">
              <a:buFont typeface="+mj-lt"/>
              <a:buAutoNum type="arabicPeriod"/>
            </a:pPr>
            <a:r>
              <a:rPr lang="en-US" dirty="0" smtClean="0">
                <a:solidFill>
                  <a:schemeClr val="accent3">
                    <a:lumMod val="60000"/>
                    <a:lumOff val="40000"/>
                  </a:schemeClr>
                </a:solidFill>
                <a:latin typeface="Century Gothic" pitchFamily="34" charset="0"/>
              </a:rPr>
              <a:t>Pineal Gland</a:t>
            </a:r>
          </a:p>
          <a:p>
            <a:pPr marL="514350" indent="-514350">
              <a:buFont typeface="+mj-lt"/>
              <a:buAutoNum type="arabicPeriod"/>
            </a:pPr>
            <a:r>
              <a:rPr lang="en-US" dirty="0" smtClean="0">
                <a:solidFill>
                  <a:schemeClr val="accent3">
                    <a:lumMod val="60000"/>
                    <a:lumOff val="40000"/>
                  </a:schemeClr>
                </a:solidFill>
                <a:latin typeface="Century Gothic" pitchFamily="34" charset="0"/>
              </a:rPr>
              <a:t>Ovaries</a:t>
            </a:r>
          </a:p>
          <a:p>
            <a:pPr marL="514350" indent="-514350">
              <a:buFont typeface="+mj-lt"/>
              <a:buAutoNum type="arabicPeriod"/>
            </a:pPr>
            <a:r>
              <a:rPr lang="en-US" dirty="0" smtClean="0">
                <a:solidFill>
                  <a:schemeClr val="accent3">
                    <a:lumMod val="60000"/>
                    <a:lumOff val="40000"/>
                  </a:schemeClr>
                </a:solidFill>
                <a:latin typeface="Century Gothic" pitchFamily="34" charset="0"/>
              </a:rPr>
              <a:t>Testes</a:t>
            </a:r>
            <a:endParaRPr lang="en-US" dirty="0">
              <a:solidFill>
                <a:schemeClr val="accent3">
                  <a:lumMod val="60000"/>
                  <a:lumOff val="40000"/>
                </a:schemeClr>
              </a:solidFill>
              <a:latin typeface="Century Gothic"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100000">
              <a:srgbClr val="002060"/>
            </a:gs>
            <a:gs pos="25000">
              <a:srgbClr val="21D6E0"/>
            </a:gs>
            <a:gs pos="75000">
              <a:srgbClr val="0087E6"/>
            </a:gs>
            <a:gs pos="100000">
              <a:srgbClr val="005CBF"/>
            </a:gs>
          </a:gsLst>
          <a:path path="rect">
            <a:fillToRect l="100000" t="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2">
                    <a:lumMod val="75000"/>
                  </a:schemeClr>
                </a:solidFill>
                <a:latin typeface="Century Gothic" pitchFamily="34" charset="0"/>
              </a:rPr>
              <a:t>For more information check out:</a:t>
            </a:r>
            <a:endParaRPr lang="en-US" dirty="0">
              <a:solidFill>
                <a:schemeClr val="accent2">
                  <a:lumMod val="75000"/>
                </a:schemeClr>
              </a:solidFill>
              <a:latin typeface="Century Gothic" pitchFamily="34" charset="0"/>
            </a:endParaRPr>
          </a:p>
        </p:txBody>
      </p:sp>
      <p:sp>
        <p:nvSpPr>
          <p:cNvPr id="3" name="Content Placeholder 2"/>
          <p:cNvSpPr>
            <a:spLocks noGrp="1"/>
          </p:cNvSpPr>
          <p:nvPr>
            <p:ph idx="1"/>
          </p:nvPr>
        </p:nvSpPr>
        <p:spPr/>
        <p:txBody>
          <a:bodyPr/>
          <a:lstStyle/>
          <a:p>
            <a:r>
              <a:rPr lang="en-US" dirty="0" smtClean="0">
                <a:latin typeface="Century Gothic" pitchFamily="34" charset="0"/>
                <a:hlinkClick r:id="rId2"/>
              </a:rPr>
              <a:t>http://www.medindia.net/know_ur_body/endocrine.asp</a:t>
            </a:r>
            <a:endParaRPr lang="en-US" dirty="0" smtClean="0">
              <a:latin typeface="Century Gothic" pitchFamily="34" charset="0"/>
            </a:endParaRPr>
          </a:p>
          <a:p>
            <a:r>
              <a:rPr lang="en-US" dirty="0" smtClean="0">
                <a:latin typeface="Century Gothic" pitchFamily="34" charset="0"/>
                <a:hlinkClick r:id="rId3"/>
              </a:rPr>
              <a:t>http://www.education.com/reference/article/Ref_Endocrine_System/</a:t>
            </a:r>
            <a:endParaRPr lang="en-US" dirty="0" smtClean="0">
              <a:latin typeface="Century Gothic" pitchFamily="34" charset="0"/>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rgbClr val="002060"/>
            </a:gs>
            <a:gs pos="25000">
              <a:srgbClr val="21D6E0"/>
            </a:gs>
            <a:gs pos="75000">
              <a:srgbClr val="0087E6"/>
            </a:gs>
            <a:gs pos="100000">
              <a:srgbClr val="005CBF"/>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75000"/>
                  </a:schemeClr>
                </a:solidFill>
                <a:latin typeface="Century Gothic" pitchFamily="34" charset="0"/>
              </a:rPr>
              <a:t>Parts of the Endocrine System</a:t>
            </a:r>
            <a:endParaRPr lang="en-US" dirty="0">
              <a:solidFill>
                <a:schemeClr val="accent2">
                  <a:lumMod val="75000"/>
                </a:schemeClr>
              </a:solidFill>
              <a:latin typeface="Century Gothic" pitchFamily="34" charset="0"/>
            </a:endParaRPr>
          </a:p>
        </p:txBody>
      </p:sp>
      <p:sp>
        <p:nvSpPr>
          <p:cNvPr id="3" name="Content Placeholder 2"/>
          <p:cNvSpPr>
            <a:spLocks noGrp="1"/>
          </p:cNvSpPr>
          <p:nvPr>
            <p:ph idx="1"/>
          </p:nvPr>
        </p:nvSpPr>
        <p:spPr/>
        <p:txBody>
          <a:bodyPr>
            <a:normAutofit fontScale="92500"/>
          </a:bodyPr>
          <a:lstStyle/>
          <a:p>
            <a:r>
              <a:rPr lang="en-US" dirty="0" smtClean="0">
                <a:solidFill>
                  <a:schemeClr val="accent2">
                    <a:lumMod val="60000"/>
                    <a:lumOff val="40000"/>
                  </a:schemeClr>
                </a:solidFill>
                <a:latin typeface="Century Gothic" pitchFamily="34" charset="0"/>
                <a:cs typeface="Tahoma" pitchFamily="34" charset="0"/>
              </a:rPr>
              <a:t>Hypothalamus</a:t>
            </a:r>
          </a:p>
          <a:p>
            <a:r>
              <a:rPr lang="en-US" dirty="0" smtClean="0">
                <a:solidFill>
                  <a:schemeClr val="accent2">
                    <a:lumMod val="60000"/>
                    <a:lumOff val="40000"/>
                  </a:schemeClr>
                </a:solidFill>
                <a:latin typeface="Century Gothic" pitchFamily="34" charset="0"/>
                <a:cs typeface="Tahoma" pitchFamily="34" charset="0"/>
              </a:rPr>
              <a:t>Pituitary Glands: Anterior and Posterior </a:t>
            </a:r>
          </a:p>
          <a:p>
            <a:r>
              <a:rPr lang="en-US" dirty="0" smtClean="0">
                <a:solidFill>
                  <a:schemeClr val="accent2">
                    <a:lumMod val="60000"/>
                    <a:lumOff val="40000"/>
                  </a:schemeClr>
                </a:solidFill>
                <a:latin typeface="Century Gothic" pitchFamily="34" charset="0"/>
                <a:cs typeface="Tahoma" pitchFamily="34" charset="0"/>
              </a:rPr>
              <a:t>Thyroid Gland</a:t>
            </a:r>
          </a:p>
          <a:p>
            <a:r>
              <a:rPr lang="en-US" dirty="0" smtClean="0">
                <a:solidFill>
                  <a:schemeClr val="accent2">
                    <a:lumMod val="60000"/>
                    <a:lumOff val="40000"/>
                  </a:schemeClr>
                </a:solidFill>
                <a:latin typeface="Century Gothic" pitchFamily="34" charset="0"/>
                <a:cs typeface="Tahoma" pitchFamily="34" charset="0"/>
              </a:rPr>
              <a:t>Parathyroid</a:t>
            </a:r>
          </a:p>
          <a:p>
            <a:r>
              <a:rPr lang="en-US" dirty="0" smtClean="0">
                <a:solidFill>
                  <a:schemeClr val="accent2">
                    <a:lumMod val="60000"/>
                    <a:lumOff val="40000"/>
                  </a:schemeClr>
                </a:solidFill>
                <a:latin typeface="Century Gothic" pitchFamily="34" charset="0"/>
                <a:cs typeface="Tahoma" pitchFamily="34" charset="0"/>
              </a:rPr>
              <a:t>Pancreas</a:t>
            </a:r>
          </a:p>
          <a:p>
            <a:r>
              <a:rPr lang="en-US" dirty="0" smtClean="0">
                <a:solidFill>
                  <a:schemeClr val="accent2">
                    <a:lumMod val="60000"/>
                    <a:lumOff val="40000"/>
                  </a:schemeClr>
                </a:solidFill>
                <a:latin typeface="Century Gothic" pitchFamily="34" charset="0"/>
                <a:cs typeface="Tahoma" pitchFamily="34" charset="0"/>
              </a:rPr>
              <a:t>Adrenal Gland</a:t>
            </a:r>
          </a:p>
          <a:p>
            <a:r>
              <a:rPr lang="en-US" dirty="0" smtClean="0">
                <a:solidFill>
                  <a:schemeClr val="accent2">
                    <a:lumMod val="60000"/>
                    <a:lumOff val="40000"/>
                  </a:schemeClr>
                </a:solidFill>
                <a:latin typeface="Century Gothic" pitchFamily="34" charset="0"/>
                <a:cs typeface="Tahoma" pitchFamily="34" charset="0"/>
              </a:rPr>
              <a:t>Pineal Glands</a:t>
            </a:r>
          </a:p>
          <a:p>
            <a:r>
              <a:rPr lang="en-US" dirty="0" smtClean="0">
                <a:solidFill>
                  <a:schemeClr val="accent2">
                    <a:lumMod val="60000"/>
                    <a:lumOff val="40000"/>
                  </a:schemeClr>
                </a:solidFill>
                <a:latin typeface="Century Gothic" pitchFamily="34" charset="0"/>
                <a:cs typeface="Tahoma" pitchFamily="34" charset="0"/>
              </a:rPr>
              <a:t>Reproductive Glands: Ovaries and Testes</a:t>
            </a:r>
            <a:endParaRPr lang="en-US" dirty="0">
              <a:solidFill>
                <a:schemeClr val="accent2">
                  <a:lumMod val="60000"/>
                  <a:lumOff val="40000"/>
                </a:schemeClr>
              </a:solidFill>
              <a:latin typeface="Century Gothic" pitchFamily="34" charset="0"/>
              <a:cs typeface="Tahom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00000">
              <a:srgbClr val="002060"/>
            </a:gs>
            <a:gs pos="25000">
              <a:srgbClr val="21D6E0"/>
            </a:gs>
            <a:gs pos="75000">
              <a:srgbClr val="0087E6"/>
            </a:gs>
            <a:gs pos="100000">
              <a:srgbClr val="005CBF"/>
            </a:gs>
          </a:gsLst>
          <a:path path="rect">
            <a:fillToRect l="100000" t="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715962"/>
          </a:xfrm>
        </p:spPr>
        <p:txBody>
          <a:bodyPr>
            <a:normAutofit fontScale="90000"/>
          </a:bodyPr>
          <a:lstStyle/>
          <a:p>
            <a:r>
              <a:rPr lang="en-US" dirty="0" smtClean="0">
                <a:solidFill>
                  <a:schemeClr val="accent2">
                    <a:lumMod val="75000"/>
                  </a:schemeClr>
                </a:solidFill>
                <a:latin typeface="Century Gothic" pitchFamily="34" charset="0"/>
              </a:rPr>
              <a:t>Structures</a:t>
            </a:r>
            <a:endParaRPr lang="en-US" dirty="0">
              <a:solidFill>
                <a:schemeClr val="accent2">
                  <a:lumMod val="75000"/>
                </a:schemeClr>
              </a:solidFill>
              <a:latin typeface="Century Gothic" pitchFamily="34" charset="0"/>
            </a:endParaRPr>
          </a:p>
        </p:txBody>
      </p:sp>
      <p:sp>
        <p:nvSpPr>
          <p:cNvPr id="3" name="Content Placeholder 2"/>
          <p:cNvSpPr>
            <a:spLocks noGrp="1"/>
          </p:cNvSpPr>
          <p:nvPr>
            <p:ph idx="1"/>
          </p:nvPr>
        </p:nvSpPr>
        <p:spPr>
          <a:xfrm>
            <a:off x="457200" y="914400"/>
            <a:ext cx="8229600" cy="5287963"/>
          </a:xfrm>
        </p:spPr>
        <p:txBody>
          <a:bodyPr>
            <a:normAutofit fontScale="25000" lnSpcReduction="20000"/>
          </a:bodyPr>
          <a:lstStyle/>
          <a:p>
            <a:r>
              <a:rPr lang="en-US" sz="9600" dirty="0" smtClean="0">
                <a:solidFill>
                  <a:schemeClr val="tx1">
                    <a:lumMod val="95000"/>
                    <a:lumOff val="5000"/>
                  </a:schemeClr>
                </a:solidFill>
                <a:latin typeface="Century Gothic" pitchFamily="34" charset="0"/>
              </a:rPr>
              <a:t>Hypothalamus – The Hypothalamus is a collection of specialized cells that is located in the lower central part of the brain. It has a small, cone shaped structure which projects downward ending in the pituitary stalk. </a:t>
            </a:r>
          </a:p>
          <a:p>
            <a:r>
              <a:rPr lang="en-US" sz="9600" dirty="0">
                <a:solidFill>
                  <a:schemeClr val="tx1">
                    <a:lumMod val="95000"/>
                    <a:lumOff val="5000"/>
                  </a:schemeClr>
                </a:solidFill>
                <a:latin typeface="Century Gothic" pitchFamily="34" charset="0"/>
              </a:rPr>
              <a:t>P</a:t>
            </a:r>
            <a:r>
              <a:rPr lang="en-US" sz="9600" dirty="0" smtClean="0">
                <a:solidFill>
                  <a:schemeClr val="tx1">
                    <a:lumMod val="95000"/>
                    <a:lumOff val="5000"/>
                  </a:schemeClr>
                </a:solidFill>
                <a:latin typeface="Century Gothic" pitchFamily="34" charset="0"/>
              </a:rPr>
              <a:t>ituitary Glands:  </a:t>
            </a:r>
            <a:r>
              <a:rPr lang="en-US" sz="9600" dirty="0">
                <a:solidFill>
                  <a:schemeClr val="tx1">
                    <a:lumMod val="95000"/>
                    <a:lumOff val="5000"/>
                  </a:schemeClr>
                </a:solidFill>
                <a:latin typeface="Century Gothic" pitchFamily="34" charset="0"/>
              </a:rPr>
              <a:t>The pituitary gland is a little bigger than a pea and is nestled in a bony </a:t>
            </a:r>
            <a:r>
              <a:rPr lang="en-US" sz="9600" dirty="0" smtClean="0">
                <a:solidFill>
                  <a:schemeClr val="tx1">
                    <a:lumMod val="95000"/>
                    <a:lumOff val="5000"/>
                  </a:schemeClr>
                </a:solidFill>
                <a:latin typeface="Century Gothic" pitchFamily="34" charset="0"/>
              </a:rPr>
              <a:t>depression below </a:t>
            </a:r>
            <a:r>
              <a:rPr lang="en-US" sz="9600" dirty="0">
                <a:solidFill>
                  <a:schemeClr val="tx1">
                    <a:lumMod val="95000"/>
                    <a:lumOff val="5000"/>
                  </a:schemeClr>
                </a:solidFill>
                <a:latin typeface="Century Gothic" pitchFamily="34" charset="0"/>
              </a:rPr>
              <a:t>the underside of the brain</a:t>
            </a:r>
            <a:r>
              <a:rPr lang="en-US" sz="9600" dirty="0" smtClean="0">
                <a:solidFill>
                  <a:schemeClr val="tx1">
                    <a:lumMod val="95000"/>
                    <a:lumOff val="5000"/>
                  </a:schemeClr>
                </a:solidFill>
                <a:latin typeface="Century Gothic" pitchFamily="34" charset="0"/>
              </a:rPr>
              <a:t>.</a:t>
            </a:r>
            <a:r>
              <a:rPr lang="en-US" sz="9600" dirty="0">
                <a:solidFill>
                  <a:schemeClr val="tx1">
                    <a:lumMod val="95000"/>
                    <a:lumOff val="5000"/>
                  </a:schemeClr>
                </a:solidFill>
                <a:latin typeface="Century Gothic" pitchFamily="34" charset="0"/>
              </a:rPr>
              <a:t> pituitary gland is divided into two major lobes, the anterior </a:t>
            </a:r>
            <a:r>
              <a:rPr lang="en-US" sz="9600" dirty="0" smtClean="0">
                <a:solidFill>
                  <a:schemeClr val="tx1">
                    <a:lumMod val="95000"/>
                    <a:lumOff val="5000"/>
                  </a:schemeClr>
                </a:solidFill>
                <a:latin typeface="Century Gothic" pitchFamily="34" charset="0"/>
              </a:rPr>
              <a:t>lobe and </a:t>
            </a:r>
            <a:r>
              <a:rPr lang="en-US" sz="9600" dirty="0">
                <a:solidFill>
                  <a:schemeClr val="tx1">
                    <a:lumMod val="95000"/>
                    <a:lumOff val="5000"/>
                  </a:schemeClr>
                </a:solidFill>
                <a:latin typeface="Century Gothic" pitchFamily="34" charset="0"/>
              </a:rPr>
              <a:t>the posterior </a:t>
            </a:r>
            <a:r>
              <a:rPr lang="en-US" sz="9600" dirty="0" smtClean="0">
                <a:solidFill>
                  <a:schemeClr val="tx1">
                    <a:lumMod val="95000"/>
                    <a:lumOff val="5000"/>
                  </a:schemeClr>
                </a:solidFill>
                <a:latin typeface="Century Gothic" pitchFamily="34" charset="0"/>
              </a:rPr>
              <a:t>lobe.</a:t>
            </a:r>
            <a:endParaRPr lang="en-US" sz="9600" dirty="0">
              <a:solidFill>
                <a:schemeClr val="tx1">
                  <a:lumMod val="95000"/>
                  <a:lumOff val="5000"/>
                </a:schemeClr>
              </a:solidFill>
              <a:latin typeface="Century Gothic" pitchFamily="34" charset="0"/>
            </a:endParaRPr>
          </a:p>
          <a:p>
            <a:r>
              <a:rPr lang="en-US" sz="9600" dirty="0" smtClean="0">
                <a:latin typeface="Century Gothic" pitchFamily="34" charset="0"/>
              </a:rPr>
              <a:t>Thyroid Gland –  The thyroid gland is shaped like a bow tie or butterfly with two lateral lobes that are connected by a narrow section called the isthmus.</a:t>
            </a:r>
          </a:p>
          <a:p>
            <a:r>
              <a:rPr lang="en-US" sz="9600" dirty="0" smtClean="0">
                <a:latin typeface="Century Gothic" pitchFamily="34" charset="0"/>
              </a:rPr>
              <a:t>Parathyroid Gland - The parathyroid glands are two small, oval-shaped glands, the cells that synthesize and secrete parathyroid hormone are arranged in rather dense cords or nests around abundant capillaries.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rgbClr val="002060"/>
            </a:gs>
            <a:gs pos="25000">
              <a:srgbClr val="21D6E0"/>
            </a:gs>
            <a:gs pos="75000">
              <a:srgbClr val="0087E6"/>
            </a:gs>
            <a:gs pos="100000">
              <a:srgbClr val="005CBF"/>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rot="10800000" flipV="1">
            <a:off x="457200" y="228600"/>
            <a:ext cx="8382000" cy="685800"/>
          </a:xfrm>
        </p:spPr>
        <p:txBody>
          <a:bodyPr>
            <a:normAutofit fontScale="90000"/>
          </a:bodyPr>
          <a:lstStyle/>
          <a:p>
            <a:r>
              <a:rPr lang="en-US" dirty="0" smtClean="0">
                <a:solidFill>
                  <a:schemeClr val="accent2">
                    <a:lumMod val="75000"/>
                  </a:schemeClr>
                </a:solidFill>
                <a:latin typeface="Century Gothic" pitchFamily="34" charset="0"/>
              </a:rPr>
              <a:t>Structures (continued)</a:t>
            </a:r>
            <a:endParaRPr lang="en-US" dirty="0">
              <a:solidFill>
                <a:schemeClr val="accent2">
                  <a:lumMod val="75000"/>
                </a:schemeClr>
              </a:solidFill>
              <a:latin typeface="Century Gothic" pitchFamily="34" charset="0"/>
            </a:endParaRPr>
          </a:p>
        </p:txBody>
      </p:sp>
      <p:sp>
        <p:nvSpPr>
          <p:cNvPr id="5" name="Content Placeholder 4"/>
          <p:cNvSpPr>
            <a:spLocks noGrp="1"/>
          </p:cNvSpPr>
          <p:nvPr>
            <p:ph idx="1"/>
          </p:nvPr>
        </p:nvSpPr>
        <p:spPr>
          <a:xfrm>
            <a:off x="381000" y="914400"/>
            <a:ext cx="8382000" cy="5791200"/>
          </a:xfrm>
        </p:spPr>
        <p:txBody>
          <a:bodyPr>
            <a:normAutofit fontScale="47500" lnSpcReduction="20000"/>
          </a:bodyPr>
          <a:lstStyle/>
          <a:p>
            <a:r>
              <a:rPr lang="en-US" sz="5300" dirty="0" smtClean="0">
                <a:latin typeface="Century Gothic" pitchFamily="34" charset="0"/>
              </a:rPr>
              <a:t>Pancreas - The pancreas is an elongated organ that contains both exocrine and endocrine tissues.</a:t>
            </a:r>
          </a:p>
          <a:p>
            <a:r>
              <a:rPr lang="en-US" sz="5300" dirty="0" smtClean="0">
                <a:latin typeface="Century Gothic" pitchFamily="34" charset="0"/>
              </a:rPr>
              <a:t>Adrenal Glands – The adrenal glands are small, triangular glands made of two parts: the outer region is called the adrenal cortex and the inner region </a:t>
            </a:r>
            <a:r>
              <a:rPr lang="en-US" sz="5300" dirty="0" smtClean="0">
                <a:solidFill>
                  <a:schemeClr val="tx1">
                    <a:lumMod val="95000"/>
                    <a:lumOff val="5000"/>
                  </a:schemeClr>
                </a:solidFill>
                <a:latin typeface="Century Gothic" pitchFamily="34" charset="0"/>
              </a:rPr>
              <a:t>is called the adrenal medulla.</a:t>
            </a:r>
          </a:p>
          <a:p>
            <a:r>
              <a:rPr lang="en-US" sz="5300" dirty="0" smtClean="0">
                <a:solidFill>
                  <a:schemeClr val="tx1">
                    <a:lumMod val="95000"/>
                    <a:lumOff val="5000"/>
                  </a:schemeClr>
                </a:solidFill>
                <a:latin typeface="Century Gothic" pitchFamily="34" charset="0"/>
              </a:rPr>
              <a:t>Pineal Glands –  The pineal body is made up of a lobular parenchyma of pinealocytes surrounded by connective tissue spaces. The gland's surface is covered by a pial capsule.</a:t>
            </a:r>
          </a:p>
          <a:p>
            <a:r>
              <a:rPr lang="en-US" sz="5300" dirty="0" smtClean="0">
                <a:solidFill>
                  <a:schemeClr val="tx1">
                    <a:lumMod val="95000"/>
                    <a:lumOff val="5000"/>
                  </a:schemeClr>
                </a:solidFill>
                <a:latin typeface="Century Gothic" pitchFamily="34" charset="0"/>
              </a:rPr>
              <a:t>Reproductive Glands: The female ovaries are oval shaped and roughly the size of an almond. It is attached to the fimbria of the fallopian tube. The testes are oval organs about the size of large olives that lie in the scrotum, secured at either end by a structure called the spermatic cord.</a:t>
            </a:r>
          </a:p>
          <a:p>
            <a:endParaRPr lang="en-US" dirty="0" smtClean="0"/>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00000">
              <a:srgbClr val="002060"/>
            </a:gs>
            <a:gs pos="25000">
              <a:srgbClr val="21D6E0"/>
            </a:gs>
            <a:gs pos="75000">
              <a:srgbClr val="0087E6"/>
            </a:gs>
            <a:gs pos="100000">
              <a:srgbClr val="005CBF"/>
            </a:gs>
          </a:gsLst>
          <a:path path="rect">
            <a:fillToRect l="100000" t="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944562"/>
          </a:xfrm>
        </p:spPr>
        <p:txBody>
          <a:bodyPr/>
          <a:lstStyle/>
          <a:p>
            <a:r>
              <a:rPr lang="en-US" dirty="0" smtClean="0">
                <a:solidFill>
                  <a:schemeClr val="accent2">
                    <a:lumMod val="75000"/>
                  </a:schemeClr>
                </a:solidFill>
                <a:latin typeface="Century Gothic" pitchFamily="34" charset="0"/>
              </a:rPr>
              <a:t>Locations</a:t>
            </a:r>
            <a:endParaRPr lang="en-US" dirty="0">
              <a:solidFill>
                <a:schemeClr val="accent2">
                  <a:lumMod val="75000"/>
                </a:schemeClr>
              </a:solidFill>
              <a:latin typeface="Century Gothic" pitchFamily="34" charset="0"/>
            </a:endParaRPr>
          </a:p>
        </p:txBody>
      </p:sp>
      <p:sp>
        <p:nvSpPr>
          <p:cNvPr id="3" name="Content Placeholder 2"/>
          <p:cNvSpPr>
            <a:spLocks noGrp="1"/>
          </p:cNvSpPr>
          <p:nvPr>
            <p:ph idx="1"/>
          </p:nvPr>
        </p:nvSpPr>
        <p:spPr>
          <a:xfrm>
            <a:off x="457200" y="1066800"/>
            <a:ext cx="8305800" cy="5562600"/>
          </a:xfrm>
        </p:spPr>
        <p:txBody>
          <a:bodyPr>
            <a:noAutofit/>
          </a:bodyPr>
          <a:lstStyle/>
          <a:p>
            <a:r>
              <a:rPr lang="en-US" sz="1900" dirty="0" smtClean="0">
                <a:solidFill>
                  <a:schemeClr val="tx1">
                    <a:lumMod val="95000"/>
                    <a:lumOff val="5000"/>
                  </a:schemeClr>
                </a:solidFill>
                <a:latin typeface="Century Gothic" pitchFamily="34" charset="0"/>
              </a:rPr>
              <a:t>Hypothalamus - The hypothalamus is located below the thalamus at the center of the brain, posterior to the optic chiasma.</a:t>
            </a:r>
          </a:p>
          <a:p>
            <a:r>
              <a:rPr lang="en-US" sz="1900" dirty="0" smtClean="0">
                <a:solidFill>
                  <a:schemeClr val="tx1">
                    <a:lumMod val="95000"/>
                    <a:lumOff val="5000"/>
                  </a:schemeClr>
                </a:solidFill>
                <a:latin typeface="Century Gothic" pitchFamily="34" charset="0"/>
              </a:rPr>
              <a:t>Posterior Pituitary Gland - Located at the base of the hypothalamus.</a:t>
            </a:r>
          </a:p>
          <a:p>
            <a:r>
              <a:rPr lang="en-US" sz="1900" dirty="0" smtClean="0">
                <a:solidFill>
                  <a:schemeClr val="tx1">
                    <a:lumMod val="95000"/>
                    <a:lumOff val="5000"/>
                  </a:schemeClr>
                </a:solidFill>
                <a:latin typeface="Century Gothic" pitchFamily="34" charset="0"/>
              </a:rPr>
              <a:t>Anterior Pituitary Gland - The anterior pituitary gland is situated at the base of the brain.</a:t>
            </a:r>
          </a:p>
          <a:p>
            <a:r>
              <a:rPr lang="en-US" sz="1900" dirty="0" smtClean="0">
                <a:solidFill>
                  <a:schemeClr val="tx1">
                    <a:lumMod val="95000"/>
                    <a:lumOff val="5000"/>
                  </a:schemeClr>
                </a:solidFill>
                <a:latin typeface="Century Gothic" pitchFamily="34" charset="0"/>
              </a:rPr>
              <a:t>Thyroid Gland - Located in front of the neck below the larynx.</a:t>
            </a:r>
          </a:p>
          <a:p>
            <a:r>
              <a:rPr lang="en-US" sz="1900" dirty="0" smtClean="0">
                <a:solidFill>
                  <a:schemeClr val="tx1">
                    <a:lumMod val="95000"/>
                    <a:lumOff val="5000"/>
                  </a:schemeClr>
                </a:solidFill>
                <a:latin typeface="Century Gothic" pitchFamily="34" charset="0"/>
              </a:rPr>
              <a:t>Parathyroid Glands – The parathyroid glands are located adjacent to the two thyroid gland lobes in the neck.</a:t>
            </a:r>
          </a:p>
          <a:p>
            <a:r>
              <a:rPr lang="en-US" sz="1900" dirty="0" smtClean="0">
                <a:solidFill>
                  <a:schemeClr val="tx1">
                    <a:lumMod val="95000"/>
                    <a:lumOff val="5000"/>
                  </a:schemeClr>
                </a:solidFill>
                <a:latin typeface="Century Gothic" pitchFamily="34" charset="0"/>
              </a:rPr>
              <a:t>Pancreas – The pancreas is located at the middle of the upper stomach.</a:t>
            </a:r>
            <a:endParaRPr lang="en-US" sz="1900" dirty="0" smtClean="0">
              <a:solidFill>
                <a:schemeClr val="tx1">
                  <a:lumMod val="95000"/>
                  <a:lumOff val="5000"/>
                </a:schemeClr>
              </a:solidFill>
              <a:latin typeface="Century Gothic" pitchFamily="34" charset="0"/>
              <a:hlinkClick r:id="rId2"/>
            </a:endParaRPr>
          </a:p>
          <a:p>
            <a:r>
              <a:rPr lang="en-US" sz="1900" dirty="0" smtClean="0">
                <a:solidFill>
                  <a:schemeClr val="tx1">
                    <a:lumMod val="95000"/>
                    <a:lumOff val="5000"/>
                  </a:schemeClr>
                </a:solidFill>
                <a:latin typeface="Century Gothic" pitchFamily="34" charset="0"/>
              </a:rPr>
              <a:t>Adrenal Gland - Located on top of both kidneys.</a:t>
            </a:r>
          </a:p>
          <a:p>
            <a:r>
              <a:rPr lang="en-US" sz="1900" dirty="0" smtClean="0">
                <a:solidFill>
                  <a:schemeClr val="tx1">
                    <a:lumMod val="95000"/>
                    <a:lumOff val="5000"/>
                  </a:schemeClr>
                </a:solidFill>
                <a:latin typeface="Century Gothic" pitchFamily="34" charset="0"/>
              </a:rPr>
              <a:t>Pineal Gland - The pineal gland is attached to the posterior wall of the third ventricle.</a:t>
            </a:r>
          </a:p>
          <a:p>
            <a:r>
              <a:rPr lang="en-US" sz="1900" dirty="0" smtClean="0">
                <a:solidFill>
                  <a:schemeClr val="tx1">
                    <a:lumMod val="95000"/>
                    <a:lumOff val="5000"/>
                  </a:schemeClr>
                </a:solidFill>
                <a:latin typeface="Century Gothic" pitchFamily="34" charset="0"/>
              </a:rPr>
              <a:t>Ovaries - The female gonads, the ovaries, are located in the pelvis.</a:t>
            </a:r>
          </a:p>
          <a:p>
            <a:r>
              <a:rPr lang="en-US" sz="1900" dirty="0" smtClean="0">
                <a:solidFill>
                  <a:schemeClr val="tx1">
                    <a:lumMod val="95000"/>
                    <a:lumOff val="5000"/>
                  </a:schemeClr>
                </a:solidFill>
                <a:latin typeface="Century Gothic" pitchFamily="34" charset="0"/>
              </a:rPr>
              <a:t>Testes - Located in the scrotum.</a:t>
            </a:r>
            <a:endParaRPr lang="en-US" sz="1900" dirty="0">
              <a:solidFill>
                <a:schemeClr val="tx1">
                  <a:lumMod val="95000"/>
                  <a:lumOff val="5000"/>
                </a:schemeClr>
              </a:solidFill>
              <a:latin typeface="Century Gothic"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100000">
              <a:srgbClr val="002060"/>
            </a:gs>
            <a:gs pos="25000">
              <a:srgbClr val="21D6E0"/>
            </a:gs>
            <a:gs pos="75000">
              <a:srgbClr val="0087E6"/>
            </a:gs>
            <a:gs pos="100000">
              <a:srgbClr val="005CBF"/>
            </a:gs>
          </a:gsLst>
          <a:path path="rect">
            <a:fillToRect l="100000" t="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75000"/>
                  </a:schemeClr>
                </a:solidFill>
                <a:latin typeface="Century Gothic" pitchFamily="34" charset="0"/>
              </a:rPr>
              <a:t>Functions</a:t>
            </a:r>
            <a:endParaRPr lang="en-US" dirty="0">
              <a:solidFill>
                <a:schemeClr val="accent2">
                  <a:lumMod val="75000"/>
                </a:schemeClr>
              </a:solidFill>
              <a:latin typeface="Century Gothic" pitchFamily="34" charset="0"/>
            </a:endParaRPr>
          </a:p>
        </p:txBody>
      </p:sp>
      <p:sp>
        <p:nvSpPr>
          <p:cNvPr id="5" name="Content Placeholder 4"/>
          <p:cNvSpPr>
            <a:spLocks noGrp="1"/>
          </p:cNvSpPr>
          <p:nvPr>
            <p:ph idx="1"/>
          </p:nvPr>
        </p:nvSpPr>
        <p:spPr>
          <a:xfrm>
            <a:off x="457200" y="1143000"/>
            <a:ext cx="8305800" cy="4983163"/>
          </a:xfrm>
        </p:spPr>
        <p:txBody>
          <a:bodyPr>
            <a:normAutofit fontScale="62500" lnSpcReduction="20000"/>
          </a:bodyPr>
          <a:lstStyle/>
          <a:p>
            <a:r>
              <a:rPr lang="en-US" dirty="0" smtClean="0">
                <a:latin typeface="Century Gothic" pitchFamily="34" charset="0"/>
              </a:rPr>
              <a:t>Hypothalamus - The main function of the hypothalamus is homeostasis. Nerve cells in the hypothalamus control the pituitary gland by producing chemicals that either stimulate or suppress hormone secretions from the pituitary.</a:t>
            </a:r>
          </a:p>
          <a:p>
            <a:r>
              <a:rPr lang="en-US" dirty="0" smtClean="0">
                <a:latin typeface="Century Gothic" pitchFamily="34" charset="0"/>
              </a:rPr>
              <a:t>Posterior Pituitary Gland - It is responsible for a function of the pituitary gland which releases the oxytocin hormone. This hormone is required after distension of the cervix and the vagina during labor.</a:t>
            </a:r>
          </a:p>
          <a:p>
            <a:r>
              <a:rPr lang="en-US" dirty="0" smtClean="0">
                <a:latin typeface="Century Gothic" pitchFamily="34" charset="0"/>
              </a:rPr>
              <a:t>Anterior Pituitary Gland – Secretes peptide hormones that act on target organs including the adrenal gland, liver, bone, thyroid gland, and gonads. </a:t>
            </a:r>
          </a:p>
          <a:p>
            <a:r>
              <a:rPr lang="en-US" dirty="0" smtClean="0">
                <a:latin typeface="Century Gothic" pitchFamily="34" charset="0"/>
              </a:rPr>
              <a:t>Parathyroid -  Releases parathyroid hormone, which regulates the level of calcium in the blood with the help of calcitonin, which is produced in the thyroid.</a:t>
            </a:r>
          </a:p>
          <a:p>
            <a:r>
              <a:rPr lang="en-US" dirty="0" smtClean="0">
                <a:latin typeface="Century Gothic" pitchFamily="34" charset="0"/>
              </a:rPr>
              <a:t>Pancreas - The pancreas contains enzyme producing cells that secrete two hormones. The two hormones are insulin and glucagon. Insulin and glucagon are secreted directly into the bloodstream, and together, they regulate the level of glucose in the blood.</a:t>
            </a:r>
            <a:endParaRPr lang="en-US" dirty="0">
              <a:latin typeface="Century Gothic"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100000">
              <a:srgbClr val="002060"/>
            </a:gs>
            <a:gs pos="25000">
              <a:srgbClr val="21D6E0"/>
            </a:gs>
            <a:gs pos="75000">
              <a:srgbClr val="0087E6"/>
            </a:gs>
            <a:gs pos="100000">
              <a:srgbClr val="005CBF"/>
            </a:gs>
          </a:gsLst>
          <a:path path="rect">
            <a:fillToRect l="100000" t="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75000"/>
                  </a:schemeClr>
                </a:solidFill>
                <a:latin typeface="Century Gothic" pitchFamily="34" charset="0"/>
              </a:rPr>
              <a:t>Functions (continued)</a:t>
            </a:r>
            <a:endParaRPr lang="en-US" dirty="0">
              <a:solidFill>
                <a:schemeClr val="accent2">
                  <a:lumMod val="75000"/>
                </a:schemeClr>
              </a:solidFill>
              <a:latin typeface="Century Gothic" pitchFamily="34" charset="0"/>
            </a:endParaRPr>
          </a:p>
        </p:txBody>
      </p:sp>
      <p:sp>
        <p:nvSpPr>
          <p:cNvPr id="3" name="Content Placeholder 2"/>
          <p:cNvSpPr>
            <a:spLocks noGrp="1"/>
          </p:cNvSpPr>
          <p:nvPr>
            <p:ph idx="1"/>
          </p:nvPr>
        </p:nvSpPr>
        <p:spPr>
          <a:xfrm>
            <a:off x="457200" y="1524000"/>
            <a:ext cx="8305800" cy="4724400"/>
          </a:xfrm>
        </p:spPr>
        <p:txBody>
          <a:bodyPr>
            <a:normAutofit fontScale="70000" lnSpcReduction="20000"/>
          </a:bodyPr>
          <a:lstStyle/>
          <a:p>
            <a:r>
              <a:rPr lang="en-US" sz="3400" dirty="0" smtClean="0">
                <a:latin typeface="Century Gothic" pitchFamily="34" charset="0"/>
              </a:rPr>
              <a:t>Adrenal Gland - Produces hormones that regulate body functions. The medulla produces norepinephrine and epinephrine, which regulate the body's reaction to stressful events. The cortex produces several hormones that affect blood pressure and blood sugar levels, growth, as well as some sexual characteristics.</a:t>
            </a:r>
          </a:p>
          <a:p>
            <a:r>
              <a:rPr lang="en-US" sz="3400" dirty="0" smtClean="0">
                <a:latin typeface="Century Gothic" pitchFamily="34" charset="0"/>
              </a:rPr>
              <a:t>Pineal Gland - Secretes melatonin, a hormone that may help regulate the wake-sleep cycle.</a:t>
            </a:r>
          </a:p>
          <a:p>
            <a:r>
              <a:rPr lang="en-US" sz="3400" dirty="0" smtClean="0">
                <a:latin typeface="Century Gothic" pitchFamily="34" charset="0"/>
              </a:rPr>
              <a:t>Ovaries - Produces eggs and secrete the female hormones estrogen and progesterone.</a:t>
            </a:r>
          </a:p>
          <a:p>
            <a:r>
              <a:rPr lang="en-US" sz="3400" dirty="0" smtClean="0">
                <a:latin typeface="Century Gothic" pitchFamily="34" charset="0"/>
              </a:rPr>
              <a:t>Testes - Secretes hormones called androgens, these hormones regulate body changes associated with sexual development. </a:t>
            </a:r>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100000">
              <a:srgbClr val="002060"/>
            </a:gs>
            <a:gs pos="25000">
              <a:srgbClr val="21D6E0"/>
            </a:gs>
            <a:gs pos="75000">
              <a:srgbClr val="0087E6"/>
            </a:gs>
            <a:gs pos="100000">
              <a:srgbClr val="005CBF"/>
            </a:gs>
          </a:gsLst>
          <a:path path="rect">
            <a:fillToRect l="100000" t="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944562"/>
          </a:xfrm>
        </p:spPr>
        <p:txBody>
          <a:bodyPr/>
          <a:lstStyle/>
          <a:p>
            <a:r>
              <a:rPr lang="en-US" dirty="0" smtClean="0">
                <a:solidFill>
                  <a:schemeClr val="accent2">
                    <a:lumMod val="75000"/>
                  </a:schemeClr>
                </a:solidFill>
                <a:latin typeface="Century Gothic" pitchFamily="34" charset="0"/>
              </a:rPr>
              <a:t>Photo References  </a:t>
            </a:r>
            <a:endParaRPr lang="en-US" dirty="0">
              <a:solidFill>
                <a:schemeClr val="accent2">
                  <a:lumMod val="75000"/>
                </a:schemeClr>
              </a:solidFill>
              <a:latin typeface="Century Gothic" pitchFamily="34" charset="0"/>
            </a:endParaRPr>
          </a:p>
        </p:txBody>
      </p:sp>
      <p:pic>
        <p:nvPicPr>
          <p:cNvPr id="3074" name="Picture 2"/>
          <p:cNvPicPr>
            <a:picLocks noChangeAspect="1" noChangeArrowheads="1"/>
          </p:cNvPicPr>
          <p:nvPr/>
        </p:nvPicPr>
        <p:blipFill>
          <a:blip r:embed="rId2" cstate="print"/>
          <a:srcRect/>
          <a:stretch>
            <a:fillRect/>
          </a:stretch>
        </p:blipFill>
        <p:spPr bwMode="auto">
          <a:xfrm>
            <a:off x="304800" y="1143000"/>
            <a:ext cx="3914775" cy="2562225"/>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cstate="print"/>
          <a:srcRect/>
          <a:stretch>
            <a:fillRect/>
          </a:stretch>
        </p:blipFill>
        <p:spPr bwMode="auto">
          <a:xfrm>
            <a:off x="5285965" y="1066800"/>
            <a:ext cx="3858035" cy="2581275"/>
          </a:xfrm>
          <a:prstGeom prst="rect">
            <a:avLst/>
          </a:prstGeom>
          <a:noFill/>
          <a:ln w="9525">
            <a:noFill/>
            <a:miter lim="800000"/>
            <a:headEnd/>
            <a:tailEnd/>
          </a:ln>
          <a:effectLst/>
        </p:spPr>
      </p:pic>
      <p:pic>
        <p:nvPicPr>
          <p:cNvPr id="3076" name="Picture 4"/>
          <p:cNvPicPr>
            <a:picLocks noChangeAspect="1" noChangeArrowheads="1"/>
          </p:cNvPicPr>
          <p:nvPr/>
        </p:nvPicPr>
        <p:blipFill>
          <a:blip r:embed="rId4" cstate="print"/>
          <a:srcRect/>
          <a:stretch>
            <a:fillRect/>
          </a:stretch>
        </p:blipFill>
        <p:spPr bwMode="auto">
          <a:xfrm>
            <a:off x="381000" y="3733800"/>
            <a:ext cx="2876550" cy="2914650"/>
          </a:xfrm>
          <a:prstGeom prst="rect">
            <a:avLst/>
          </a:prstGeom>
          <a:noFill/>
          <a:ln w="9525">
            <a:noFill/>
            <a:miter lim="800000"/>
            <a:headEnd/>
            <a:tailEnd/>
          </a:ln>
          <a:effectLst/>
        </p:spPr>
      </p:pic>
      <p:pic>
        <p:nvPicPr>
          <p:cNvPr id="3077" name="Picture 5"/>
          <p:cNvPicPr>
            <a:picLocks noChangeAspect="1" noChangeArrowheads="1"/>
          </p:cNvPicPr>
          <p:nvPr/>
        </p:nvPicPr>
        <p:blipFill>
          <a:blip r:embed="rId5" cstate="print"/>
          <a:srcRect/>
          <a:stretch>
            <a:fillRect/>
          </a:stretch>
        </p:blipFill>
        <p:spPr bwMode="auto">
          <a:xfrm>
            <a:off x="4191000" y="3586162"/>
            <a:ext cx="3198037" cy="3271838"/>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100000">
              <a:srgbClr val="002060"/>
            </a:gs>
            <a:gs pos="25000">
              <a:srgbClr val="21D6E0"/>
            </a:gs>
            <a:gs pos="75000">
              <a:srgbClr val="0087E6"/>
            </a:gs>
            <a:gs pos="100000">
              <a:srgbClr val="005CBF"/>
            </a:gs>
          </a:gsLst>
          <a:path path="rect">
            <a:fillToRect l="100000" t="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75000"/>
                  </a:schemeClr>
                </a:solidFill>
                <a:latin typeface="Century Gothic" pitchFamily="34" charset="0"/>
              </a:rPr>
              <a:t>Photo References </a:t>
            </a:r>
            <a:endParaRPr lang="en-US" dirty="0">
              <a:solidFill>
                <a:schemeClr val="accent2">
                  <a:lumMod val="75000"/>
                </a:schemeClr>
              </a:solidFill>
              <a:latin typeface="Century Gothic" pitchFamily="34" charset="0"/>
            </a:endParaRPr>
          </a:p>
        </p:txBody>
      </p:sp>
      <p:pic>
        <p:nvPicPr>
          <p:cNvPr id="4098" name="Picture 2"/>
          <p:cNvPicPr>
            <a:picLocks noChangeAspect="1" noChangeArrowheads="1"/>
          </p:cNvPicPr>
          <p:nvPr/>
        </p:nvPicPr>
        <p:blipFill>
          <a:blip r:embed="rId2" cstate="print"/>
          <a:srcRect/>
          <a:stretch>
            <a:fillRect/>
          </a:stretch>
        </p:blipFill>
        <p:spPr bwMode="auto">
          <a:xfrm>
            <a:off x="990600" y="2133600"/>
            <a:ext cx="2200275" cy="199072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457200" y="5257800"/>
            <a:ext cx="3665520" cy="1304925"/>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cstate="print"/>
          <a:srcRect/>
          <a:stretch>
            <a:fillRect/>
          </a:stretch>
        </p:blipFill>
        <p:spPr bwMode="auto">
          <a:xfrm>
            <a:off x="4724400" y="1524000"/>
            <a:ext cx="3505200" cy="4655171"/>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TotalTime>
  <Words>923</Words>
  <Application>Microsoft Office PowerPoint</Application>
  <PresentationFormat>On-screen Show (4:3)</PresentationFormat>
  <Paragraphs>113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Endocrine System</vt:lpstr>
      <vt:lpstr>Parts of the Endocrine System</vt:lpstr>
      <vt:lpstr>Structures</vt:lpstr>
      <vt:lpstr>Structures (continued)</vt:lpstr>
      <vt:lpstr>Locations</vt:lpstr>
      <vt:lpstr>Functions</vt:lpstr>
      <vt:lpstr>Functions (continued)</vt:lpstr>
      <vt:lpstr>Photo References  </vt:lpstr>
      <vt:lpstr>Photo References </vt:lpstr>
      <vt:lpstr>Activities: Endocrine System Word Search</vt:lpstr>
      <vt:lpstr>Activities: Name that Part!</vt:lpstr>
      <vt:lpstr>Activities: Can You Guess the Organ? </vt:lpstr>
      <vt:lpstr>Answers to Endocrine System Word Search </vt:lpstr>
      <vt:lpstr>Answers to Name that Part! </vt:lpstr>
      <vt:lpstr>Answers to Can You Guess the Organ?  </vt:lpstr>
      <vt:lpstr>For more information check out: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Endocrine System</dc:title>
  <dc:creator>User</dc:creator>
  <cp:lastModifiedBy>kstein</cp:lastModifiedBy>
  <cp:revision>26</cp:revision>
  <dcterms:created xsi:type="dcterms:W3CDTF">2010-04-12T21:10:25Z</dcterms:created>
  <dcterms:modified xsi:type="dcterms:W3CDTF">2010-04-19T12:08:33Z</dcterms:modified>
</cp:coreProperties>
</file>