
<file path=[Content_Types].xml><?xml version="1.0" encoding="utf-8"?>
<Types xmlns="http://schemas.openxmlformats.org/package/2006/content-types"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slides/slide94.xml" ContentType="application/vnd.openxmlformats-officedocument.presentationml.slide+xml"/>
  <Override PartName="/ppt/slides/slide142.xml" ContentType="application/vnd.openxmlformats-officedocument.presentationml.slide+xml"/>
  <Override PartName="/ppt/slides/slide36.xml" ContentType="application/vnd.openxmlformats-officedocument.presentationml.slide+xml"/>
  <Override PartName="/ppt/slides/slide83.xml" ContentType="application/vnd.openxmlformats-officedocument.presentationml.slide+xml"/>
  <Override PartName="/ppt/slides/slide120.xml" ContentType="application/vnd.openxmlformats-officedocument.presentationml.slide+xml"/>
  <Override PartName="/ppt/slides/slide131.xml" ContentType="application/vnd.openxmlformats-officedocument.presentationml.slide+xml"/>
  <Override PartName="/ppt/slides/slide25.xml" ContentType="application/vnd.openxmlformats-officedocument.presentationml.slide+xml"/>
  <Override PartName="/ppt/slides/slide72.xml" ContentType="application/vnd.openxmlformats-officedocument.presentationml.slide+xml"/>
  <Override PartName="/ppt/slideLayouts/slideLayout2.xml" ContentType="application/vnd.openxmlformats-officedocument.presentationml.slideLayout+xml"/>
  <Default Extension="xml" ContentType="application/xml"/>
  <Override PartName="/ppt/slides/slide14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slides/slide169.xml" ContentType="application/vnd.openxmlformats-officedocument.presentationml.slide+xml"/>
  <Override PartName="/ppt/slides/slide187.xml" ContentType="application/vnd.openxmlformats-officedocument.presentationml.slide+xml"/>
  <Override PartName="/ppt/tableStyles.xml" ContentType="application/vnd.openxmlformats-officedocument.presentationml.tableStyles+xml"/>
  <Override PartName="/ppt/slides/slide129.xml" ContentType="application/vnd.openxmlformats-officedocument.presentationml.slide+xml"/>
  <Override PartName="/ppt/slides/slide147.xml" ContentType="application/vnd.openxmlformats-officedocument.presentationml.slide+xml"/>
  <Override PartName="/ppt/slides/slide158.xml" ContentType="application/vnd.openxmlformats-officedocument.presentationml.slide+xml"/>
  <Override PartName="/ppt/slides/slide176.xml" ContentType="application/vnd.openxmlformats-officedocument.presentationml.slide+xml"/>
  <Override PartName="/ppt/slides/slide99.xml" ContentType="application/vnd.openxmlformats-officedocument.presentationml.slide+xml"/>
  <Override PartName="/ppt/slides/slide118.xml" ContentType="application/vnd.openxmlformats-officedocument.presentationml.slide+xml"/>
  <Override PartName="/ppt/slides/slide136.xml" ContentType="application/vnd.openxmlformats-officedocument.presentationml.slide+xml"/>
  <Override PartName="/ppt/slides/slide165.xml" ContentType="application/vnd.openxmlformats-officedocument.presentationml.slide+xml"/>
  <Override PartName="/ppt/slides/slide183.xml" ContentType="application/vnd.openxmlformats-officedocument.presentationml.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slides/slide77.xml" ContentType="application/vnd.openxmlformats-officedocument.presentationml.slide+xml"/>
  <Override PartName="/ppt/slides/slide88.xml" ContentType="application/vnd.openxmlformats-officedocument.presentationml.slide+xml"/>
  <Override PartName="/ppt/slides/slide107.xml" ContentType="application/vnd.openxmlformats-officedocument.presentationml.slide+xml"/>
  <Override PartName="/ppt/slides/slide125.xml" ContentType="application/vnd.openxmlformats-officedocument.presentationml.slide+xml"/>
  <Override PartName="/ppt/slides/slide143.xml" ContentType="application/vnd.openxmlformats-officedocument.presentationml.slide+xml"/>
  <Override PartName="/ppt/slides/slide154.xml" ContentType="application/vnd.openxmlformats-officedocument.presentationml.slide+xml"/>
  <Override PartName="/ppt/slides/slide172.xml" ContentType="application/vnd.openxmlformats-officedocument.presentationml.slide+xml"/>
  <Override PartName="/ppt/slides/slide190.xml" ContentType="application/vnd.openxmlformats-officedocument.presentationml.slide+xml"/>
  <Override PartName="/ppt/viewProps.xml" ContentType="application/vnd.openxmlformats-officedocument.presentationml.viewProp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48.xml" ContentType="application/vnd.openxmlformats-officedocument.presentationml.slide+xml"/>
  <Override PartName="/ppt/slides/slide66.xml" ContentType="application/vnd.openxmlformats-officedocument.presentationml.slide+xml"/>
  <Override PartName="/ppt/slides/slide95.xml" ContentType="application/vnd.openxmlformats-officedocument.presentationml.slide+xml"/>
  <Override PartName="/ppt/slides/slide103.xml" ContentType="application/vnd.openxmlformats-officedocument.presentationml.slide+xml"/>
  <Override PartName="/ppt/slides/slide114.xml" ContentType="application/vnd.openxmlformats-officedocument.presentationml.slide+xml"/>
  <Override PartName="/ppt/slides/slide132.xml" ContentType="application/vnd.openxmlformats-officedocument.presentationml.slide+xml"/>
  <Override PartName="/ppt/slides/slide150.xml" ContentType="application/vnd.openxmlformats-officedocument.presentationml.slide+xml"/>
  <Override PartName="/ppt/slides/slide161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55.xml" ContentType="application/vnd.openxmlformats-officedocument.presentationml.slide+xml"/>
  <Override PartName="/ppt/slides/slide73.xml" ContentType="application/vnd.openxmlformats-officedocument.presentationml.slide+xml"/>
  <Override PartName="/ppt/slides/slide84.xml" ContentType="application/vnd.openxmlformats-officedocument.presentationml.slide+xml"/>
  <Override PartName="/ppt/slides/slide121.xml" ContentType="application/vnd.openxmlformats-officedocument.presentationml.slide+xml"/>
  <Override PartName="/ppt/presProps.xml" ContentType="application/vnd.openxmlformats-officedocument.presentationml.presProps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33.xml" ContentType="application/vnd.openxmlformats-officedocument.presentationml.slide+xml"/>
  <Override PartName="/ppt/slides/slide44.xml" ContentType="application/vnd.openxmlformats-officedocument.presentationml.slide+xml"/>
  <Override PartName="/ppt/slides/slide62.xml" ContentType="application/vnd.openxmlformats-officedocument.presentationml.slide+xml"/>
  <Override PartName="/ppt/slides/slide80.xml" ContentType="application/vnd.openxmlformats-officedocument.presentationml.slide+xml"/>
  <Override PartName="/ppt/slides/slide91.xml" ContentType="application/vnd.openxmlformats-officedocument.presentationml.slide+xml"/>
  <Override PartName="/ppt/slides/slide110.xml" ContentType="application/vnd.openxmlformats-officedocument.presentationml.slide+xml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22.xml" ContentType="application/vnd.openxmlformats-officedocument.presentationml.slide+xml"/>
  <Override PartName="/ppt/slides/slide51.xml" ContentType="application/vnd.openxmlformats-officedocument.presentationml.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40.xml" ContentType="application/vnd.openxmlformats-officedocument.presentationml.slide+xml"/>
  <Override PartName="/ppt/slides/slide159.xml" ContentType="application/vnd.openxmlformats-officedocument.presentationml.slide+xml"/>
  <Override PartName="/ppt/slides/slide188.xml" ContentType="application/vnd.openxmlformats-officedocument.presentationml.slide+xml"/>
  <Override PartName="/ppt/slides/slide119.xml" ContentType="application/vnd.openxmlformats-officedocument.presentationml.slide+xml"/>
  <Override PartName="/ppt/slides/slide148.xml" ContentType="application/vnd.openxmlformats-officedocument.presentationml.slide+xml"/>
  <Override PartName="/ppt/slides/slide166.xml" ContentType="application/vnd.openxmlformats-officedocument.presentationml.slide+xml"/>
  <Override PartName="/ppt/slides/slide177.xml" ContentType="application/vnd.openxmlformats-officedocument.presentationml.slide+xml"/>
  <Override PartName="/ppt/slideLayouts/slideLayout10.xml" ContentType="application/vnd.openxmlformats-officedocument.presentationml.slideLayout+xml"/>
  <Override PartName="/ppt/slides/slide89.xml" ContentType="application/vnd.openxmlformats-officedocument.presentationml.slide+xml"/>
  <Override PartName="/ppt/slides/slide108.xml" ContentType="application/vnd.openxmlformats-officedocument.presentationml.slide+xml"/>
  <Override PartName="/ppt/slides/slide126.xml" ContentType="application/vnd.openxmlformats-officedocument.presentationml.slide+xml"/>
  <Override PartName="/ppt/slides/slide137.xml" ContentType="application/vnd.openxmlformats-officedocument.presentationml.slide+xml"/>
  <Override PartName="/ppt/slides/slide155.xml" ContentType="application/vnd.openxmlformats-officedocument.presentationml.slide+xml"/>
  <Override PartName="/ppt/slides/slide173.xml" ContentType="application/vnd.openxmlformats-officedocument.presentationml.slide+xml"/>
  <Override PartName="/ppt/slides/slide184.xml" ContentType="application/vnd.openxmlformats-officedocument.presentationml.slide+xml"/>
  <Override PartName="/ppt/slides/slide49.xml" ContentType="application/vnd.openxmlformats-officedocument.presentationml.slide+xml"/>
  <Override PartName="/ppt/slides/slide78.xml" ContentType="application/vnd.openxmlformats-officedocument.presentationml.slide+xml"/>
  <Override PartName="/ppt/slides/slide96.xml" ContentType="application/vnd.openxmlformats-officedocument.presentationml.slide+xml"/>
  <Override PartName="/ppt/slides/slide115.xml" ContentType="application/vnd.openxmlformats-officedocument.presentationml.slide+xml"/>
  <Override PartName="/ppt/slides/slide144.xml" ContentType="application/vnd.openxmlformats-officedocument.presentationml.slide+xml"/>
  <Override PartName="/ppt/slides/slide162.xml" ContentType="application/vnd.openxmlformats-officedocument.presentationml.slide+xml"/>
  <Override PartName="/ppt/slides/slide191.xml" ContentType="application/vnd.openxmlformats-officedocument.presentationml.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s/slide67.xml" ContentType="application/vnd.openxmlformats-officedocument.presentationml.slide+xml"/>
  <Override PartName="/ppt/slides/slide85.xml" ContentType="application/vnd.openxmlformats-officedocument.presentationml.slide+xml"/>
  <Override PartName="/ppt/slides/slide104.xml" ContentType="application/vnd.openxmlformats-officedocument.presentationml.slide+xml"/>
  <Override PartName="/ppt/slides/slide122.xml" ContentType="application/vnd.openxmlformats-officedocument.presentationml.slide+xml"/>
  <Override PartName="/ppt/slides/slide133.xml" ContentType="application/vnd.openxmlformats-officedocument.presentationml.slide+xml"/>
  <Override PartName="/ppt/slides/slide151.xml" ContentType="application/vnd.openxmlformats-officedocument.presentationml.slide+xml"/>
  <Override PartName="/ppt/slides/slide180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s/slide74.xml" ContentType="application/vnd.openxmlformats-officedocument.presentationml.slide+xml"/>
  <Override PartName="/ppt/slides/slide92.xml" ContentType="application/vnd.openxmlformats-officedocument.presentationml.slide+xml"/>
  <Override PartName="/ppt/slides/slide111.xml" ContentType="application/vnd.openxmlformats-officedocument.presentationml.slide+xml"/>
  <Override PartName="/ppt/slides/slide140.xml" ContentType="application/vnd.openxmlformats-officedocument.presentationml.slide+xml"/>
  <Override PartName="/ppt/slideLayouts/slideLayout4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slides/slide81.xml" ContentType="application/vnd.openxmlformats-officedocument.presentationml.slide+xml"/>
  <Override PartName="/ppt/slides/slide100.xml" ContentType="application/vnd.openxmlformats-officedocument.presentationml.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slides/slide70.xml" ContentType="application/vnd.openxmlformats-officedocument.presentationml.slide+xml"/>
  <Override PartName="/ppt/slides/slide189.xml" ContentType="application/vnd.openxmlformats-officedocument.presentationml.slide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s/slide149.xml" ContentType="application/vnd.openxmlformats-officedocument.presentationml.slide+xml"/>
  <Override PartName="/ppt/slides/slide178.xml" ContentType="application/vnd.openxmlformats-officedocument.presentationml.slide+xml"/>
  <Override PartName="/ppt/slideLayouts/slideLayout11.xml" ContentType="application/vnd.openxmlformats-officedocument.presentationml.slideLayout+xml"/>
  <Override PartName="/ppt/slides/slide138.xml" ContentType="application/vnd.openxmlformats-officedocument.presentationml.slide+xml"/>
  <Override PartName="/ppt/slides/slide167.xml" ContentType="application/vnd.openxmlformats-officedocument.presentationml.slide+xml"/>
  <Override PartName="/ppt/slides/slide185.xml" ContentType="application/vnd.openxmlformats-officedocument.presentationml.slide+xml"/>
  <Override PartName="/ppt/slides/slide79.xml" ContentType="application/vnd.openxmlformats-officedocument.presentationml.slide+xml"/>
  <Override PartName="/ppt/slides/slide109.xml" ContentType="application/vnd.openxmlformats-officedocument.presentationml.slide+xml"/>
  <Override PartName="/ppt/slides/slide127.xml" ContentType="application/vnd.openxmlformats-officedocument.presentationml.slide+xml"/>
  <Override PartName="/ppt/slides/slide145.xml" ContentType="application/vnd.openxmlformats-officedocument.presentationml.slide+xml"/>
  <Override PartName="/ppt/slides/slide156.xml" ContentType="application/vnd.openxmlformats-officedocument.presentationml.slide+xml"/>
  <Override PartName="/ppt/slides/slide174.xml" ContentType="application/vnd.openxmlformats-officedocument.presentationml.slide+xml"/>
  <Override PartName="/ppt/slides/slide192.xml" ContentType="application/vnd.openxmlformats-officedocument.presentationml.slide+xml"/>
  <Override PartName="/ppt/slides/slide7.xml" ContentType="application/vnd.openxmlformats-officedocument.presentationml.slide+xml"/>
  <Override PartName="/ppt/slides/slide68.xml" ContentType="application/vnd.openxmlformats-officedocument.presentationml.slide+xml"/>
  <Override PartName="/ppt/slides/slide97.xml" ContentType="application/vnd.openxmlformats-officedocument.presentationml.slide+xml"/>
  <Override PartName="/ppt/slides/slide116.xml" ContentType="application/vnd.openxmlformats-officedocument.presentationml.slide+xml"/>
  <Override PartName="/ppt/slides/slide134.xml" ContentType="application/vnd.openxmlformats-officedocument.presentationml.slide+xml"/>
  <Override PartName="/ppt/slides/slide163.xml" ContentType="application/vnd.openxmlformats-officedocument.presentationml.slide+xml"/>
  <Override PartName="/ppt/slides/slide181.xml" ContentType="application/vnd.openxmlformats-officedocument.presentationml.slide+xml"/>
  <Override PartName="/ppt/slideLayouts/slideLayout9.xml" ContentType="application/vnd.openxmlformats-officedocument.presentationml.slideLayout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57.xml" ContentType="application/vnd.openxmlformats-officedocument.presentationml.slide+xml"/>
  <Override PartName="/ppt/slides/slide75.xml" ContentType="application/vnd.openxmlformats-officedocument.presentationml.slide+xml"/>
  <Override PartName="/ppt/slides/slide86.xml" ContentType="application/vnd.openxmlformats-officedocument.presentationml.slide+xml"/>
  <Override PartName="/ppt/slides/slide105.xml" ContentType="application/vnd.openxmlformats-officedocument.presentationml.slide+xml"/>
  <Override PartName="/ppt/slides/slide123.xml" ContentType="application/vnd.openxmlformats-officedocument.presentationml.slide+xml"/>
  <Override PartName="/ppt/slides/slide141.xml" ContentType="application/vnd.openxmlformats-officedocument.presentationml.slide+xml"/>
  <Override PartName="/ppt/slides/slide152.xml" ContentType="application/vnd.openxmlformats-officedocument.presentationml.slide+xml"/>
  <Override PartName="/ppt/slides/slide170.xml" ContentType="application/vnd.openxmlformats-officedocument.presentationml.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46.xml" ContentType="application/vnd.openxmlformats-officedocument.presentationml.slide+xml"/>
  <Override PartName="/ppt/slides/slide64.xml" ContentType="application/vnd.openxmlformats-officedocument.presentationml.slide+xml"/>
  <Override PartName="/ppt/slides/slide93.xml" ContentType="application/vnd.openxmlformats-officedocument.presentationml.slide+xml"/>
  <Override PartName="/ppt/slides/slide101.xml" ContentType="application/vnd.openxmlformats-officedocument.presentationml.slide+xml"/>
  <Override PartName="/ppt/slides/slide112.xml" ContentType="application/vnd.openxmlformats-officedocument.presentationml.slide+xml"/>
  <Override PartName="/ppt/slides/slide130.xml" ContentType="application/vnd.openxmlformats-officedocument.presentationml.slide+xml"/>
  <Override PartName="/ppt/slideLayouts/slideLayout5.xml" ContentType="application/vnd.openxmlformats-officedocument.presentationml.slideLayout+xml"/>
  <Override PartName="/ppt/slides/slide24.xml" ContentType="application/vnd.openxmlformats-officedocument.presentationml.slide+xml"/>
  <Override PartName="/ppt/slides/slide35.xml" ContentType="application/vnd.openxmlformats-officedocument.presentationml.slide+xml"/>
  <Override PartName="/ppt/slides/slide53.xml" ContentType="application/vnd.openxmlformats-officedocument.presentationml.slide+xml"/>
  <Override PartName="/ppt/slides/slide71.xml" ContentType="application/vnd.openxmlformats-officedocument.presentationml.slide+xml"/>
  <Override PartName="/ppt/slides/slide82.xml" ContentType="application/vnd.openxmlformats-officedocument.presentationml.slide+xml"/>
  <Default Extension="jpeg" ContentType="image/jpeg"/>
  <Override PartName="/ppt/slides/slide13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ppt/slides/slide20.xml" ContentType="application/vnd.openxmlformats-officedocument.presentationml.slide+xml"/>
  <Override PartName="/ppt/slides/slide168.xml" ContentType="application/vnd.openxmlformats-officedocument.presentationml.slide+xml"/>
  <Override PartName="/ppt/slides/slide179.xml" ContentType="application/vnd.openxmlformats-officedocument.presentationml.slide+xml"/>
  <Override PartName="/ppt/slides/slide139.xml" ContentType="application/vnd.openxmlformats-officedocument.presentationml.slide+xml"/>
  <Override PartName="/ppt/slides/slide157.xml" ContentType="application/vnd.openxmlformats-officedocument.presentationml.slide+xml"/>
  <Override PartName="/ppt/slides/slide186.xml" ContentType="application/vnd.openxmlformats-officedocument.presentationml.slide+xml"/>
  <Override PartName="/ppt/slides/slide98.xml" ContentType="application/vnd.openxmlformats-officedocument.presentationml.slide+xml"/>
  <Override PartName="/ppt/slides/slide117.xml" ContentType="application/vnd.openxmlformats-officedocument.presentationml.slide+xml"/>
  <Override PartName="/ppt/slides/slide128.xml" ContentType="application/vnd.openxmlformats-officedocument.presentationml.slide+xml"/>
  <Override PartName="/ppt/slides/slide146.xml" ContentType="application/vnd.openxmlformats-officedocument.presentationml.slide+xml"/>
  <Override PartName="/ppt/slides/slide164.xml" ContentType="application/vnd.openxmlformats-officedocument.presentationml.slide+xml"/>
  <Override PartName="/ppt/slides/slide175.xml" ContentType="application/vnd.openxmlformats-officedocument.presentationml.slide+xml"/>
  <Override PartName="/ppt/slides/slide193.xml" ContentType="application/vnd.openxmlformats-officedocument.presentationml.slide+xml"/>
  <Override PartName="/ppt/slides/slide8.xml" ContentType="application/vnd.openxmlformats-officedocument.presentationml.slide+xml"/>
  <Override PartName="/ppt/slides/slide69.xml" ContentType="application/vnd.openxmlformats-officedocument.presentationml.slide+xml"/>
  <Override PartName="/ppt/slides/slide87.xml" ContentType="application/vnd.openxmlformats-officedocument.presentationml.slide+xml"/>
  <Override PartName="/ppt/slides/slide106.xml" ContentType="application/vnd.openxmlformats-officedocument.presentationml.slide+xml"/>
  <Override PartName="/ppt/slides/slide124.xml" ContentType="application/vnd.openxmlformats-officedocument.presentationml.slide+xml"/>
  <Override PartName="/ppt/slides/slide135.xml" ContentType="application/vnd.openxmlformats-officedocument.presentationml.slide+xml"/>
  <Override PartName="/ppt/slides/slide153.xml" ContentType="application/vnd.openxmlformats-officedocument.presentationml.slide+xml"/>
  <Override PartName="/ppt/slides/slide171.xml" ContentType="application/vnd.openxmlformats-officedocument.presentationml.slide+xml"/>
  <Override PartName="/ppt/slides/slide182.xml" ContentType="application/vnd.openxmlformats-officedocument.presentationml.slide+xml"/>
  <Override PartName="/ppt/slides/slide29.xml" ContentType="application/vnd.openxmlformats-officedocument.presentationml.slide+xml"/>
  <Override PartName="/ppt/slides/slide76.xml" ContentType="application/vnd.openxmlformats-officedocument.presentationml.slide+xml"/>
  <Override PartName="/ppt/slides/slide113.xml" ContentType="application/vnd.openxmlformats-officedocument.presentationml.slide+xml"/>
  <Override PartName="/ppt/slides/slide160.xml" ContentType="application/vnd.openxmlformats-officedocument.presentationml.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s/slide102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43.xml" ContentType="application/vnd.openxmlformats-officedocument.presentationml.slide+xml"/>
  <Override PartName="/ppt/slides/slide90.xml" ContentType="application/vnd.openxmlformats-officedocument.presentationml.slide+xml"/>
  <Override PartName="/ppt/theme/theme1.xml" ContentType="application/vnd.openxmlformats-officedocument.theme+xml"/>
  <Override PartName="/ppt/slides/slide3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2" r:id="rId37"/>
    <p:sldId id="293" r:id="rId38"/>
    <p:sldId id="294" r:id="rId39"/>
    <p:sldId id="295" r:id="rId40"/>
    <p:sldId id="296" r:id="rId41"/>
    <p:sldId id="297" r:id="rId42"/>
    <p:sldId id="298" r:id="rId43"/>
    <p:sldId id="299" r:id="rId44"/>
    <p:sldId id="300" r:id="rId45"/>
    <p:sldId id="301" r:id="rId46"/>
    <p:sldId id="302" r:id="rId47"/>
    <p:sldId id="303" r:id="rId48"/>
    <p:sldId id="304" r:id="rId49"/>
    <p:sldId id="305" r:id="rId50"/>
    <p:sldId id="306" r:id="rId51"/>
    <p:sldId id="307" r:id="rId52"/>
    <p:sldId id="308" r:id="rId53"/>
    <p:sldId id="309" r:id="rId54"/>
    <p:sldId id="310" r:id="rId55"/>
    <p:sldId id="311" r:id="rId56"/>
    <p:sldId id="312" r:id="rId57"/>
    <p:sldId id="313" r:id="rId58"/>
    <p:sldId id="314" r:id="rId59"/>
    <p:sldId id="315" r:id="rId60"/>
    <p:sldId id="316" r:id="rId61"/>
    <p:sldId id="317" r:id="rId62"/>
    <p:sldId id="318" r:id="rId63"/>
    <p:sldId id="319" r:id="rId64"/>
    <p:sldId id="320" r:id="rId65"/>
    <p:sldId id="321" r:id="rId66"/>
    <p:sldId id="322" r:id="rId67"/>
    <p:sldId id="323" r:id="rId68"/>
    <p:sldId id="324" r:id="rId69"/>
    <p:sldId id="325" r:id="rId70"/>
    <p:sldId id="326" r:id="rId71"/>
    <p:sldId id="327" r:id="rId72"/>
    <p:sldId id="328" r:id="rId73"/>
    <p:sldId id="329" r:id="rId74"/>
    <p:sldId id="330" r:id="rId75"/>
    <p:sldId id="331" r:id="rId76"/>
    <p:sldId id="332" r:id="rId77"/>
    <p:sldId id="333" r:id="rId78"/>
    <p:sldId id="334" r:id="rId79"/>
    <p:sldId id="335" r:id="rId80"/>
    <p:sldId id="336" r:id="rId81"/>
    <p:sldId id="337" r:id="rId82"/>
    <p:sldId id="338" r:id="rId83"/>
    <p:sldId id="339" r:id="rId84"/>
    <p:sldId id="340" r:id="rId85"/>
    <p:sldId id="341" r:id="rId86"/>
    <p:sldId id="342" r:id="rId87"/>
    <p:sldId id="343" r:id="rId88"/>
    <p:sldId id="344" r:id="rId89"/>
    <p:sldId id="345" r:id="rId90"/>
    <p:sldId id="346" r:id="rId91"/>
    <p:sldId id="347" r:id="rId92"/>
    <p:sldId id="348" r:id="rId93"/>
    <p:sldId id="349" r:id="rId94"/>
    <p:sldId id="350" r:id="rId95"/>
    <p:sldId id="351" r:id="rId96"/>
    <p:sldId id="352" r:id="rId97"/>
    <p:sldId id="353" r:id="rId98"/>
    <p:sldId id="354" r:id="rId99"/>
    <p:sldId id="355" r:id="rId100"/>
    <p:sldId id="356" r:id="rId101"/>
    <p:sldId id="357" r:id="rId102"/>
    <p:sldId id="358" r:id="rId103"/>
    <p:sldId id="359" r:id="rId104"/>
    <p:sldId id="360" r:id="rId105"/>
    <p:sldId id="361" r:id="rId106"/>
    <p:sldId id="362" r:id="rId107"/>
    <p:sldId id="363" r:id="rId108"/>
    <p:sldId id="364" r:id="rId109"/>
    <p:sldId id="365" r:id="rId110"/>
    <p:sldId id="366" r:id="rId111"/>
    <p:sldId id="367" r:id="rId112"/>
    <p:sldId id="368" r:id="rId113"/>
    <p:sldId id="369" r:id="rId114"/>
    <p:sldId id="370" r:id="rId115"/>
    <p:sldId id="371" r:id="rId116"/>
    <p:sldId id="372" r:id="rId117"/>
    <p:sldId id="373" r:id="rId118"/>
    <p:sldId id="374" r:id="rId119"/>
    <p:sldId id="375" r:id="rId120"/>
    <p:sldId id="376" r:id="rId121"/>
    <p:sldId id="377" r:id="rId122"/>
    <p:sldId id="378" r:id="rId123"/>
    <p:sldId id="379" r:id="rId124"/>
    <p:sldId id="380" r:id="rId125"/>
    <p:sldId id="381" r:id="rId126"/>
    <p:sldId id="382" r:id="rId127"/>
    <p:sldId id="383" r:id="rId128"/>
    <p:sldId id="384" r:id="rId129"/>
    <p:sldId id="385" r:id="rId130"/>
    <p:sldId id="386" r:id="rId131"/>
    <p:sldId id="387" r:id="rId132"/>
    <p:sldId id="388" r:id="rId133"/>
    <p:sldId id="389" r:id="rId134"/>
    <p:sldId id="390" r:id="rId135"/>
    <p:sldId id="391" r:id="rId136"/>
    <p:sldId id="392" r:id="rId137"/>
    <p:sldId id="393" r:id="rId138"/>
    <p:sldId id="394" r:id="rId139"/>
    <p:sldId id="395" r:id="rId140"/>
    <p:sldId id="396" r:id="rId141"/>
    <p:sldId id="397" r:id="rId142"/>
    <p:sldId id="398" r:id="rId143"/>
    <p:sldId id="399" r:id="rId144"/>
    <p:sldId id="400" r:id="rId145"/>
    <p:sldId id="401" r:id="rId146"/>
    <p:sldId id="402" r:id="rId147"/>
    <p:sldId id="403" r:id="rId148"/>
    <p:sldId id="404" r:id="rId149"/>
    <p:sldId id="405" r:id="rId150"/>
    <p:sldId id="406" r:id="rId151"/>
    <p:sldId id="407" r:id="rId152"/>
    <p:sldId id="408" r:id="rId153"/>
    <p:sldId id="409" r:id="rId154"/>
    <p:sldId id="410" r:id="rId155"/>
    <p:sldId id="411" r:id="rId156"/>
    <p:sldId id="412" r:id="rId157"/>
    <p:sldId id="413" r:id="rId158"/>
    <p:sldId id="414" r:id="rId159"/>
    <p:sldId id="415" r:id="rId160"/>
    <p:sldId id="416" r:id="rId161"/>
    <p:sldId id="417" r:id="rId162"/>
    <p:sldId id="418" r:id="rId163"/>
    <p:sldId id="419" r:id="rId164"/>
    <p:sldId id="420" r:id="rId165"/>
    <p:sldId id="421" r:id="rId166"/>
    <p:sldId id="422" r:id="rId167"/>
    <p:sldId id="423" r:id="rId168"/>
    <p:sldId id="424" r:id="rId169"/>
    <p:sldId id="425" r:id="rId170"/>
    <p:sldId id="426" r:id="rId171"/>
    <p:sldId id="427" r:id="rId172"/>
    <p:sldId id="428" r:id="rId173"/>
    <p:sldId id="429" r:id="rId174"/>
    <p:sldId id="430" r:id="rId175"/>
    <p:sldId id="431" r:id="rId176"/>
    <p:sldId id="432" r:id="rId177"/>
    <p:sldId id="433" r:id="rId178"/>
    <p:sldId id="434" r:id="rId179"/>
    <p:sldId id="435" r:id="rId180"/>
    <p:sldId id="436" r:id="rId181"/>
    <p:sldId id="437" r:id="rId182"/>
    <p:sldId id="438" r:id="rId183"/>
    <p:sldId id="439" r:id="rId184"/>
    <p:sldId id="440" r:id="rId185"/>
    <p:sldId id="441" r:id="rId186"/>
    <p:sldId id="442" r:id="rId187"/>
    <p:sldId id="443" r:id="rId188"/>
    <p:sldId id="444" r:id="rId189"/>
    <p:sldId id="445" r:id="rId190"/>
    <p:sldId id="446" r:id="rId191"/>
    <p:sldId id="447" r:id="rId192"/>
    <p:sldId id="448" r:id="rId193"/>
    <p:sldId id="449" r:id="rId19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38" d="100"/>
          <a:sy n="38" d="100"/>
        </p:scale>
        <p:origin x="-67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17" Type="http://schemas.openxmlformats.org/officeDocument/2006/relationships/slide" Target="slides/slide116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12" Type="http://schemas.openxmlformats.org/officeDocument/2006/relationships/slide" Target="slides/slide111.xml"/><Relationship Id="rId133" Type="http://schemas.openxmlformats.org/officeDocument/2006/relationships/slide" Target="slides/slide132.xml"/><Relationship Id="rId138" Type="http://schemas.openxmlformats.org/officeDocument/2006/relationships/slide" Target="slides/slide137.xml"/><Relationship Id="rId154" Type="http://schemas.openxmlformats.org/officeDocument/2006/relationships/slide" Target="slides/slide153.xml"/><Relationship Id="rId159" Type="http://schemas.openxmlformats.org/officeDocument/2006/relationships/slide" Target="slides/slide158.xml"/><Relationship Id="rId175" Type="http://schemas.openxmlformats.org/officeDocument/2006/relationships/slide" Target="slides/slide174.xml"/><Relationship Id="rId170" Type="http://schemas.openxmlformats.org/officeDocument/2006/relationships/slide" Target="slides/slide169.xml"/><Relationship Id="rId191" Type="http://schemas.openxmlformats.org/officeDocument/2006/relationships/slide" Target="slides/slide190.xml"/><Relationship Id="rId196" Type="http://schemas.openxmlformats.org/officeDocument/2006/relationships/viewProps" Target="viewProps.xml"/><Relationship Id="rId16" Type="http://schemas.openxmlformats.org/officeDocument/2006/relationships/slide" Target="slides/slide15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123" Type="http://schemas.openxmlformats.org/officeDocument/2006/relationships/slide" Target="slides/slide122.xml"/><Relationship Id="rId128" Type="http://schemas.openxmlformats.org/officeDocument/2006/relationships/slide" Target="slides/slide127.xml"/><Relationship Id="rId144" Type="http://schemas.openxmlformats.org/officeDocument/2006/relationships/slide" Target="slides/slide143.xml"/><Relationship Id="rId149" Type="http://schemas.openxmlformats.org/officeDocument/2006/relationships/slide" Target="slides/slide148.xml"/><Relationship Id="rId5" Type="http://schemas.openxmlformats.org/officeDocument/2006/relationships/slide" Target="slides/slide4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160" Type="http://schemas.openxmlformats.org/officeDocument/2006/relationships/slide" Target="slides/slide159.xml"/><Relationship Id="rId165" Type="http://schemas.openxmlformats.org/officeDocument/2006/relationships/slide" Target="slides/slide164.xml"/><Relationship Id="rId181" Type="http://schemas.openxmlformats.org/officeDocument/2006/relationships/slide" Target="slides/slide180.xml"/><Relationship Id="rId186" Type="http://schemas.openxmlformats.org/officeDocument/2006/relationships/slide" Target="slides/slide185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113" Type="http://schemas.openxmlformats.org/officeDocument/2006/relationships/slide" Target="slides/slide112.xml"/><Relationship Id="rId118" Type="http://schemas.openxmlformats.org/officeDocument/2006/relationships/slide" Target="slides/slide117.xml"/><Relationship Id="rId134" Type="http://schemas.openxmlformats.org/officeDocument/2006/relationships/slide" Target="slides/slide133.xml"/><Relationship Id="rId139" Type="http://schemas.openxmlformats.org/officeDocument/2006/relationships/slide" Target="slides/slide138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150" Type="http://schemas.openxmlformats.org/officeDocument/2006/relationships/slide" Target="slides/slide149.xml"/><Relationship Id="rId155" Type="http://schemas.openxmlformats.org/officeDocument/2006/relationships/slide" Target="slides/slide154.xml"/><Relationship Id="rId171" Type="http://schemas.openxmlformats.org/officeDocument/2006/relationships/slide" Target="slides/slide170.xml"/><Relationship Id="rId176" Type="http://schemas.openxmlformats.org/officeDocument/2006/relationships/slide" Target="slides/slide175.xml"/><Relationship Id="rId192" Type="http://schemas.openxmlformats.org/officeDocument/2006/relationships/slide" Target="slides/slide191.xml"/><Relationship Id="rId197" Type="http://schemas.openxmlformats.org/officeDocument/2006/relationships/theme" Target="theme/theme1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59" Type="http://schemas.openxmlformats.org/officeDocument/2006/relationships/slide" Target="slides/slide58.xml"/><Relationship Id="rId103" Type="http://schemas.openxmlformats.org/officeDocument/2006/relationships/slide" Target="slides/slide102.xml"/><Relationship Id="rId108" Type="http://schemas.openxmlformats.org/officeDocument/2006/relationships/slide" Target="slides/slide107.xml"/><Relationship Id="rId124" Type="http://schemas.openxmlformats.org/officeDocument/2006/relationships/slide" Target="slides/slide123.xml"/><Relationship Id="rId129" Type="http://schemas.openxmlformats.org/officeDocument/2006/relationships/slide" Target="slides/slide128.xml"/><Relationship Id="rId54" Type="http://schemas.openxmlformats.org/officeDocument/2006/relationships/slide" Target="slides/slide53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40" Type="http://schemas.openxmlformats.org/officeDocument/2006/relationships/slide" Target="slides/slide139.xml"/><Relationship Id="rId145" Type="http://schemas.openxmlformats.org/officeDocument/2006/relationships/slide" Target="slides/slide144.xml"/><Relationship Id="rId161" Type="http://schemas.openxmlformats.org/officeDocument/2006/relationships/slide" Target="slides/slide160.xml"/><Relationship Id="rId166" Type="http://schemas.openxmlformats.org/officeDocument/2006/relationships/slide" Target="slides/slide165.xml"/><Relationship Id="rId182" Type="http://schemas.openxmlformats.org/officeDocument/2006/relationships/slide" Target="slides/slide181.xml"/><Relationship Id="rId187" Type="http://schemas.openxmlformats.org/officeDocument/2006/relationships/slide" Target="slides/slide18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49" Type="http://schemas.openxmlformats.org/officeDocument/2006/relationships/slide" Target="slides/slide48.xml"/><Relationship Id="rId114" Type="http://schemas.openxmlformats.org/officeDocument/2006/relationships/slide" Target="slides/slide113.xml"/><Relationship Id="rId119" Type="http://schemas.openxmlformats.org/officeDocument/2006/relationships/slide" Target="slides/slide118.xml"/><Relationship Id="rId44" Type="http://schemas.openxmlformats.org/officeDocument/2006/relationships/slide" Target="slides/slide43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130" Type="http://schemas.openxmlformats.org/officeDocument/2006/relationships/slide" Target="slides/slide129.xml"/><Relationship Id="rId135" Type="http://schemas.openxmlformats.org/officeDocument/2006/relationships/slide" Target="slides/slide134.xml"/><Relationship Id="rId151" Type="http://schemas.openxmlformats.org/officeDocument/2006/relationships/slide" Target="slides/slide150.xml"/><Relationship Id="rId156" Type="http://schemas.openxmlformats.org/officeDocument/2006/relationships/slide" Target="slides/slide155.xml"/><Relationship Id="rId177" Type="http://schemas.openxmlformats.org/officeDocument/2006/relationships/slide" Target="slides/slide176.xml"/><Relationship Id="rId198" Type="http://schemas.openxmlformats.org/officeDocument/2006/relationships/tableStyles" Target="tableStyles.xml"/><Relationship Id="rId172" Type="http://schemas.openxmlformats.org/officeDocument/2006/relationships/slide" Target="slides/slide171.xml"/><Relationship Id="rId193" Type="http://schemas.openxmlformats.org/officeDocument/2006/relationships/slide" Target="slides/slide192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slide" Target="slides/slide10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120" Type="http://schemas.openxmlformats.org/officeDocument/2006/relationships/slide" Target="slides/slide119.xml"/><Relationship Id="rId125" Type="http://schemas.openxmlformats.org/officeDocument/2006/relationships/slide" Target="slides/slide124.xml"/><Relationship Id="rId141" Type="http://schemas.openxmlformats.org/officeDocument/2006/relationships/slide" Target="slides/slide140.xml"/><Relationship Id="rId146" Type="http://schemas.openxmlformats.org/officeDocument/2006/relationships/slide" Target="slides/slide145.xml"/><Relationship Id="rId167" Type="http://schemas.openxmlformats.org/officeDocument/2006/relationships/slide" Target="slides/slide166.xml"/><Relationship Id="rId188" Type="http://schemas.openxmlformats.org/officeDocument/2006/relationships/slide" Target="slides/slide187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162" Type="http://schemas.openxmlformats.org/officeDocument/2006/relationships/slide" Target="slides/slide161.xml"/><Relationship Id="rId183" Type="http://schemas.openxmlformats.org/officeDocument/2006/relationships/slide" Target="slides/slide182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110" Type="http://schemas.openxmlformats.org/officeDocument/2006/relationships/slide" Target="slides/slide109.xml"/><Relationship Id="rId115" Type="http://schemas.openxmlformats.org/officeDocument/2006/relationships/slide" Target="slides/slide114.xml"/><Relationship Id="rId131" Type="http://schemas.openxmlformats.org/officeDocument/2006/relationships/slide" Target="slides/slide130.xml"/><Relationship Id="rId136" Type="http://schemas.openxmlformats.org/officeDocument/2006/relationships/slide" Target="slides/slide135.xml"/><Relationship Id="rId157" Type="http://schemas.openxmlformats.org/officeDocument/2006/relationships/slide" Target="slides/slide156.xml"/><Relationship Id="rId178" Type="http://schemas.openxmlformats.org/officeDocument/2006/relationships/slide" Target="slides/slide177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52" Type="http://schemas.openxmlformats.org/officeDocument/2006/relationships/slide" Target="slides/slide151.xml"/><Relationship Id="rId173" Type="http://schemas.openxmlformats.org/officeDocument/2006/relationships/slide" Target="slides/slide172.xml"/><Relationship Id="rId194" Type="http://schemas.openxmlformats.org/officeDocument/2006/relationships/slide" Target="slides/slide193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126" Type="http://schemas.openxmlformats.org/officeDocument/2006/relationships/slide" Target="slides/slide125.xml"/><Relationship Id="rId147" Type="http://schemas.openxmlformats.org/officeDocument/2006/relationships/slide" Target="slides/slide146.xml"/><Relationship Id="rId168" Type="http://schemas.openxmlformats.org/officeDocument/2006/relationships/slide" Target="slides/slide167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121" Type="http://schemas.openxmlformats.org/officeDocument/2006/relationships/slide" Target="slides/slide120.xml"/><Relationship Id="rId142" Type="http://schemas.openxmlformats.org/officeDocument/2006/relationships/slide" Target="slides/slide141.xml"/><Relationship Id="rId163" Type="http://schemas.openxmlformats.org/officeDocument/2006/relationships/slide" Target="slides/slide162.xml"/><Relationship Id="rId184" Type="http://schemas.openxmlformats.org/officeDocument/2006/relationships/slide" Target="slides/slide183.xml"/><Relationship Id="rId189" Type="http://schemas.openxmlformats.org/officeDocument/2006/relationships/slide" Target="slides/slide188.xml"/><Relationship Id="rId3" Type="http://schemas.openxmlformats.org/officeDocument/2006/relationships/slide" Target="slides/slide2.xml"/><Relationship Id="rId25" Type="http://schemas.openxmlformats.org/officeDocument/2006/relationships/slide" Target="slides/slide24.xml"/><Relationship Id="rId46" Type="http://schemas.openxmlformats.org/officeDocument/2006/relationships/slide" Target="slides/slide45.xml"/><Relationship Id="rId67" Type="http://schemas.openxmlformats.org/officeDocument/2006/relationships/slide" Target="slides/slide66.xml"/><Relationship Id="rId116" Type="http://schemas.openxmlformats.org/officeDocument/2006/relationships/slide" Target="slides/slide115.xml"/><Relationship Id="rId137" Type="http://schemas.openxmlformats.org/officeDocument/2006/relationships/slide" Target="slides/slide136.xml"/><Relationship Id="rId158" Type="http://schemas.openxmlformats.org/officeDocument/2006/relationships/slide" Target="slides/slide157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62" Type="http://schemas.openxmlformats.org/officeDocument/2006/relationships/slide" Target="slides/slide61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111" Type="http://schemas.openxmlformats.org/officeDocument/2006/relationships/slide" Target="slides/slide110.xml"/><Relationship Id="rId132" Type="http://schemas.openxmlformats.org/officeDocument/2006/relationships/slide" Target="slides/slide131.xml"/><Relationship Id="rId153" Type="http://schemas.openxmlformats.org/officeDocument/2006/relationships/slide" Target="slides/slide152.xml"/><Relationship Id="rId174" Type="http://schemas.openxmlformats.org/officeDocument/2006/relationships/slide" Target="slides/slide173.xml"/><Relationship Id="rId179" Type="http://schemas.openxmlformats.org/officeDocument/2006/relationships/slide" Target="slides/slide178.xml"/><Relationship Id="rId195" Type="http://schemas.openxmlformats.org/officeDocument/2006/relationships/presProps" Target="presProps.xml"/><Relationship Id="rId190" Type="http://schemas.openxmlformats.org/officeDocument/2006/relationships/slide" Target="slides/slide189.xml"/><Relationship Id="rId15" Type="http://schemas.openxmlformats.org/officeDocument/2006/relationships/slide" Target="slides/slide14.xml"/><Relationship Id="rId36" Type="http://schemas.openxmlformats.org/officeDocument/2006/relationships/slide" Target="slides/slide35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27" Type="http://schemas.openxmlformats.org/officeDocument/2006/relationships/slide" Target="slides/slide12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52" Type="http://schemas.openxmlformats.org/officeDocument/2006/relationships/slide" Target="slides/slide51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122" Type="http://schemas.openxmlformats.org/officeDocument/2006/relationships/slide" Target="slides/slide121.xml"/><Relationship Id="rId143" Type="http://schemas.openxmlformats.org/officeDocument/2006/relationships/slide" Target="slides/slide142.xml"/><Relationship Id="rId148" Type="http://schemas.openxmlformats.org/officeDocument/2006/relationships/slide" Target="slides/slide147.xml"/><Relationship Id="rId164" Type="http://schemas.openxmlformats.org/officeDocument/2006/relationships/slide" Target="slides/slide163.xml"/><Relationship Id="rId169" Type="http://schemas.openxmlformats.org/officeDocument/2006/relationships/slide" Target="slides/slide168.xml"/><Relationship Id="rId185" Type="http://schemas.openxmlformats.org/officeDocument/2006/relationships/slide" Target="slides/slide184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80" Type="http://schemas.openxmlformats.org/officeDocument/2006/relationships/slide" Target="slides/slide179.xml"/><Relationship Id="rId26" Type="http://schemas.openxmlformats.org/officeDocument/2006/relationships/slide" Target="slides/slide2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1463675" y="3549650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708525" y="3549650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Oval 5"/>
          <p:cNvSpPr/>
          <p:nvPr/>
        </p:nvSpPr>
        <p:spPr>
          <a:xfrm>
            <a:off x="4540250" y="3525838"/>
            <a:ext cx="46038" cy="46037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28" name="Title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7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BDEEA5-EFFA-4F98-A1C6-AB0F0A6DE183}" type="datetimeFigureOut">
              <a:rPr lang="en-US"/>
              <a:pPr>
                <a:defRPr/>
              </a:pPr>
              <a:t>3/25/2012</a:t>
            </a:fld>
            <a:endParaRPr lang="en-US"/>
          </a:p>
        </p:txBody>
      </p:sp>
      <p:sp>
        <p:nvSpPr>
          <p:cNvPr id="8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09F9D4-926F-427E-AD7B-7F5BD72975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3E5C49-A93E-4842-A9A6-B3502C3D14E7}" type="datetimeFigureOut">
              <a:rPr lang="en-US"/>
              <a:pPr>
                <a:defRPr/>
              </a:pPr>
              <a:t>3/25/2012</a:t>
            </a:fld>
            <a:endParaRPr lang="en-US"/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6B5DCC-84B0-41DB-B7F0-C64DF17F6B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4A8F9C-D2C5-4796-8825-A3BC3DB1E49B}" type="datetimeFigureOut">
              <a:rPr lang="en-US"/>
              <a:pPr>
                <a:defRPr/>
              </a:pPr>
              <a:t>3/25/2012</a:t>
            </a:fld>
            <a:endParaRPr lang="en-US"/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A8FFDC-6A2A-4522-83BF-A5BC89C064E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776F26-AE9B-4CFC-B706-36B0FD964677}" type="datetimeFigureOut">
              <a:rPr lang="en-US"/>
              <a:pPr>
                <a:defRPr/>
              </a:pPr>
              <a:t>3/25/2012</a:t>
            </a:fld>
            <a:endParaRPr lang="en-US"/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FE9852-6FF2-4C76-B287-EBC87D78F7C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685800" y="4916488"/>
            <a:ext cx="7924800" cy="4762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B9A1A5-06EF-43F4-B7FE-34BB00053CB4}" type="datetimeFigureOut">
              <a:rPr lang="en-US"/>
              <a:pPr>
                <a:defRPr/>
              </a:pPr>
              <a:t>3/25/2012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548A85-4408-447B-9224-822CFFBD52E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F84695-FCB6-4820-88B3-C569767FD0FD}" type="datetimeFigureOut">
              <a:rPr lang="en-US"/>
              <a:pPr>
                <a:defRPr/>
              </a:pPr>
              <a:t>3/25/2012</a:t>
            </a:fld>
            <a:endParaRPr lang="en-US"/>
          </a:p>
        </p:txBody>
      </p:sp>
      <p:sp>
        <p:nvSpPr>
          <p:cNvPr id="6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9F4B57-9F37-4A5F-8DB2-31B599F32D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563563" y="2179638"/>
            <a:ext cx="3748087" cy="1587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4754563" y="2179638"/>
            <a:ext cx="3749675" cy="1587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2" name="Content Placeholder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4" name="Content Placeholder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460EFB-1D92-42FF-A94D-69A7CD8E65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E81FB1-38D3-45F1-BE89-3A8B2B94A686}" type="datetimeFigureOut">
              <a:rPr lang="en-US"/>
              <a:pPr>
                <a:defRPr/>
              </a:pPr>
              <a:t>3/25/2012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1CDD14-842C-4275-B9EB-960E34F420E8}" type="datetimeFigureOut">
              <a:rPr lang="en-US"/>
              <a:pPr>
                <a:defRPr/>
              </a:pPr>
              <a:t>3/25/2012</a:t>
            </a:fld>
            <a:endParaRPr lang="en-US"/>
          </a:p>
        </p:txBody>
      </p:sp>
      <p:sp>
        <p:nvSpPr>
          <p:cNvPr id="4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8E234D-E5EE-4DBF-938A-19DFABA352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2FE331-0DB4-4579-9B33-11A176790078}" type="datetimeFigureOut">
              <a:rPr lang="en-US"/>
              <a:pPr>
                <a:defRPr/>
              </a:pPr>
              <a:t>3/25/2012</a:t>
            </a:fld>
            <a:endParaRPr lang="en-US"/>
          </a:p>
        </p:txBody>
      </p:sp>
      <p:sp>
        <p:nvSpPr>
          <p:cNvPr id="3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24AEC9-136A-4257-9D08-64E5340B42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Content Placeholder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1" name="Title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FD9E0B-2964-48A1-AE9C-DE6ACCF795C3}" type="datetimeFigureOut">
              <a:rPr lang="en-US"/>
              <a:pPr>
                <a:defRPr/>
              </a:pPr>
              <a:t>3/25/2012</a:t>
            </a:fld>
            <a:endParaRPr lang="en-US"/>
          </a:p>
        </p:txBody>
      </p:sp>
      <p:sp>
        <p:nvSpPr>
          <p:cNvPr id="6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C766BA-82CB-47F7-BBD1-3CE6567700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C2FB41-D9C5-4BD9-9E54-2BA7962DA1E3}" type="datetimeFigureOut">
              <a:rPr lang="en-US"/>
              <a:pPr>
                <a:defRPr/>
              </a:pPr>
              <a:t>3/25/2012</a:t>
            </a:fld>
            <a:endParaRPr lang="en-US"/>
          </a:p>
        </p:txBody>
      </p:sp>
      <p:sp>
        <p:nvSpPr>
          <p:cNvPr id="6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7E13B0-A26B-4713-81F4-85D73A9B435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ext Placeholder 8"/>
          <p:cNvSpPr>
            <a:spLocks noGrp="1"/>
          </p:cNvSpPr>
          <p:nvPr>
            <p:ph type="body" idx="1"/>
          </p:nvPr>
        </p:nvSpPr>
        <p:spPr bwMode="auto">
          <a:xfrm>
            <a:off x="457200" y="1447800"/>
            <a:ext cx="8229600" cy="4678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5791200" y="6203950"/>
            <a:ext cx="2590800" cy="384175"/>
          </a:xfrm>
          <a:prstGeom prst="rect">
            <a:avLst/>
          </a:prstGeom>
        </p:spPr>
        <p:txBody>
          <a:bodyPr vert="horz" anchor="ctr" anchorCtr="0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fld id="{5F808259-1B12-416D-8149-365B8F824FCD}" type="datetimeFigureOut">
              <a:rPr lang="en-US"/>
              <a:pPr>
                <a:defRPr/>
              </a:pPr>
              <a:t>3/25/2012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2133600" y="6203950"/>
            <a:ext cx="3581400" cy="384175"/>
          </a:xfrm>
          <a:prstGeom prst="rect">
            <a:avLst/>
          </a:prstGeom>
        </p:spPr>
        <p:txBody>
          <a:bodyPr vert="horz" anchor="ctr" anchorCtr="0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410575" y="6181725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600" baseline="0" smtClean="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fld id="{D5DD5894-0CC8-45DA-A3AC-51E8EA08F8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3" r:id="rId1"/>
    <p:sldLayoutId id="2147483677" r:id="rId2"/>
    <p:sldLayoutId id="2147483684" r:id="rId3"/>
    <p:sldLayoutId id="2147483678" r:id="rId4"/>
    <p:sldLayoutId id="2147483685" r:id="rId5"/>
    <p:sldLayoutId id="2147483679" r:id="rId6"/>
    <p:sldLayoutId id="2147483680" r:id="rId7"/>
    <p:sldLayoutId id="2147483686" r:id="rId8"/>
    <p:sldLayoutId id="2147483687" r:id="rId9"/>
    <p:sldLayoutId id="2147483681" r:id="rId10"/>
    <p:sldLayoutId id="2147483682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lang="en-US" sz="4200" kern="1200" spc="-10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2pPr>
      <a:lvl3pPr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3pPr>
      <a:lvl4pPr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4pPr>
      <a:lvl5pPr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9pPr>
    </p:titleStyle>
    <p:bodyStyle>
      <a:lvl1pPr marL="273050" indent="-273050" algn="l" rtl="0" fontAlgn="base">
        <a:spcBef>
          <a:spcPts val="600"/>
        </a:spcBef>
        <a:spcAft>
          <a:spcPct val="0"/>
        </a:spcAft>
        <a:buClr>
          <a:schemeClr val="accent2"/>
        </a:buClr>
        <a:buSzPct val="8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fontAlgn="base">
        <a:spcBef>
          <a:spcPts val="300"/>
        </a:spcBef>
        <a:spcAft>
          <a:spcPct val="0"/>
        </a:spcAft>
        <a:buClr>
          <a:srgbClr val="D6903D"/>
        </a:buClr>
        <a:buSzPct val="85000"/>
        <a:buFont typeface="Wingdings 2" pitchFamily="18" charset="2"/>
        <a:buChar char=""/>
        <a:defRPr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4888" indent="-228600" algn="l" rtl="0" fontAlgn="base">
        <a:spcBef>
          <a:spcPts val="300"/>
        </a:spcBef>
        <a:spcAft>
          <a:spcPct val="0"/>
        </a:spcAft>
        <a:buClr>
          <a:srgbClr val="B37732"/>
        </a:buClr>
        <a:buSzPct val="85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79525" indent="-228600" algn="l" rtl="0" fontAlgn="base">
        <a:spcBef>
          <a:spcPts val="300"/>
        </a:spcBef>
        <a:spcAft>
          <a:spcPct val="0"/>
        </a:spcAft>
        <a:buClr>
          <a:srgbClr val="D6903D"/>
        </a:buClr>
        <a:buSzPct val="85000"/>
        <a:buFont typeface="Wingdings 2" pitchFamily="18" charset="2"/>
        <a:buChar char="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163" indent="-228600" algn="l" rtl="0" fontAlgn="base">
        <a:spcBef>
          <a:spcPts val="338"/>
        </a:spcBef>
        <a:spcAft>
          <a:spcPct val="0"/>
        </a:spcAft>
        <a:buClr>
          <a:srgbClr val="D6903D"/>
        </a:buClr>
        <a:buSzPct val="85000"/>
        <a:buFont typeface="Wingdings 2" pitchFamily="18" charset="2"/>
        <a:buChar char="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3700463"/>
            <a:ext cx="8305800" cy="1143000"/>
          </a:xfrm>
        </p:spPr>
        <p:txBody>
          <a:bodyPr/>
          <a:lstStyle/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en-US" dirty="0" smtClean="0"/>
              <a:t>Prehistory to around 650 </a:t>
            </a:r>
            <a:r>
              <a:rPr lang="en-US" dirty="0" smtClean="0"/>
              <a:t>CE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smtClean="0"/>
              <a:t>AP World History Review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 2" pitchFamily="18" charset="2"/>
              <a:buNone/>
            </a:pPr>
            <a:r>
              <a:rPr lang="en-US" smtClean="0"/>
              <a:t>5) The tenth century B. C. E. refers to:</a:t>
            </a:r>
          </a:p>
          <a:p>
            <a:r>
              <a:rPr lang="en-US" smtClean="0"/>
              <a:t>A) 999–900 years before the birth of Christ.</a:t>
            </a:r>
          </a:p>
          <a:p>
            <a:r>
              <a:rPr lang="en-US" smtClean="0"/>
              <a:t>B) 1099–1000 years before the birth of Christ.</a:t>
            </a:r>
          </a:p>
          <a:p>
            <a:r>
              <a:rPr lang="en-US" smtClean="0"/>
              <a:t>C) 1049–1000 years before the birth of Christ.</a:t>
            </a:r>
          </a:p>
          <a:p>
            <a:r>
              <a:rPr lang="en-US" smtClean="0"/>
              <a:t>D) 1199–1100 years before the birth of Christ.</a:t>
            </a:r>
          </a:p>
          <a:p>
            <a:r>
              <a:rPr lang="en-US" smtClean="0"/>
              <a:t>E) 1299–1200 years before the birth of Christ.</a:t>
            </a:r>
          </a:p>
          <a:p>
            <a:endParaRPr lang="en-US" smtClean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endParaRPr/>
          </a:p>
        </p:txBody>
      </p:sp>
    </p:spTree>
  </p:cSld>
  <p:clrMapOvr>
    <a:masterClrMapping/>
  </p:clrMapOvr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 2" pitchFamily="18" charset="2"/>
              <a:buNone/>
            </a:pPr>
            <a:r>
              <a:rPr lang="en-US" smtClean="0"/>
              <a:t>One important early symptom of Rome’s decline was:</a:t>
            </a:r>
          </a:p>
          <a:p>
            <a:r>
              <a:rPr lang="en-US" smtClean="0"/>
              <a:t>A) the drop in population.</a:t>
            </a:r>
          </a:p>
          <a:p>
            <a:r>
              <a:rPr lang="en-US" smtClean="0"/>
              <a:t>B) the use of slave labor.</a:t>
            </a:r>
          </a:p>
          <a:p>
            <a:r>
              <a:rPr lang="en-US" smtClean="0"/>
              <a:t>C) the replacement of republic by empire.</a:t>
            </a:r>
          </a:p>
          <a:p>
            <a:r>
              <a:rPr lang="en-US" smtClean="0"/>
              <a:t>D) the weakness of the eastern portion of the empire compared to the west.</a:t>
            </a:r>
          </a:p>
          <a:p>
            <a:r>
              <a:rPr lang="en-US" smtClean="0"/>
              <a:t>E) acceptance of Christianity.</a:t>
            </a:r>
          </a:p>
          <a:p>
            <a:endParaRPr lang="en-US" smtClean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endParaRPr/>
          </a:p>
        </p:txBody>
      </p:sp>
    </p:spTree>
  </p:cSld>
  <p:clrMapOvr>
    <a:masterClrMapping/>
  </p:clrMapOvr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 2" pitchFamily="18" charset="2"/>
              <a:buNone/>
            </a:pPr>
            <a:r>
              <a:rPr lang="en-US" smtClean="0"/>
              <a:t>A) the drop in population.</a:t>
            </a:r>
          </a:p>
          <a:p>
            <a:endParaRPr lang="en-US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smtClean="0"/>
              <a:t>And the answer is</a:t>
            </a:r>
            <a:endParaRPr/>
          </a:p>
        </p:txBody>
      </p:sp>
    </p:spTree>
  </p:cSld>
  <p:clrMapOvr>
    <a:masterClrMapping/>
  </p:clrMapOvr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 2" pitchFamily="18" charset="2"/>
              <a:buNone/>
            </a:pPr>
            <a:r>
              <a:rPr lang="en-US" smtClean="0"/>
              <a:t>The end of the Gupta empire differed from the decline of Rome in that it did not involve:</a:t>
            </a:r>
          </a:p>
          <a:p>
            <a:r>
              <a:rPr lang="en-US" smtClean="0"/>
              <a:t>A) a change in political institutions.</a:t>
            </a:r>
          </a:p>
          <a:p>
            <a:r>
              <a:rPr lang="en-US" smtClean="0"/>
              <a:t>B) outside invasion.</a:t>
            </a:r>
          </a:p>
          <a:p>
            <a:r>
              <a:rPr lang="en-US" smtClean="0"/>
              <a:t>C) the introduction of a new religion for the majority.</a:t>
            </a:r>
          </a:p>
          <a:p>
            <a:r>
              <a:rPr lang="en-US" smtClean="0"/>
              <a:t>D) the weakening of central government.</a:t>
            </a:r>
          </a:p>
          <a:p>
            <a:r>
              <a:rPr lang="en-US" smtClean="0"/>
              <a:t>E) big cultural changes.</a:t>
            </a:r>
          </a:p>
          <a:p>
            <a:endParaRPr lang="en-US" smtClean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endParaRPr/>
          </a:p>
        </p:txBody>
      </p:sp>
    </p:spTree>
  </p:cSld>
  <p:clrMapOvr>
    <a:masterClrMapping/>
  </p:clrMapOvr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 2" pitchFamily="18" charset="2"/>
              <a:buNone/>
            </a:pPr>
            <a:r>
              <a:rPr lang="en-US" smtClean="0"/>
              <a:t>C) the introduction of a new religion for the majority.</a:t>
            </a:r>
          </a:p>
          <a:p>
            <a:endParaRPr lang="en-US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smtClean="0"/>
              <a:t>And the answer is</a:t>
            </a:r>
            <a:endParaRPr/>
          </a:p>
        </p:txBody>
      </p:sp>
    </p:spTree>
  </p:cSld>
  <p:clrMapOvr>
    <a:masterClrMapping/>
  </p:clrMapOvr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 2" pitchFamily="18" charset="2"/>
              <a:buNone/>
            </a:pPr>
            <a:r>
              <a:rPr lang="en-US" smtClean="0"/>
              <a:t>The eastern portion of the Roman empire experienced less decline than the west for all the following reasons </a:t>
            </a:r>
            <a:r>
              <a:rPr lang="en-US" b="1" smtClean="0"/>
              <a:t>EXCEPT</a:t>
            </a:r>
            <a:r>
              <a:rPr lang="en-US" smtClean="0"/>
              <a:t>:</a:t>
            </a:r>
          </a:p>
          <a:p>
            <a:r>
              <a:rPr lang="en-US" smtClean="0"/>
              <a:t>A) the east had older traditions of civilization.</a:t>
            </a:r>
          </a:p>
          <a:p>
            <a:r>
              <a:rPr lang="en-US" smtClean="0"/>
              <a:t>B) the east resisted the spread of Christianity.</a:t>
            </a:r>
          </a:p>
          <a:p>
            <a:r>
              <a:rPr lang="en-US" smtClean="0"/>
              <a:t>C) the east faced less pressure from barbarian invasions.</a:t>
            </a:r>
          </a:p>
          <a:p>
            <a:r>
              <a:rPr lang="en-US" smtClean="0"/>
              <a:t>D) the east had more active trade.</a:t>
            </a:r>
          </a:p>
          <a:p>
            <a:r>
              <a:rPr lang="en-US" smtClean="0"/>
              <a:t>E) the east was more wealthy.</a:t>
            </a:r>
          </a:p>
          <a:p>
            <a:endParaRPr lang="en-US" smtClean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endParaRPr/>
          </a:p>
        </p:txBody>
      </p:sp>
    </p:spTree>
  </p:cSld>
  <p:clrMapOvr>
    <a:masterClrMapping/>
  </p:clrMapOvr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 2" pitchFamily="18" charset="2"/>
              <a:buNone/>
            </a:pPr>
            <a:r>
              <a:rPr lang="en-US" smtClean="0"/>
              <a:t>B) the east resisted the spread of Christianity.</a:t>
            </a:r>
          </a:p>
          <a:p>
            <a:endParaRPr lang="en-US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smtClean="0"/>
              <a:t>And the answer is</a:t>
            </a:r>
            <a:endParaRPr/>
          </a:p>
        </p:txBody>
      </p:sp>
    </p:spTree>
  </p:cSld>
  <p:clrMapOvr>
    <a:masterClrMapping/>
  </p:clrMapOvr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 2" pitchFamily="18" charset="2"/>
              <a:buNone/>
            </a:pPr>
            <a:r>
              <a:rPr lang="en-US" smtClean="0"/>
              <a:t>By 600, looking at the entire world, a good definition of “barbarian” would be:</a:t>
            </a:r>
          </a:p>
          <a:p>
            <a:r>
              <a:rPr lang="en-US" smtClean="0"/>
              <a:t>A) someone who fights better than a peasant-soldier.</a:t>
            </a:r>
          </a:p>
          <a:p>
            <a:r>
              <a:rPr lang="en-US" smtClean="0"/>
              <a:t>B) someone who is not Christian.</a:t>
            </a:r>
          </a:p>
          <a:p>
            <a:r>
              <a:rPr lang="en-US" smtClean="0"/>
              <a:t>C) someone who is not part of a civilization.</a:t>
            </a:r>
          </a:p>
          <a:p>
            <a:r>
              <a:rPr lang="en-US" smtClean="0"/>
              <a:t>D) someone who is illiterate.</a:t>
            </a:r>
          </a:p>
          <a:p>
            <a:r>
              <a:rPr lang="en-US" smtClean="0"/>
              <a:t>E) someone who is a knight.</a:t>
            </a:r>
          </a:p>
          <a:p>
            <a:endParaRPr lang="en-US" smtClean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endParaRPr/>
          </a:p>
        </p:txBody>
      </p:sp>
    </p:spTree>
  </p:cSld>
  <p:clrMapOvr>
    <a:masterClrMapping/>
  </p:clrMapOvr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 2" pitchFamily="18" charset="2"/>
              <a:buNone/>
            </a:pPr>
            <a:r>
              <a:rPr lang="en-US" smtClean="0"/>
              <a:t>C) someone who is not part of a civilization.</a:t>
            </a:r>
          </a:p>
          <a:p>
            <a:endParaRPr lang="en-US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smtClean="0"/>
              <a:t>And the answer is</a:t>
            </a:r>
            <a:endParaRPr/>
          </a:p>
        </p:txBody>
      </p:sp>
    </p:spTree>
  </p:cSld>
  <p:clrMapOvr>
    <a:masterClrMapping/>
  </p:clrMapOvr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 2" pitchFamily="18" charset="2"/>
              <a:buNone/>
            </a:pPr>
            <a:r>
              <a:rPr lang="en-US" smtClean="0"/>
              <a:t>Nomadic invaders often had military advantages over the armies of empires because:</a:t>
            </a:r>
          </a:p>
          <a:p>
            <a:r>
              <a:rPr lang="en-US" smtClean="0"/>
              <a:t>A) they had larger forces with more soldiers.</a:t>
            </a:r>
          </a:p>
          <a:p>
            <a:r>
              <a:rPr lang="en-US" smtClean="0"/>
              <a:t>B) they developed better supply lines.</a:t>
            </a:r>
          </a:p>
          <a:p>
            <a:r>
              <a:rPr lang="en-US" smtClean="0"/>
              <a:t>C) they believed they were fighting inferior cultures.</a:t>
            </a:r>
          </a:p>
          <a:p>
            <a:r>
              <a:rPr lang="en-US" smtClean="0"/>
              <a:t>D) they were more skilled as horsemen.</a:t>
            </a:r>
          </a:p>
          <a:p>
            <a:r>
              <a:rPr lang="en-US" smtClean="0"/>
              <a:t>E) they had smaller distances to cover.</a:t>
            </a:r>
          </a:p>
          <a:p>
            <a:endParaRPr lang="en-US" smtClean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endParaRPr/>
          </a:p>
        </p:txBody>
      </p:sp>
    </p:spTree>
  </p:cSld>
  <p:clrMapOvr>
    <a:masterClrMapping/>
  </p:clrMapOvr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 2" pitchFamily="18" charset="2"/>
              <a:buNone/>
            </a:pPr>
            <a:r>
              <a:rPr lang="en-US" smtClean="0"/>
              <a:t>D) they were more skilled as horsemen.</a:t>
            </a:r>
          </a:p>
          <a:p>
            <a:endParaRPr lang="en-US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smtClean="0"/>
              <a:t>And the answer is</a:t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 2" pitchFamily="18" charset="2"/>
              <a:buNone/>
            </a:pPr>
            <a:r>
              <a:rPr lang="en-US" smtClean="0"/>
              <a:t>A) 999–900 years before the birth of Christ.</a:t>
            </a:r>
          </a:p>
          <a:p>
            <a:endParaRPr lang="en-US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smtClean="0"/>
              <a:t>And the answer is</a:t>
            </a:r>
            <a:endParaRPr/>
          </a:p>
        </p:txBody>
      </p:sp>
    </p:spTree>
  </p:cSld>
  <p:clrMapOvr>
    <a:masterClrMapping/>
  </p:clrMapOvr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 2" pitchFamily="18" charset="2"/>
              <a:buNone/>
            </a:pPr>
            <a:r>
              <a:rPr lang="en-US" smtClean="0"/>
              <a:t>Which of the following best survived the Hun invasions in India?</a:t>
            </a:r>
          </a:p>
          <a:p>
            <a:r>
              <a:rPr lang="en-US" smtClean="0"/>
              <a:t>A) Hindu beliefs</a:t>
            </a:r>
          </a:p>
          <a:p>
            <a:r>
              <a:rPr lang="en-US" smtClean="0"/>
              <a:t>B) Political unity</a:t>
            </a:r>
          </a:p>
          <a:p>
            <a:r>
              <a:rPr lang="en-US" smtClean="0"/>
              <a:t>C) Nationalist beliefs</a:t>
            </a:r>
          </a:p>
          <a:p>
            <a:r>
              <a:rPr lang="en-US" smtClean="0"/>
              <a:t>D) Buddhist beliefs</a:t>
            </a:r>
          </a:p>
          <a:p>
            <a:r>
              <a:rPr lang="en-US" smtClean="0"/>
              <a:t>E) Aryan traditions</a:t>
            </a:r>
          </a:p>
          <a:p>
            <a:endParaRPr lang="en-US" smtClean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endParaRPr/>
          </a:p>
        </p:txBody>
      </p:sp>
    </p:spTree>
  </p:cSld>
  <p:clrMapOvr>
    <a:masterClrMapping/>
  </p:clrMapOvr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 2" pitchFamily="18" charset="2"/>
              <a:buNone/>
            </a:pPr>
            <a:r>
              <a:rPr lang="en-US" smtClean="0"/>
              <a:t>A) Hindu beliefs</a:t>
            </a:r>
          </a:p>
          <a:p>
            <a:endParaRPr lang="en-US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smtClean="0"/>
              <a:t>And the answer is</a:t>
            </a:r>
            <a:endParaRPr/>
          </a:p>
        </p:txBody>
      </p:sp>
    </p:spTree>
  </p:cSld>
  <p:clrMapOvr>
    <a:masterClrMapping/>
  </p:clrMapOvr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 2" pitchFamily="18" charset="2"/>
              <a:buNone/>
            </a:pPr>
            <a:r>
              <a:rPr lang="en-US" smtClean="0"/>
              <a:t>Despite major differences, Christianity, Hinduism, and Buddhism all show interest in:</a:t>
            </a:r>
          </a:p>
          <a:p>
            <a:r>
              <a:rPr lang="en-US" smtClean="0"/>
              <a:t>A) strong priesthood.</a:t>
            </a:r>
          </a:p>
          <a:p>
            <a:r>
              <a:rPr lang="en-US" smtClean="0"/>
              <a:t>B) clearly organized church structures.</a:t>
            </a:r>
          </a:p>
          <a:p>
            <a:r>
              <a:rPr lang="en-US" smtClean="0"/>
              <a:t>C) absolute hostility to the worship of religious images and spirits of nature.</a:t>
            </a:r>
          </a:p>
          <a:p>
            <a:r>
              <a:rPr lang="en-US" smtClean="0"/>
              <a:t>D) life after death.</a:t>
            </a:r>
          </a:p>
          <a:p>
            <a:r>
              <a:rPr lang="en-US" smtClean="0"/>
              <a:t>E) polytheism.</a:t>
            </a:r>
          </a:p>
          <a:p>
            <a:endParaRPr lang="en-US" smtClean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endParaRPr/>
          </a:p>
        </p:txBody>
      </p:sp>
    </p:spTree>
  </p:cSld>
  <p:clrMapOvr>
    <a:masterClrMapping/>
  </p:clrMapOvr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D) life after death.</a:t>
            </a:r>
          </a:p>
          <a:p>
            <a:endParaRPr lang="en-US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smtClean="0"/>
              <a:t>And the answer is</a:t>
            </a:r>
            <a:endParaRPr/>
          </a:p>
        </p:txBody>
      </p:sp>
    </p:spTree>
  </p:cSld>
  <p:clrMapOvr>
    <a:masterClrMapping/>
  </p:clrMapOvr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 2" pitchFamily="18" charset="2"/>
              <a:buNone/>
            </a:pPr>
            <a:r>
              <a:rPr lang="en-US" smtClean="0"/>
              <a:t>Compared to Hinduism and Buddhism, all of the following constitute distinctive features of late-Roman Christianity </a:t>
            </a:r>
            <a:r>
              <a:rPr lang="en-US" b="1" smtClean="0"/>
              <a:t>EXCEPT</a:t>
            </a:r>
            <a:r>
              <a:rPr lang="en-US" smtClean="0"/>
              <a:t>:</a:t>
            </a:r>
          </a:p>
          <a:p>
            <a:r>
              <a:rPr lang="en-US" smtClean="0"/>
              <a:t>A) intolerance for competing beliefs.</a:t>
            </a:r>
          </a:p>
          <a:p>
            <a:r>
              <a:rPr lang="en-US" smtClean="0"/>
              <a:t>B) belief in a divine trinity.</a:t>
            </a:r>
          </a:p>
          <a:p>
            <a:r>
              <a:rPr lang="en-US" smtClean="0"/>
              <a:t>C) belief that an evil life will be punished.</a:t>
            </a:r>
          </a:p>
          <a:p>
            <a:r>
              <a:rPr lang="en-US" smtClean="0"/>
              <a:t>D) a strong hierarchy of church officials.</a:t>
            </a:r>
          </a:p>
          <a:p>
            <a:r>
              <a:rPr lang="en-US" smtClean="0"/>
              <a:t>E) a strong evangelizing impulse.</a:t>
            </a:r>
          </a:p>
          <a:p>
            <a:endParaRPr lang="en-US" smtClean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endParaRPr/>
          </a:p>
        </p:txBody>
      </p:sp>
    </p:spTree>
  </p:cSld>
  <p:clrMapOvr>
    <a:masterClrMapping/>
  </p:clrMapOvr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C) belief that an evil life will be punished.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smtClean="0"/>
              <a:t>And the answer is</a:t>
            </a:r>
            <a:endParaRPr/>
          </a:p>
        </p:txBody>
      </p:sp>
    </p:spTree>
  </p:cSld>
  <p:clrMapOvr>
    <a:masterClrMapping/>
  </p:clrMapOvr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 2" pitchFamily="18" charset="2"/>
              <a:buNone/>
            </a:pPr>
            <a:r>
              <a:rPr lang="en-US" smtClean="0"/>
              <a:t>Everywhere it spread, Buddhism stressed</a:t>
            </a:r>
          </a:p>
          <a:p>
            <a:r>
              <a:rPr lang="en-US" smtClean="0"/>
              <a:t>A) worship of Buddha as a god.</a:t>
            </a:r>
          </a:p>
          <a:p>
            <a:r>
              <a:rPr lang="en-US" smtClean="0"/>
              <a:t>B) strong church organization.</a:t>
            </a:r>
          </a:p>
          <a:p>
            <a:r>
              <a:rPr lang="en-US" smtClean="0"/>
              <a:t>C) meditation and ethical behavior.</a:t>
            </a:r>
          </a:p>
          <a:p>
            <a:r>
              <a:rPr lang="en-US" smtClean="0"/>
              <a:t>D) the impossibility of attaining nirvana except by multiple reincarnations.</a:t>
            </a:r>
          </a:p>
          <a:p>
            <a:r>
              <a:rPr lang="en-US" smtClean="0"/>
              <a:t>E) the worthlessness of all competing religions</a:t>
            </a: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endParaRPr/>
          </a:p>
        </p:txBody>
      </p:sp>
    </p:spTree>
  </p:cSld>
  <p:clrMapOvr>
    <a:masterClrMapping/>
  </p:clrMapOvr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 2" pitchFamily="18" charset="2"/>
              <a:buNone/>
            </a:pPr>
            <a:r>
              <a:rPr lang="en-US" smtClean="0"/>
              <a:t>C) meditation and ethical behavior.</a:t>
            </a:r>
          </a:p>
          <a:p>
            <a:endParaRPr lang="en-US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smtClean="0"/>
              <a:t>And the answer is</a:t>
            </a:r>
            <a:endParaRPr/>
          </a:p>
        </p:txBody>
      </p:sp>
    </p:spTree>
  </p:cSld>
  <p:clrMapOvr>
    <a:masterClrMapping/>
  </p:clrMapOvr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 2" pitchFamily="18" charset="2"/>
              <a:buNone/>
            </a:pPr>
            <a:r>
              <a:rPr lang="en-US" smtClean="0"/>
              <a:t>The first kingdoms in Africa below the Sahara showed the influence of:</a:t>
            </a:r>
          </a:p>
          <a:p>
            <a:r>
              <a:rPr lang="en-US" smtClean="0"/>
              <a:t>A) Egypt and Hellenism.</a:t>
            </a:r>
          </a:p>
          <a:p>
            <a:r>
              <a:rPr lang="en-US" smtClean="0"/>
              <a:t>B) Rome and Phoenicia.</a:t>
            </a:r>
          </a:p>
          <a:p>
            <a:r>
              <a:rPr lang="en-US" smtClean="0"/>
              <a:t>C) Indian merchants and missionaries.</a:t>
            </a:r>
          </a:p>
          <a:p>
            <a:r>
              <a:rPr lang="en-US" smtClean="0"/>
              <a:t>D) the flight of Jews from Israel.</a:t>
            </a:r>
          </a:p>
          <a:p>
            <a:r>
              <a:rPr lang="en-US" smtClean="0"/>
              <a:t>E) Persia.</a:t>
            </a:r>
          </a:p>
          <a:p>
            <a:endParaRPr lang="en-US" smtClean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endParaRPr/>
          </a:p>
        </p:txBody>
      </p:sp>
    </p:spTree>
  </p:cSld>
  <p:clrMapOvr>
    <a:masterClrMapping/>
  </p:clrMapOvr>
</p:sld>
</file>

<file path=ppt/slides/slide1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 2" pitchFamily="18" charset="2"/>
              <a:buNone/>
            </a:pPr>
            <a:r>
              <a:rPr lang="en-US" smtClean="0"/>
              <a:t>A) Egypt and Hellenism.</a:t>
            </a:r>
          </a:p>
          <a:p>
            <a:endParaRPr lang="en-US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smtClean="0"/>
              <a:t>And the answer is</a:t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 2" pitchFamily="18" charset="2"/>
              <a:buNone/>
            </a:pPr>
            <a:r>
              <a:rPr lang="en-US" smtClean="0"/>
              <a:t>6) Why did the original inhabitants of Australia not develop agriculture?</a:t>
            </a:r>
          </a:p>
          <a:p>
            <a:r>
              <a:rPr lang="en-US" smtClean="0"/>
              <a:t>A) Australian soil was too barren to grow crops.</a:t>
            </a:r>
          </a:p>
          <a:p>
            <a:r>
              <a:rPr lang="en-US" smtClean="0"/>
              <a:t>B) The Australian climate was too severe.</a:t>
            </a:r>
          </a:p>
          <a:p>
            <a:r>
              <a:rPr lang="en-US" smtClean="0"/>
              <a:t>C) The first Australians were too isolated to learn of developments elsewhere until recently.</a:t>
            </a:r>
          </a:p>
          <a:p>
            <a:r>
              <a:rPr lang="en-US" smtClean="0"/>
              <a:t>D) Australia was too crowded to permit land use for agriculture.</a:t>
            </a:r>
          </a:p>
          <a:p>
            <a:r>
              <a:rPr lang="en-US" smtClean="0"/>
              <a:t>E) They were prevented from doing so by the Neolithic Revolution.</a:t>
            </a:r>
          </a:p>
          <a:p>
            <a:endParaRPr lang="en-US" smtClean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endParaRPr/>
          </a:p>
        </p:txBody>
      </p:sp>
    </p:spTree>
  </p:cSld>
  <p:clrMapOvr>
    <a:masterClrMapping/>
  </p:clrMapOvr>
</p:sld>
</file>

<file path=ppt/slides/slide1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274320" indent="-274320" fontAlgn="auto">
              <a:spcAft>
                <a:spcPts val="0"/>
              </a:spcAft>
              <a:buFont typeface="Wingdings 2"/>
              <a:buNone/>
              <a:defRPr/>
            </a:pPr>
            <a:r>
              <a:rPr lang="en-US" dirty="0" smtClean="0"/>
              <a:t>The “lessons” of late Han China and the late Roman empire are that the decline of a civilization, whether temporary or permanent,: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/>
              <a:t>A) is not simply the result of attack by outside invaders.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/>
              <a:t>B) follows inevitably from centralized, unrepresentative government.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/>
              <a:t>C) results from undue dependence on slavery.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/>
              <a:t>D) results from social rebellion in which the poor attack the rich and tear down their institutions.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/>
              <a:t>E) results from a lack of religious conviction.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endParaRPr/>
          </a:p>
        </p:txBody>
      </p:sp>
    </p:spTree>
  </p:cSld>
  <p:clrMapOvr>
    <a:masterClrMapping/>
  </p:clrMapOvr>
</p:sld>
</file>

<file path=ppt/slides/slide1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 2" pitchFamily="18" charset="2"/>
              <a:buNone/>
            </a:pPr>
            <a:r>
              <a:rPr lang="en-US" smtClean="0"/>
              <a:t>A) is not simply the result of attack by outside invaders.</a:t>
            </a:r>
          </a:p>
          <a:p>
            <a:endParaRPr lang="en-US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smtClean="0"/>
              <a:t>And the answer is</a:t>
            </a:r>
            <a:endParaRPr/>
          </a:p>
        </p:txBody>
      </p:sp>
    </p:spTree>
  </p:cSld>
  <p:clrMapOvr>
    <a:masterClrMapping/>
  </p:clrMapOvr>
</p:sld>
</file>

<file path=ppt/slides/slide1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 2" pitchFamily="18" charset="2"/>
              <a:buNone/>
            </a:pPr>
            <a:r>
              <a:rPr lang="en-US" smtClean="0"/>
              <a:t>Compared to Hinduism, Christianity is more likely to:</a:t>
            </a:r>
          </a:p>
          <a:p>
            <a:r>
              <a:rPr lang="en-US" smtClean="0"/>
              <a:t>A) see humans as superior to the rest of nature.</a:t>
            </a:r>
          </a:p>
          <a:p>
            <a:r>
              <a:rPr lang="en-US" smtClean="0"/>
              <a:t>B) believe that women are morally superior to men.</a:t>
            </a:r>
          </a:p>
          <a:p>
            <a:r>
              <a:rPr lang="en-US" smtClean="0"/>
              <a:t>C) approve of sexual pleasure.</a:t>
            </a:r>
          </a:p>
          <a:p>
            <a:r>
              <a:rPr lang="en-US" smtClean="0"/>
              <a:t>D) tolerate other beliefs.</a:t>
            </a:r>
          </a:p>
          <a:p>
            <a:r>
              <a:rPr lang="en-US" smtClean="0"/>
              <a:t>E) be polytheistic.</a:t>
            </a:r>
          </a:p>
          <a:p>
            <a:endParaRPr lang="en-US" smtClean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endParaRPr/>
          </a:p>
        </p:txBody>
      </p:sp>
    </p:spTree>
  </p:cSld>
  <p:clrMapOvr>
    <a:masterClrMapping/>
  </p:clrMapOvr>
</p:sld>
</file>

<file path=ppt/slides/slide1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A) see humans as superior to the rest of nature.</a:t>
            </a:r>
          </a:p>
          <a:p>
            <a:endParaRPr lang="en-US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smtClean="0"/>
              <a:t>And the answer is</a:t>
            </a:r>
            <a:endParaRPr/>
          </a:p>
        </p:txBody>
      </p:sp>
    </p:spTree>
  </p:cSld>
  <p:clrMapOvr>
    <a:masterClrMapping/>
  </p:clrMapOvr>
</p:sld>
</file>

<file path=ppt/slides/slide1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 2" pitchFamily="18" charset="2"/>
              <a:buNone/>
            </a:pPr>
            <a:r>
              <a:rPr lang="en-US" smtClean="0"/>
              <a:t>By 600 C. E., an early civilization was beginning to take shape in:</a:t>
            </a:r>
          </a:p>
          <a:p>
            <a:r>
              <a:rPr lang="en-US" smtClean="0"/>
              <a:t>A) Central America.</a:t>
            </a:r>
          </a:p>
          <a:p>
            <a:r>
              <a:rPr lang="en-US" smtClean="0"/>
              <a:t>B) Brazil.</a:t>
            </a:r>
          </a:p>
          <a:p>
            <a:r>
              <a:rPr lang="en-US" smtClean="0"/>
              <a:t>C) the west coast of North America.</a:t>
            </a:r>
          </a:p>
          <a:p>
            <a:r>
              <a:rPr lang="en-US" smtClean="0"/>
              <a:t>D) Russia.</a:t>
            </a:r>
          </a:p>
          <a:p>
            <a:r>
              <a:rPr lang="en-US" smtClean="0"/>
              <a:t>E) the West Indies.</a:t>
            </a:r>
          </a:p>
          <a:p>
            <a:endParaRPr lang="en-US" smtClean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endParaRPr/>
          </a:p>
        </p:txBody>
      </p:sp>
    </p:spTree>
  </p:cSld>
  <p:clrMapOvr>
    <a:masterClrMapping/>
  </p:clrMapOvr>
</p:sld>
</file>

<file path=ppt/slides/slide1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 2" pitchFamily="18" charset="2"/>
              <a:buNone/>
            </a:pPr>
            <a:r>
              <a:rPr lang="en-US" smtClean="0"/>
              <a:t>A) Central America.</a:t>
            </a:r>
          </a:p>
          <a:p>
            <a:endParaRPr lang="en-US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smtClean="0"/>
              <a:t>And the answer is</a:t>
            </a:r>
            <a:endParaRPr/>
          </a:p>
        </p:txBody>
      </p:sp>
    </p:spTree>
  </p:cSld>
  <p:clrMapOvr>
    <a:masterClrMapping/>
  </p:clrMapOvr>
</p:sld>
</file>

<file path=ppt/slides/slide1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 2" pitchFamily="18" charset="2"/>
              <a:buNone/>
            </a:pPr>
            <a:r>
              <a:rPr lang="en-US" smtClean="0"/>
              <a:t>Islam means:</a:t>
            </a:r>
          </a:p>
          <a:p>
            <a:r>
              <a:rPr lang="en-US" smtClean="0"/>
              <a:t>A) “dedication to Allah.”</a:t>
            </a:r>
          </a:p>
          <a:p>
            <a:r>
              <a:rPr lang="en-US" smtClean="0"/>
              <a:t>B) “victory.”</a:t>
            </a:r>
          </a:p>
          <a:p>
            <a:r>
              <a:rPr lang="en-US" smtClean="0"/>
              <a:t>C) “submission.”</a:t>
            </a:r>
          </a:p>
          <a:p>
            <a:r>
              <a:rPr lang="en-US" smtClean="0"/>
              <a:t>D) “peace.”</a:t>
            </a:r>
          </a:p>
          <a:p>
            <a:r>
              <a:rPr lang="en-US" smtClean="0"/>
              <a:t>E) “people of the book.”</a:t>
            </a:r>
          </a:p>
          <a:p>
            <a:endParaRPr lang="en-US" smtClean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endParaRPr/>
          </a:p>
        </p:txBody>
      </p:sp>
    </p:spTree>
  </p:cSld>
  <p:clrMapOvr>
    <a:masterClrMapping/>
  </p:clrMapOvr>
</p:sld>
</file>

<file path=ppt/slides/slide1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 2" pitchFamily="18" charset="2"/>
              <a:buNone/>
            </a:pPr>
            <a:r>
              <a:rPr lang="en-US" smtClean="0"/>
              <a:t>C) “submission.”</a:t>
            </a:r>
          </a:p>
          <a:p>
            <a:endParaRPr lang="en-US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smtClean="0"/>
              <a:t>And the answer is</a:t>
            </a:r>
            <a:endParaRPr/>
          </a:p>
        </p:txBody>
      </p:sp>
    </p:spTree>
  </p:cSld>
  <p:clrMapOvr>
    <a:masterClrMapping/>
  </p:clrMapOvr>
</p:sld>
</file>

<file path=ppt/slides/slide1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 2" pitchFamily="18" charset="2"/>
              <a:buNone/>
            </a:pPr>
            <a:r>
              <a:rPr lang="en-US" smtClean="0"/>
              <a:t>Which of the following areas was </a:t>
            </a:r>
            <a:r>
              <a:rPr lang="en-US" b="1" smtClean="0"/>
              <a:t>NOT</a:t>
            </a:r>
            <a:r>
              <a:rPr lang="en-US" smtClean="0"/>
              <a:t> affected by Islam in the millennium after 600 A.D.?</a:t>
            </a:r>
          </a:p>
          <a:p>
            <a:r>
              <a:rPr lang="en-US" smtClean="0"/>
              <a:t>A) Africa</a:t>
            </a:r>
          </a:p>
          <a:p>
            <a:r>
              <a:rPr lang="en-US" smtClean="0"/>
              <a:t>B) Europe</a:t>
            </a:r>
          </a:p>
          <a:p>
            <a:r>
              <a:rPr lang="en-US" smtClean="0"/>
              <a:t>C) Asia</a:t>
            </a:r>
          </a:p>
          <a:p>
            <a:r>
              <a:rPr lang="en-US" smtClean="0"/>
              <a:t>D) South America</a:t>
            </a:r>
          </a:p>
          <a:p>
            <a:r>
              <a:rPr lang="en-US" smtClean="0"/>
              <a:t>E) China</a:t>
            </a:r>
          </a:p>
          <a:p>
            <a:endParaRPr lang="en-US" smtClean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endParaRPr/>
          </a:p>
        </p:txBody>
      </p:sp>
    </p:spTree>
  </p:cSld>
  <p:clrMapOvr>
    <a:masterClrMapping/>
  </p:clrMapOvr>
</p:sld>
</file>

<file path=ppt/slides/slide1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 2" pitchFamily="18" charset="2"/>
              <a:buNone/>
            </a:pPr>
            <a:r>
              <a:rPr lang="en-US" smtClean="0"/>
              <a:t>D) South America</a:t>
            </a:r>
          </a:p>
          <a:p>
            <a:endParaRPr lang="en-US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smtClean="0"/>
              <a:t>And the answer is</a:t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 2" pitchFamily="18" charset="2"/>
              <a:buNone/>
            </a:pPr>
            <a:r>
              <a:rPr lang="en-US" smtClean="0"/>
              <a:t>C) The first Australians were too isolated to learn of developments elsewhere until recently.</a:t>
            </a:r>
          </a:p>
          <a:p>
            <a:endParaRPr lang="en-US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smtClean="0"/>
              <a:t>And the answer is</a:t>
            </a:r>
            <a:endParaRPr/>
          </a:p>
        </p:txBody>
      </p:sp>
    </p:spTree>
  </p:cSld>
  <p:clrMapOvr>
    <a:masterClrMapping/>
  </p:clrMapOvr>
</p:sld>
</file>

<file path=ppt/slides/slide1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 2" pitchFamily="18" charset="2"/>
              <a:buNone/>
            </a:pPr>
            <a:r>
              <a:rPr lang="en-US" smtClean="0"/>
              <a:t>The Arabic camel nomads were referred to as:</a:t>
            </a:r>
          </a:p>
          <a:p>
            <a:r>
              <a:rPr lang="en-US" smtClean="0"/>
              <a:t>A) Hashim.</a:t>
            </a:r>
          </a:p>
          <a:p>
            <a:r>
              <a:rPr lang="en-US" smtClean="0"/>
              <a:t>B) bedouin.</a:t>
            </a:r>
          </a:p>
          <a:p>
            <a:r>
              <a:rPr lang="en-US" smtClean="0"/>
              <a:t>C) mawali.</a:t>
            </a:r>
          </a:p>
          <a:p>
            <a:r>
              <a:rPr lang="en-US" smtClean="0"/>
              <a:t>D) ayan.</a:t>
            </a:r>
          </a:p>
          <a:p>
            <a:r>
              <a:rPr lang="en-US" smtClean="0"/>
              <a:t>E) fellahin.</a:t>
            </a:r>
          </a:p>
          <a:p>
            <a:endParaRPr lang="en-US" smtClean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endParaRPr/>
          </a:p>
        </p:txBody>
      </p:sp>
    </p:spTree>
  </p:cSld>
  <p:clrMapOvr>
    <a:masterClrMapping/>
  </p:clrMapOvr>
</p:sld>
</file>

<file path=ppt/slides/slide1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B) bedouin.</a:t>
            </a:r>
          </a:p>
          <a:p>
            <a:endParaRPr lang="en-US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smtClean="0"/>
              <a:t>And the answer is</a:t>
            </a:r>
            <a:endParaRPr/>
          </a:p>
        </p:txBody>
      </p:sp>
    </p:spTree>
  </p:cSld>
  <p:clrMapOvr>
    <a:masterClrMapping/>
  </p:clrMapOvr>
</p:sld>
</file>

<file path=ppt/slides/slide1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274320" indent="-274320" fontAlgn="auto">
              <a:spcAft>
                <a:spcPts val="0"/>
              </a:spcAft>
              <a:buFont typeface="Wingdings 2"/>
              <a:buNone/>
              <a:defRPr/>
            </a:pPr>
            <a:r>
              <a:rPr lang="en-US" dirty="0" smtClean="0"/>
              <a:t>Which of the following statements most accurately describes the extent of sedentary agriculture in the Arabian peninsula?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/>
              <a:t>A) There was no sedentary agriculture in the Arabian peninsula because of the extreme aridity of the climate.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/>
              <a:t>B) In the far north along the borders with the Persian empire sedentary agriculture was common.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/>
              <a:t>C) In the far south on the Yemen and </a:t>
            </a:r>
            <a:r>
              <a:rPr lang="en-US" dirty="0" err="1" smtClean="0"/>
              <a:t>Hadramaut</a:t>
            </a:r>
            <a:r>
              <a:rPr lang="en-US" dirty="0" smtClean="0"/>
              <a:t> coasts extensive sedentary agriculture developed in ancient times.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/>
              <a:t>D) Sedentary agriculture was distributed throughout the peninsula as the result of the construction of extensive irrigation systems.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/>
              <a:t>E) The area around Mecca was characterized by sedentary agriculture.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endParaRPr/>
          </a:p>
        </p:txBody>
      </p:sp>
    </p:spTree>
  </p:cSld>
  <p:clrMapOvr>
    <a:masterClrMapping/>
  </p:clrMapOvr>
</p:sld>
</file>

<file path=ppt/slides/slide1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 2" pitchFamily="18" charset="2"/>
              <a:buNone/>
            </a:pPr>
            <a:r>
              <a:rPr lang="en-US" smtClean="0"/>
              <a:t>C) In the far south on the Yemen and Hadramaut coasts extensive sedentary agriculture developed in ancient times.</a:t>
            </a:r>
          </a:p>
          <a:p>
            <a:endParaRPr lang="en-US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smtClean="0"/>
              <a:t>And the answer is</a:t>
            </a:r>
            <a:endParaRPr/>
          </a:p>
        </p:txBody>
      </p:sp>
    </p:spTree>
  </p:cSld>
  <p:clrMapOvr>
    <a:masterClrMapping/>
  </p:clrMapOvr>
</p:sld>
</file>

<file path=ppt/slides/slide1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 2" pitchFamily="18" charset="2"/>
              <a:buNone/>
            </a:pPr>
            <a:r>
              <a:rPr lang="en-US" smtClean="0"/>
              <a:t>Which of the following cultures found in the Arabian peninsula was most significant in shaping the development of Islam?</a:t>
            </a:r>
          </a:p>
          <a:p>
            <a:r>
              <a:rPr lang="en-US" smtClean="0"/>
              <a:t>A) bedouin</a:t>
            </a:r>
          </a:p>
          <a:p>
            <a:r>
              <a:rPr lang="en-US" smtClean="0"/>
              <a:t>B) urban</a:t>
            </a:r>
          </a:p>
          <a:p>
            <a:r>
              <a:rPr lang="en-US" smtClean="0"/>
              <a:t>C) sedentary agricultural villages</a:t>
            </a:r>
          </a:p>
          <a:p>
            <a:r>
              <a:rPr lang="en-US" smtClean="0"/>
              <a:t>D) hunting and gathering</a:t>
            </a:r>
          </a:p>
          <a:p>
            <a:r>
              <a:rPr lang="en-US" smtClean="0"/>
              <a:t>E) medieval</a:t>
            </a:r>
          </a:p>
          <a:p>
            <a:endParaRPr lang="en-US" smtClean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endParaRPr/>
          </a:p>
        </p:txBody>
      </p:sp>
    </p:spTree>
  </p:cSld>
  <p:clrMapOvr>
    <a:masterClrMapping/>
  </p:clrMapOvr>
</p:sld>
</file>

<file path=ppt/slides/slide1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 2" pitchFamily="18" charset="2"/>
              <a:buNone/>
            </a:pPr>
            <a:r>
              <a:rPr lang="en-US" smtClean="0"/>
              <a:t>A) bedouin</a:t>
            </a:r>
          </a:p>
          <a:p>
            <a:endParaRPr lang="en-US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smtClean="0"/>
              <a:t>And the answer is</a:t>
            </a:r>
            <a:endParaRPr/>
          </a:p>
        </p:txBody>
      </p:sp>
    </p:spTree>
  </p:cSld>
  <p:clrMapOvr>
    <a:masterClrMapping/>
  </p:clrMapOvr>
</p:sld>
</file>

<file path=ppt/slides/slide1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 2" pitchFamily="18" charset="2"/>
              <a:buNone/>
            </a:pPr>
            <a:r>
              <a:rPr lang="en-US" smtClean="0"/>
              <a:t>Which of the following statements concerning bedouin society is </a:t>
            </a:r>
            <a:r>
              <a:rPr lang="en-US" b="1" smtClean="0"/>
              <a:t>NOT</a:t>
            </a:r>
            <a:r>
              <a:rPr lang="en-US" smtClean="0"/>
              <a:t> accurate?</a:t>
            </a:r>
          </a:p>
          <a:p>
            <a:r>
              <a:rPr lang="en-US" smtClean="0"/>
              <a:t>A) Bedouin herders lived in kin:-related clan groups.</a:t>
            </a:r>
          </a:p>
          <a:p>
            <a:r>
              <a:rPr lang="en-US" smtClean="0"/>
              <a:t>B) Bedouins lived in highly mobile tent encampments.</a:t>
            </a:r>
          </a:p>
          <a:p>
            <a:r>
              <a:rPr lang="en-US" smtClean="0"/>
              <a:t>C) Clans were commonly congregated together in larger tribal groupings.</a:t>
            </a:r>
          </a:p>
          <a:p>
            <a:r>
              <a:rPr lang="en-US" smtClean="0"/>
              <a:t>D) Arabian society fostered strong dependence on loyalty and cooperation with kin.</a:t>
            </a:r>
          </a:p>
          <a:p>
            <a:r>
              <a:rPr lang="en-US" smtClean="0"/>
              <a:t>E) Bedouins were rarely found living in urban areas.</a:t>
            </a:r>
          </a:p>
          <a:p>
            <a:endParaRPr lang="en-US" smtClean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endParaRPr/>
          </a:p>
        </p:txBody>
      </p:sp>
    </p:spTree>
  </p:cSld>
  <p:clrMapOvr>
    <a:masterClrMapping/>
  </p:clrMapOvr>
</p:sld>
</file>

<file path=ppt/slides/slide1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 2" pitchFamily="18" charset="2"/>
              <a:buNone/>
            </a:pPr>
            <a:r>
              <a:rPr lang="en-US" smtClean="0"/>
              <a:t>C) Clans were commonly congregated together in larger tribal groupings.</a:t>
            </a:r>
          </a:p>
          <a:p>
            <a:endParaRPr lang="en-US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smtClean="0"/>
              <a:t>And the answer is</a:t>
            </a:r>
            <a:endParaRPr/>
          </a:p>
        </p:txBody>
      </p:sp>
    </p:spTree>
  </p:cSld>
  <p:clrMapOvr>
    <a:masterClrMapping/>
  </p:clrMapOvr>
</p:sld>
</file>

<file path=ppt/slides/slide1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 2" pitchFamily="18" charset="2"/>
              <a:buNone/>
            </a:pPr>
            <a:r>
              <a:rPr lang="en-US" smtClean="0"/>
              <a:t>Leaders of bedouin clans were called</a:t>
            </a:r>
          </a:p>
          <a:p>
            <a:r>
              <a:rPr lang="en-US" smtClean="0"/>
              <a:t>A) shaykhs.</a:t>
            </a:r>
          </a:p>
          <a:p>
            <a:r>
              <a:rPr lang="en-US" smtClean="0"/>
              <a:t>B) wazirs.</a:t>
            </a:r>
          </a:p>
          <a:p>
            <a:r>
              <a:rPr lang="en-US" smtClean="0"/>
              <a:t>C) mawali.</a:t>
            </a:r>
          </a:p>
          <a:p>
            <a:r>
              <a:rPr lang="en-US" smtClean="0"/>
              <a:t>D) dhows.</a:t>
            </a:r>
          </a:p>
          <a:p>
            <a:r>
              <a:rPr lang="en-US" smtClean="0"/>
              <a:t>E) imams.</a:t>
            </a:r>
          </a:p>
          <a:p>
            <a:endParaRPr lang="en-US" smtClean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endParaRPr/>
          </a:p>
        </p:txBody>
      </p:sp>
    </p:spTree>
  </p:cSld>
  <p:clrMapOvr>
    <a:masterClrMapping/>
  </p:clrMapOvr>
</p:sld>
</file>

<file path=ppt/slides/slide1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 2" pitchFamily="18" charset="2"/>
              <a:buNone/>
            </a:pPr>
            <a:r>
              <a:rPr lang="en-US" smtClean="0"/>
              <a:t>A) shaykhs.</a:t>
            </a:r>
          </a:p>
          <a:p>
            <a:endParaRPr lang="en-US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smtClean="0"/>
              <a:t>And the answer is</a:t>
            </a:r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 2" pitchFamily="18" charset="2"/>
              <a:buNone/>
            </a:pPr>
            <a:r>
              <a:rPr lang="en-US" smtClean="0"/>
              <a:t>7) The Neolithic revolution occurred first in:</a:t>
            </a:r>
          </a:p>
          <a:p>
            <a:r>
              <a:rPr lang="en-US" smtClean="0"/>
              <a:t>A) Egypt.</a:t>
            </a:r>
          </a:p>
          <a:p>
            <a:r>
              <a:rPr lang="en-US" smtClean="0"/>
              <a:t>B) the Middle East.</a:t>
            </a:r>
          </a:p>
          <a:p>
            <a:r>
              <a:rPr lang="en-US" smtClean="0"/>
              <a:t>C) Central America.</a:t>
            </a:r>
          </a:p>
          <a:p>
            <a:r>
              <a:rPr lang="en-US" smtClean="0"/>
              <a:t>D) China.</a:t>
            </a:r>
          </a:p>
          <a:p>
            <a:r>
              <a:rPr lang="en-US" smtClean="0"/>
              <a:t>E) India.</a:t>
            </a:r>
          </a:p>
          <a:p>
            <a:endParaRPr lang="en-US" smtClean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endParaRPr/>
          </a:p>
        </p:txBody>
      </p:sp>
    </p:spTree>
  </p:cSld>
  <p:clrMapOvr>
    <a:masterClrMapping/>
  </p:clrMapOvr>
</p:sld>
</file>

<file path=ppt/slides/slide1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 2" pitchFamily="18" charset="2"/>
              <a:buNone/>
            </a:pPr>
            <a:r>
              <a:rPr lang="en-US" smtClean="0"/>
              <a:t>Which of the following groups was </a:t>
            </a:r>
            <a:r>
              <a:rPr lang="en-US" b="1" smtClean="0"/>
              <a:t>NOT</a:t>
            </a:r>
            <a:r>
              <a:rPr lang="en-US" smtClean="0"/>
              <a:t> a component of bedouin society?</a:t>
            </a:r>
          </a:p>
          <a:p>
            <a:r>
              <a:rPr lang="en-US" smtClean="0"/>
              <a:t>A) shaykhs</a:t>
            </a:r>
          </a:p>
          <a:p>
            <a:r>
              <a:rPr lang="en-US" smtClean="0"/>
              <a:t>B) free warriors</a:t>
            </a:r>
          </a:p>
          <a:p>
            <a:r>
              <a:rPr lang="en-US" smtClean="0"/>
              <a:t>C) artisans</a:t>
            </a:r>
          </a:p>
          <a:p>
            <a:r>
              <a:rPr lang="en-US" smtClean="0"/>
              <a:t>D) slaves</a:t>
            </a:r>
          </a:p>
          <a:p>
            <a:r>
              <a:rPr lang="en-US" smtClean="0"/>
              <a:t>E) herders</a:t>
            </a:r>
          </a:p>
          <a:p>
            <a:endParaRPr lang="en-US" smtClean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endParaRPr/>
          </a:p>
        </p:txBody>
      </p:sp>
    </p:spTree>
  </p:cSld>
  <p:clrMapOvr>
    <a:masterClrMapping/>
  </p:clrMapOvr>
</p:sld>
</file>

<file path=ppt/slides/slide1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mtClean="0"/>
          </a:p>
          <a:p>
            <a:endParaRPr lang="en-US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smtClean="0"/>
              <a:t>And the answer is</a:t>
            </a:r>
            <a:endParaRPr/>
          </a:p>
        </p:txBody>
      </p:sp>
      <p:sp>
        <p:nvSpPr>
          <p:cNvPr id="150532" name="Rectangle 3"/>
          <p:cNvSpPr>
            <a:spLocks noChangeArrowheads="1"/>
          </p:cNvSpPr>
          <p:nvPr/>
        </p:nvSpPr>
        <p:spPr bwMode="auto">
          <a:xfrm>
            <a:off x="685800" y="1447800"/>
            <a:ext cx="64770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>
                <a:latin typeface="Constantia" pitchFamily="18" charset="0"/>
              </a:rPr>
              <a:t>C) artisans</a:t>
            </a:r>
          </a:p>
        </p:txBody>
      </p:sp>
    </p:spTree>
  </p:cSld>
  <p:clrMapOvr>
    <a:masterClrMapping/>
  </p:clrMapOvr>
</p:sld>
</file>

<file path=ppt/slides/slide1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274320" indent="-274320" fontAlgn="auto">
              <a:spcAft>
                <a:spcPts val="0"/>
              </a:spcAft>
              <a:buFont typeface="Wingdings 2"/>
              <a:buNone/>
              <a:defRPr/>
            </a:pPr>
            <a:r>
              <a:rPr lang="en-US" dirty="0" smtClean="0"/>
              <a:t>Which of the following statements concerning inter-clan relationships in </a:t>
            </a:r>
            <a:r>
              <a:rPr lang="en-US" dirty="0" err="1" smtClean="0"/>
              <a:t>bedouin</a:t>
            </a:r>
            <a:r>
              <a:rPr lang="en-US" dirty="0" smtClean="0"/>
              <a:t> society is most accurate?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/>
              <a:t>A) Clans within the same tribe almost never engaged in warfare, but violence between different tribes was common.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/>
              <a:t>B) Arabic society was too mobile to result in many contacts between clans, therefore violence was minimal.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/>
              <a:t>C) Inter-clan violence over control of water and pasturage was common.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/>
              <a:t>D) Inter-clan violence was regulated by a universally recognized code of law imposed by the </a:t>
            </a:r>
            <a:r>
              <a:rPr lang="en-US" dirty="0" err="1" smtClean="0"/>
              <a:t>Quraysh</a:t>
            </a:r>
            <a:r>
              <a:rPr lang="en-US" dirty="0" smtClean="0"/>
              <a:t> in Mecca.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/>
              <a:t>E) Violence in Bedouin society was generally limited to slave uprisings.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endParaRPr/>
          </a:p>
        </p:txBody>
      </p:sp>
    </p:spTree>
  </p:cSld>
  <p:clrMapOvr>
    <a:masterClrMapping/>
  </p:clrMapOvr>
</p:sld>
</file>

<file path=ppt/slides/slide1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 2" pitchFamily="18" charset="2"/>
              <a:buNone/>
            </a:pPr>
            <a:r>
              <a:rPr lang="en-US" smtClean="0"/>
              <a:t>C) Inter-clan violence over control of water and pasturage was common.</a:t>
            </a:r>
          </a:p>
          <a:p>
            <a:endParaRPr lang="en-US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smtClean="0"/>
              <a:t>And the answer is</a:t>
            </a:r>
            <a:endParaRPr/>
          </a:p>
        </p:txBody>
      </p:sp>
    </p:spTree>
  </p:cSld>
  <p:clrMapOvr>
    <a:masterClrMapping/>
  </p:clrMapOvr>
</p:sld>
</file>

<file path=ppt/slides/slide1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274320" indent="-274320" fontAlgn="auto">
              <a:spcAft>
                <a:spcPts val="0"/>
              </a:spcAft>
              <a:buFont typeface="Wingdings 2"/>
              <a:buNone/>
              <a:defRPr/>
            </a:pPr>
            <a:r>
              <a:rPr lang="en-US" dirty="0" smtClean="0"/>
              <a:t>What was the result of inter-clan rivalries?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/>
              <a:t>A) It kept population down in a region that could support few people.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/>
              <a:t>B) It weakened the </a:t>
            </a:r>
            <a:r>
              <a:rPr lang="en-US" dirty="0" err="1" smtClean="0"/>
              <a:t>bedouin</a:t>
            </a:r>
            <a:r>
              <a:rPr lang="en-US" dirty="0" smtClean="0"/>
              <a:t> in comparison to neighboring peoples and empires.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/>
              <a:t>C) It allowed for intermarriage between clan groups, thus preventing social isolation.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/>
              <a:t>D) It prevented mobility and migration that would have debilitated efforts at more complex social organization.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/>
              <a:t>E) It strengthened them and enabled them to challenge their neighbors.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endParaRPr/>
          </a:p>
        </p:txBody>
      </p:sp>
    </p:spTree>
  </p:cSld>
  <p:clrMapOvr>
    <a:masterClrMapping/>
  </p:clrMapOvr>
</p:sld>
</file>

<file path=ppt/slides/slide1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6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 2" pitchFamily="18" charset="2"/>
              <a:buNone/>
            </a:pPr>
            <a:r>
              <a:rPr lang="en-US" smtClean="0"/>
              <a:t>B) It weakened the bedouin in comparison to neighboring peoples and empires.</a:t>
            </a:r>
          </a:p>
          <a:p>
            <a:endParaRPr lang="en-US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smtClean="0"/>
              <a:t>And the answer is</a:t>
            </a:r>
            <a:endParaRPr/>
          </a:p>
        </p:txBody>
      </p:sp>
    </p:spTree>
  </p:cSld>
  <p:clrMapOvr>
    <a:masterClrMapping/>
  </p:clrMapOvr>
</p:sld>
</file>

<file path=ppt/slides/slide1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 2" pitchFamily="18" charset="2"/>
              <a:buNone/>
            </a:pPr>
            <a:r>
              <a:rPr lang="en-US" smtClean="0"/>
              <a:t>What clan was responsible for the foundation of Mecca?</a:t>
            </a:r>
          </a:p>
          <a:p>
            <a:r>
              <a:rPr lang="en-US" smtClean="0"/>
              <a:t>A) Umayyad</a:t>
            </a:r>
          </a:p>
          <a:p>
            <a:r>
              <a:rPr lang="en-US" smtClean="0"/>
              <a:t>B) Abbasid</a:t>
            </a:r>
          </a:p>
          <a:p>
            <a:r>
              <a:rPr lang="en-US" smtClean="0"/>
              <a:t>C) Aghlabid</a:t>
            </a:r>
          </a:p>
          <a:p>
            <a:r>
              <a:rPr lang="en-US" smtClean="0"/>
              <a:t>D) Almoravid</a:t>
            </a:r>
          </a:p>
          <a:p>
            <a:r>
              <a:rPr lang="en-US" smtClean="0"/>
              <a:t>E) Turks</a:t>
            </a:r>
          </a:p>
          <a:p>
            <a:endParaRPr lang="en-US" smtClean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endParaRPr/>
          </a:p>
        </p:txBody>
      </p:sp>
    </p:spTree>
  </p:cSld>
  <p:clrMapOvr>
    <a:masterClrMapping/>
  </p:clrMapOvr>
</p:sld>
</file>

<file path=ppt/slides/slide1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 2" pitchFamily="18" charset="2"/>
              <a:buNone/>
            </a:pPr>
            <a:r>
              <a:rPr lang="en-US" smtClean="0"/>
              <a:t>A) Umayyad</a:t>
            </a:r>
          </a:p>
          <a:p>
            <a:endParaRPr lang="en-US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smtClean="0"/>
              <a:t>And the answer is</a:t>
            </a:r>
            <a:endParaRPr/>
          </a:p>
        </p:txBody>
      </p:sp>
    </p:spTree>
  </p:cSld>
  <p:clrMapOvr>
    <a:masterClrMapping/>
  </p:clrMapOvr>
</p:sld>
</file>

<file path=ppt/slides/slide1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8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 2" pitchFamily="18" charset="2"/>
              <a:buNone/>
            </a:pPr>
            <a:r>
              <a:rPr lang="en-US" smtClean="0"/>
              <a:t>What was the Ka’ba?</a:t>
            </a:r>
          </a:p>
          <a:p>
            <a:r>
              <a:rPr lang="en-US" smtClean="0"/>
              <a:t>A) the tribe that dominated Mecca</a:t>
            </a:r>
          </a:p>
          <a:p>
            <a:r>
              <a:rPr lang="en-US" smtClean="0"/>
              <a:t>B) the name given to Muhammad’s flight from Mecca</a:t>
            </a:r>
          </a:p>
          <a:p>
            <a:r>
              <a:rPr lang="en-US" smtClean="0"/>
              <a:t>C) the port of Mecca</a:t>
            </a:r>
          </a:p>
          <a:p>
            <a:r>
              <a:rPr lang="en-US" smtClean="0"/>
              <a:t>D) the religious shrine that was the focus of an annual truce</a:t>
            </a:r>
          </a:p>
          <a:p>
            <a:r>
              <a:rPr lang="en-US" smtClean="0"/>
              <a:t>E) the belief in holy war</a:t>
            </a:r>
          </a:p>
          <a:p>
            <a:endParaRPr lang="en-US" smtClean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endParaRPr/>
          </a:p>
        </p:txBody>
      </p:sp>
    </p:spTree>
  </p:cSld>
  <p:clrMapOvr>
    <a:masterClrMapping/>
  </p:clrMapOvr>
</p:sld>
</file>

<file path=ppt/slides/slide1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D) the religious shrine that was the focus of an annual truce</a:t>
            </a:r>
          </a:p>
          <a:p>
            <a:endParaRPr lang="en-US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smtClean="0"/>
              <a:t>And the answer is</a:t>
            </a:r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 2" pitchFamily="18" charset="2"/>
              <a:buNone/>
            </a:pPr>
            <a:r>
              <a:rPr lang="en-US" smtClean="0"/>
              <a:t>B) the Middle East.</a:t>
            </a:r>
          </a:p>
          <a:p>
            <a:endParaRPr lang="en-US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smtClean="0"/>
              <a:t>And the answer is</a:t>
            </a:r>
            <a:endParaRPr/>
          </a:p>
        </p:txBody>
      </p:sp>
    </p:spTree>
  </p:cSld>
  <p:clrMapOvr>
    <a:masterClrMapping/>
  </p:clrMapOvr>
</p:sld>
</file>

<file path=ppt/slides/slide1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274320" indent="-274320" fontAlgn="auto">
              <a:spcAft>
                <a:spcPts val="0"/>
              </a:spcAft>
              <a:buFont typeface="Wingdings 2"/>
              <a:buNone/>
              <a:defRPr/>
            </a:pPr>
            <a:r>
              <a:rPr lang="en-US" dirty="0" smtClean="0"/>
              <a:t>What was the major difference between Medina and Mecca?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/>
              <a:t>A) Political dominance in Medina was contested between a number of Jewish and </a:t>
            </a:r>
            <a:r>
              <a:rPr lang="en-US" dirty="0" err="1" smtClean="0"/>
              <a:t>bedouin</a:t>
            </a:r>
            <a:r>
              <a:rPr lang="en-US" dirty="0" smtClean="0"/>
              <a:t> tribes.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/>
              <a:t>B) Mecca was established in an oasis, and Medina was in a mountainous region.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/>
              <a:t>C) Medina was engaged in long-distance caravan trade, while Mecca was not.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/>
              <a:t>D) Medina was located on the western side of the Arabian peninsula, while Mecca was located on the Persian Gulf.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/>
              <a:t>E) Medina was controlled by Coptic Christians</a:t>
            </a:r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endParaRPr/>
          </a:p>
        </p:txBody>
      </p:sp>
    </p:spTree>
  </p:cSld>
  <p:clrMapOvr>
    <a:masterClrMapping/>
  </p:clrMapOvr>
</p:sld>
</file>

<file path=ppt/slides/slide1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70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A) Political dominance in Medina was contested between a number of Jewish and bedouin tribes.</a:t>
            </a:r>
          </a:p>
          <a:p>
            <a:endParaRPr lang="en-US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smtClean="0"/>
              <a:t>And the answer is</a:t>
            </a:r>
            <a:endParaRPr/>
          </a:p>
        </p:txBody>
      </p:sp>
    </p:spTree>
  </p:cSld>
  <p:clrMapOvr>
    <a:masterClrMapping/>
  </p:clrMapOvr>
</p:sld>
</file>

<file path=ppt/slides/slide1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274320" indent="-274320" fontAlgn="auto">
              <a:spcAft>
                <a:spcPts val="0"/>
              </a:spcAft>
              <a:buFont typeface="Wingdings 2"/>
              <a:buNone/>
              <a:defRPr/>
            </a:pPr>
            <a:r>
              <a:rPr lang="en-US" dirty="0" smtClean="0"/>
              <a:t>Which of the following statements most accurately describes the status of women in </a:t>
            </a:r>
            <a:r>
              <a:rPr lang="en-US" dirty="0" err="1" smtClean="0"/>
              <a:t>bedouin</a:t>
            </a:r>
            <a:r>
              <a:rPr lang="en-US" dirty="0" smtClean="0"/>
              <a:t> society prior to Islam?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/>
              <a:t>A) Women were regarded as little more than property with neither rights nor status.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/>
              <a:t>B) Descent in </a:t>
            </a:r>
            <a:r>
              <a:rPr lang="en-US" dirty="0" err="1" smtClean="0"/>
              <a:t>bedouin</a:t>
            </a:r>
            <a:r>
              <a:rPr lang="en-US" dirty="0" smtClean="0"/>
              <a:t> tribes was strictly </a:t>
            </a:r>
            <a:r>
              <a:rPr lang="en-US" dirty="0" err="1" smtClean="0"/>
              <a:t>patrilineal</a:t>
            </a:r>
            <a:r>
              <a:rPr lang="en-US" dirty="0" smtClean="0"/>
              <a:t>.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/>
              <a:t>C) Women were the equal of males in the rugged society of the desert </a:t>
            </a:r>
            <a:r>
              <a:rPr lang="en-US" dirty="0" err="1" smtClean="0"/>
              <a:t>bedouin</a:t>
            </a:r>
            <a:r>
              <a:rPr lang="en-US" dirty="0" smtClean="0"/>
              <a:t>.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/>
              <a:t>D) Women in pre-Islamic </a:t>
            </a:r>
            <a:r>
              <a:rPr lang="en-US" dirty="0" err="1" smtClean="0"/>
              <a:t>bedouin</a:t>
            </a:r>
            <a:r>
              <a:rPr lang="en-US" dirty="0" smtClean="0"/>
              <a:t> culture enjoyed greater freedom and higher status than those of the Byzantine and Persian Empires.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/>
              <a:t>E) Women were permitted to take more than one husband.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endParaRPr/>
          </a:p>
        </p:txBody>
      </p:sp>
    </p:spTree>
  </p:cSld>
  <p:clrMapOvr>
    <a:masterClrMapping/>
  </p:clrMapOvr>
</p:sld>
</file>

<file path=ppt/slides/slide1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8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 2" pitchFamily="18" charset="2"/>
              <a:buNone/>
            </a:pPr>
            <a:r>
              <a:rPr lang="en-US" smtClean="0"/>
              <a:t>D) Women in pre-Islamic bedouin culture enjoyed greater freedom and higher status than those of the Byzantine and Persian Empires.</a:t>
            </a:r>
          </a:p>
          <a:p>
            <a:endParaRPr lang="en-US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smtClean="0"/>
              <a:t>And the answer is</a:t>
            </a:r>
            <a:endParaRPr/>
          </a:p>
        </p:txBody>
      </p:sp>
    </p:spTree>
  </p:cSld>
  <p:clrMapOvr>
    <a:masterClrMapping/>
  </p:clrMapOvr>
</p:sld>
</file>

<file path=ppt/slides/slide1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274320" indent="-274320" fontAlgn="auto">
              <a:spcAft>
                <a:spcPts val="0"/>
              </a:spcAft>
              <a:buFont typeface="Wingdings 2"/>
              <a:buNone/>
              <a:defRPr/>
            </a:pPr>
            <a:r>
              <a:rPr lang="en-US" dirty="0" smtClean="0"/>
              <a:t>What was the nature of the material culture of </a:t>
            </a:r>
            <a:r>
              <a:rPr lang="en-US" dirty="0" err="1" smtClean="0"/>
              <a:t>bedouin</a:t>
            </a:r>
            <a:r>
              <a:rPr lang="en-US" dirty="0" smtClean="0"/>
              <a:t> society?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/>
              <a:t>A) The </a:t>
            </a:r>
            <a:r>
              <a:rPr lang="en-US" dirty="0" err="1" smtClean="0"/>
              <a:t>bedouins</a:t>
            </a:r>
            <a:r>
              <a:rPr lang="en-US" dirty="0" smtClean="0"/>
              <a:t> constructed numerous temple complexes featuring monumental architecture in the form of pyramids.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/>
              <a:t>B) Although their nomadic lifestyle did not permit the development of monumental architectural forms, the </a:t>
            </a:r>
            <a:r>
              <a:rPr lang="en-US" dirty="0" err="1" smtClean="0"/>
              <a:t>bedouins</a:t>
            </a:r>
            <a:r>
              <a:rPr lang="en-US" dirty="0" smtClean="0"/>
              <a:t> were skilled painters and sculptors.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/>
              <a:t>C) Mecca was a major center for the development of art and architecture, but the desert </a:t>
            </a:r>
            <a:r>
              <a:rPr lang="en-US" dirty="0" err="1" smtClean="0"/>
              <a:t>bedouin</a:t>
            </a:r>
            <a:r>
              <a:rPr lang="en-US" dirty="0" smtClean="0"/>
              <a:t> produced little of cultural value.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/>
              <a:t>D) Except in the sedentary agricultural communities of the south, there was little art or architecture; and the chief focus of cultural creativity was oral poetry.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/>
              <a:t>E) The </a:t>
            </a:r>
            <a:r>
              <a:rPr lang="en-US" dirty="0" err="1" smtClean="0"/>
              <a:t>bedouins</a:t>
            </a:r>
            <a:r>
              <a:rPr lang="en-US" dirty="0" smtClean="0"/>
              <a:t> preserved the learning of classical cultures.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endParaRPr/>
          </a:p>
        </p:txBody>
      </p:sp>
    </p:spTree>
  </p:cSld>
  <p:clrMapOvr>
    <a:masterClrMapping/>
  </p:clrMapOvr>
</p:sld>
</file>

<file path=ppt/slides/slide1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66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 2" pitchFamily="18" charset="2"/>
              <a:buNone/>
            </a:pPr>
            <a:r>
              <a:rPr lang="en-US" smtClean="0"/>
              <a:t>D) Except in the sedentary agricultural communities of the south, there was little art or architecture; and the chief focus of cultural creativity was oral poetry.</a:t>
            </a:r>
          </a:p>
          <a:p>
            <a:endParaRPr lang="en-US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smtClean="0"/>
              <a:t>And the answer is</a:t>
            </a:r>
            <a:endParaRPr/>
          </a:p>
        </p:txBody>
      </p:sp>
    </p:spTree>
  </p:cSld>
  <p:clrMapOvr>
    <a:masterClrMapping/>
  </p:clrMapOvr>
</p:sld>
</file>

<file path=ppt/slides/slide1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0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 2" pitchFamily="18" charset="2"/>
              <a:buNone/>
            </a:pPr>
            <a:r>
              <a:rPr lang="en-US" smtClean="0"/>
              <a:t>What was the nature of pre-Islamic bedouin religion?</a:t>
            </a:r>
          </a:p>
          <a:p>
            <a:r>
              <a:rPr lang="en-US" smtClean="0"/>
              <a:t>A) Most of the bedouin were Christians.</a:t>
            </a:r>
          </a:p>
          <a:p>
            <a:r>
              <a:rPr lang="en-US" smtClean="0"/>
              <a:t>B) Most of the bedouin were Jews.</a:t>
            </a:r>
          </a:p>
          <a:p>
            <a:r>
              <a:rPr lang="en-US" smtClean="0"/>
              <a:t>C) Bedouin religion for most clans was a blend of animism and polytheism focusing on the worship of nature spirits.</a:t>
            </a:r>
          </a:p>
          <a:p>
            <a:r>
              <a:rPr lang="en-US" smtClean="0"/>
              <a:t>D) The bedouin were strictly monotheists who worshipped Allah.</a:t>
            </a:r>
          </a:p>
          <a:p>
            <a:r>
              <a:rPr lang="en-US" smtClean="0"/>
              <a:t>E) The Bedouins had no religious beliefs.</a:t>
            </a:r>
          </a:p>
          <a:p>
            <a:endParaRPr lang="en-US" smtClean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endParaRPr/>
          </a:p>
        </p:txBody>
      </p:sp>
    </p:spTree>
  </p:cSld>
  <p:clrMapOvr>
    <a:masterClrMapping/>
  </p:clrMapOvr>
</p:sld>
</file>

<file path=ppt/slides/slide1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914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 2" pitchFamily="18" charset="2"/>
              <a:buNone/>
            </a:pPr>
            <a:r>
              <a:rPr lang="en-US" smtClean="0"/>
              <a:t>C) Bedouin religion for most clans was a blend of animism and polytheism focusing on the worship of nature spirits.</a:t>
            </a:r>
          </a:p>
          <a:p>
            <a:endParaRPr lang="en-US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smtClean="0"/>
              <a:t>And the answer is</a:t>
            </a:r>
            <a:endParaRPr/>
          </a:p>
        </p:txBody>
      </p:sp>
    </p:spTree>
  </p:cSld>
  <p:clrMapOvr>
    <a:masterClrMapping/>
  </p:clrMapOvr>
</p:sld>
</file>

<file path=ppt/slides/slide1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938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 2" pitchFamily="18" charset="2"/>
              <a:buNone/>
            </a:pPr>
            <a:r>
              <a:rPr lang="en-US" smtClean="0"/>
              <a:t>Which of the following represents a mounting pressure for change in pre-Islamic society?</a:t>
            </a:r>
          </a:p>
          <a:p>
            <a:r>
              <a:rPr lang="en-US" smtClean="0"/>
              <a:t>A) invasion from sub-Saharan Africa</a:t>
            </a:r>
          </a:p>
          <a:p>
            <a:r>
              <a:rPr lang="en-US" smtClean="0"/>
              <a:t>B) greater Byzantine and Sassanian control over Arabic tribes of the peninsula and Arabic migration to Mesopotamia</a:t>
            </a:r>
          </a:p>
          <a:p>
            <a:r>
              <a:rPr lang="en-US" smtClean="0"/>
              <a:t>C) influence of Hindu animism</a:t>
            </a:r>
          </a:p>
          <a:p>
            <a:r>
              <a:rPr lang="en-US" smtClean="0"/>
              <a:t>D) increasing influence of polytheism</a:t>
            </a:r>
          </a:p>
          <a:p>
            <a:r>
              <a:rPr lang="en-US" smtClean="0"/>
              <a:t>E) population pressure from the sub-Saharan tribes</a:t>
            </a:r>
          </a:p>
          <a:p>
            <a:endParaRPr lang="en-US" smtClean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endParaRPr/>
          </a:p>
        </p:txBody>
      </p:sp>
    </p:spTree>
  </p:cSld>
  <p:clrMapOvr>
    <a:masterClrMapping/>
  </p:clrMapOvr>
</p:sld>
</file>

<file path=ppt/slides/slide1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2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 2" pitchFamily="18" charset="2"/>
              <a:buNone/>
            </a:pPr>
            <a:r>
              <a:rPr lang="en-US" smtClean="0"/>
              <a:t>B) greater Byzantine and Sassanian control over Arabic tribes of the peninsula and Arabic migration to Mesopotamia</a:t>
            </a:r>
          </a:p>
          <a:p>
            <a:endParaRPr lang="en-US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smtClean="0"/>
              <a:t>And the answer is</a:t>
            </a:r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 2" pitchFamily="18" charset="2"/>
              <a:buNone/>
            </a:pPr>
            <a:r>
              <a:rPr lang="en-US" smtClean="0"/>
              <a:t>8) Once developed, metal tools were preferred over stone tools for all of the following reasons </a:t>
            </a:r>
            <a:r>
              <a:rPr lang="en-US" b="1" smtClean="0"/>
              <a:t>EXCEPT</a:t>
            </a:r>
            <a:r>
              <a:rPr lang="en-US" smtClean="0"/>
              <a:t>:</a:t>
            </a:r>
          </a:p>
          <a:p>
            <a:r>
              <a:rPr lang="en-US" smtClean="0"/>
              <a:t>A) they were easier for ordinary people to make at home.</a:t>
            </a:r>
          </a:p>
          <a:p>
            <a:r>
              <a:rPr lang="en-US" smtClean="0"/>
              <a:t>B) they were sharper and more precise.</a:t>
            </a:r>
          </a:p>
          <a:p>
            <a:r>
              <a:rPr lang="en-US" smtClean="0"/>
              <a:t>C) they permitted more diverse shapes.</a:t>
            </a:r>
          </a:p>
          <a:p>
            <a:r>
              <a:rPr lang="en-US" smtClean="0"/>
              <a:t>D) they made more accurate weapons.</a:t>
            </a:r>
          </a:p>
          <a:p>
            <a:r>
              <a:rPr lang="en-US" smtClean="0"/>
              <a:t>B) they were more durable.</a:t>
            </a:r>
          </a:p>
          <a:p>
            <a:pPr>
              <a:buFont typeface="Wingdings 2" pitchFamily="18" charset="2"/>
              <a:buNone/>
            </a:pPr>
            <a:endParaRPr lang="en-US" smtClean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endParaRPr/>
          </a:p>
        </p:txBody>
      </p:sp>
    </p:spTree>
  </p:cSld>
  <p:clrMapOvr>
    <a:masterClrMapping/>
  </p:clrMapOvr>
</p:sld>
</file>

<file path=ppt/slides/slide1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98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 2" pitchFamily="18" charset="2"/>
              <a:buNone/>
            </a:pPr>
            <a:r>
              <a:rPr lang="en-US" smtClean="0"/>
              <a:t>What was the clan into which Muhammad was born?</a:t>
            </a:r>
          </a:p>
          <a:p>
            <a:r>
              <a:rPr lang="en-US" smtClean="0"/>
              <a:t>A) Umayyad</a:t>
            </a:r>
          </a:p>
          <a:p>
            <a:r>
              <a:rPr lang="en-US" smtClean="0"/>
              <a:t>B) Abbasid</a:t>
            </a:r>
          </a:p>
          <a:p>
            <a:r>
              <a:rPr lang="en-US" smtClean="0"/>
              <a:t>C) Almoravid</a:t>
            </a:r>
          </a:p>
          <a:p>
            <a:r>
              <a:rPr lang="en-US" smtClean="0"/>
              <a:t>D) Banu Hashim</a:t>
            </a:r>
          </a:p>
          <a:p>
            <a:r>
              <a:rPr lang="en-US" smtClean="0"/>
              <a:t>E) Sassanid</a:t>
            </a:r>
          </a:p>
          <a:p>
            <a:endParaRPr lang="en-US" smtClean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endParaRPr/>
          </a:p>
        </p:txBody>
      </p:sp>
    </p:spTree>
  </p:cSld>
  <p:clrMapOvr>
    <a:masterClrMapping/>
  </p:clrMapOvr>
</p:sld>
</file>

<file path=ppt/slides/slide1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0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 2" pitchFamily="18" charset="2"/>
              <a:buNone/>
            </a:pPr>
            <a:r>
              <a:rPr lang="en-US" smtClean="0"/>
              <a:t>D) Banu Hashim</a:t>
            </a:r>
          </a:p>
          <a:p>
            <a:endParaRPr lang="en-US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smtClean="0"/>
              <a:t>And the answer is</a:t>
            </a:r>
            <a:endParaRPr/>
          </a:p>
        </p:txBody>
      </p:sp>
    </p:spTree>
  </p:cSld>
  <p:clrMapOvr>
    <a:masterClrMapping/>
  </p:clrMapOvr>
</p:sld>
</file>

<file path=ppt/slides/slide1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034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 2" pitchFamily="18" charset="2"/>
              <a:buNone/>
            </a:pPr>
            <a:r>
              <a:rPr lang="en-US" smtClean="0"/>
              <a:t>When did Muhammad receive the first revelations that were eventually written down in the Quran?</a:t>
            </a:r>
          </a:p>
          <a:p>
            <a:r>
              <a:rPr lang="en-US" smtClean="0"/>
              <a:t>A) 550 C.E.</a:t>
            </a:r>
          </a:p>
          <a:p>
            <a:r>
              <a:rPr lang="en-US" smtClean="0"/>
              <a:t>B) 610 C.E.</a:t>
            </a:r>
          </a:p>
          <a:p>
            <a:r>
              <a:rPr lang="en-US" smtClean="0"/>
              <a:t>C) 622 C.E.</a:t>
            </a:r>
          </a:p>
          <a:p>
            <a:r>
              <a:rPr lang="en-US" smtClean="0"/>
              <a:t>D) 632 C.E.</a:t>
            </a:r>
          </a:p>
          <a:p>
            <a:r>
              <a:rPr lang="en-US" smtClean="0"/>
              <a:t>E) 711 C.E.</a:t>
            </a:r>
          </a:p>
          <a:p>
            <a:endParaRPr lang="en-US" smtClean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endParaRPr/>
          </a:p>
        </p:txBody>
      </p:sp>
    </p:spTree>
  </p:cSld>
  <p:clrMapOvr>
    <a:masterClrMapping/>
  </p:clrMapOvr>
</p:sld>
</file>

<file path=ppt/slides/slide1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058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 2" pitchFamily="18" charset="2"/>
              <a:buNone/>
            </a:pPr>
            <a:r>
              <a:rPr lang="en-US" smtClean="0"/>
              <a:t>B) 610 C.E.</a:t>
            </a:r>
          </a:p>
          <a:p>
            <a:endParaRPr lang="en-US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smtClean="0"/>
              <a:t>And the answer is</a:t>
            </a:r>
            <a:endParaRPr/>
          </a:p>
        </p:txBody>
      </p:sp>
    </p:spTree>
  </p:cSld>
  <p:clrMapOvr>
    <a:masterClrMapping/>
  </p:clrMapOvr>
</p:sld>
</file>

<file path=ppt/slides/slide1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274320" indent="-274320" fontAlgn="auto">
              <a:spcAft>
                <a:spcPts val="0"/>
              </a:spcAft>
              <a:buFont typeface="Wingdings 2"/>
              <a:buNone/>
              <a:defRPr/>
            </a:pPr>
            <a:r>
              <a:rPr lang="en-US" dirty="0" smtClean="0"/>
              <a:t>What was the initial response of the </a:t>
            </a:r>
            <a:r>
              <a:rPr lang="en-US" dirty="0" err="1" smtClean="0"/>
              <a:t>Umayyads</a:t>
            </a:r>
            <a:r>
              <a:rPr lang="en-US" dirty="0" smtClean="0"/>
              <a:t> to Muhammad’s new faith?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/>
              <a:t>A) They regarded him as a threat to their wealth and power as he questioned the traditional gods of the </a:t>
            </a:r>
            <a:r>
              <a:rPr lang="en-US" dirty="0" err="1" smtClean="0"/>
              <a:t>Ka‘ba</a:t>
            </a:r>
            <a:r>
              <a:rPr lang="en-US" dirty="0" smtClean="0"/>
              <a:t>.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/>
              <a:t>B) They sought to protect him from a plot on his life by the </a:t>
            </a:r>
            <a:r>
              <a:rPr lang="en-US" dirty="0" err="1" smtClean="0"/>
              <a:t>Banu</a:t>
            </a:r>
            <a:r>
              <a:rPr lang="en-US" dirty="0" smtClean="0"/>
              <a:t> </a:t>
            </a:r>
            <a:r>
              <a:rPr lang="en-US" dirty="0" err="1" smtClean="0"/>
              <a:t>Hashim</a:t>
            </a:r>
            <a:r>
              <a:rPr lang="en-US" dirty="0" smtClean="0"/>
              <a:t>.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/>
              <a:t>C) The </a:t>
            </a:r>
            <a:r>
              <a:rPr lang="en-US" dirty="0" err="1" smtClean="0"/>
              <a:t>Umayyads</a:t>
            </a:r>
            <a:r>
              <a:rPr lang="en-US" dirty="0" smtClean="0"/>
              <a:t> immediately accepted Muhammad as their religious and political leader and the chief power in Mecca.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/>
              <a:t>D) The </a:t>
            </a:r>
            <a:r>
              <a:rPr lang="en-US" dirty="0" err="1" smtClean="0"/>
              <a:t>Umayyads</a:t>
            </a:r>
            <a:r>
              <a:rPr lang="en-US" dirty="0" smtClean="0"/>
              <a:t> simply ignored Muhammad as an insignificant member of a powerless clan.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/>
              <a:t>E) They sought him as an ally against the Christians.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endParaRPr/>
          </a:p>
        </p:txBody>
      </p:sp>
    </p:spTree>
  </p:cSld>
  <p:clrMapOvr>
    <a:masterClrMapping/>
  </p:clrMapOvr>
</p:sld>
</file>

<file path=ppt/slides/slide1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106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 2" pitchFamily="18" charset="2"/>
              <a:buNone/>
            </a:pPr>
            <a:r>
              <a:rPr lang="en-US" smtClean="0"/>
              <a:t>A) They regarded him as a threat to their wealth and power as he questioned the traditional gods of the Ka‘ba.</a:t>
            </a:r>
          </a:p>
          <a:p>
            <a:endParaRPr lang="en-US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smtClean="0"/>
              <a:t>And the answer is</a:t>
            </a:r>
            <a:endParaRPr/>
          </a:p>
        </p:txBody>
      </p:sp>
    </p:spTree>
  </p:cSld>
  <p:clrMapOvr>
    <a:masterClrMapping/>
  </p:clrMapOvr>
</p:sld>
</file>

<file path=ppt/slides/slide1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274320" indent="-274320" fontAlgn="auto">
              <a:spcAft>
                <a:spcPts val="0"/>
              </a:spcAft>
              <a:buFont typeface="Wingdings 2"/>
              <a:buNone/>
              <a:defRPr/>
            </a:pPr>
            <a:r>
              <a:rPr lang="en-US" dirty="0" smtClean="0"/>
              <a:t>Which of the following statements concerning Muhammad’s flight to Medina is </a:t>
            </a:r>
            <a:r>
              <a:rPr lang="en-US" b="1" dirty="0" smtClean="0"/>
              <a:t>NOT</a:t>
            </a:r>
            <a:r>
              <a:rPr lang="en-US" dirty="0" smtClean="0"/>
              <a:t> correct?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/>
              <a:t>A) Muhammad fled because of the threat of assassination in Mecca.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/>
              <a:t>B) He fled because he was invited to mediate a dispute between the tribes of Medina.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/>
              <a:t>C) Muhammad fled from Mecca with nearly one quarter of the city’s population.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/>
              <a:t>D) Once in Medina, he attracted new followers to his faith.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/>
              <a:t>E) Muhammad fled to Medina in the year 622.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endParaRPr/>
          </a:p>
        </p:txBody>
      </p:sp>
    </p:spTree>
  </p:cSld>
  <p:clrMapOvr>
    <a:masterClrMapping/>
  </p:clrMapOvr>
</p:sld>
</file>

<file path=ppt/slides/slide1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154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 2" pitchFamily="18" charset="2"/>
              <a:buNone/>
            </a:pPr>
            <a:r>
              <a:rPr lang="en-US" smtClean="0"/>
              <a:t>C) Muhammad fled from Mecca with nearly one quarter of the city’s population.</a:t>
            </a:r>
          </a:p>
          <a:p>
            <a:endParaRPr lang="en-US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smtClean="0"/>
              <a:t>And the answer is</a:t>
            </a:r>
            <a:endParaRPr/>
          </a:p>
        </p:txBody>
      </p:sp>
    </p:spTree>
  </p:cSld>
  <p:clrMapOvr>
    <a:masterClrMapping/>
  </p:clrMapOvr>
</p:sld>
</file>

<file path=ppt/slides/slide1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178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 2" pitchFamily="18" charset="2"/>
              <a:buNone/>
            </a:pPr>
            <a:r>
              <a:rPr lang="en-US" smtClean="0"/>
              <a:t>The Umayyads were threatened by all of the following developments </a:t>
            </a:r>
            <a:r>
              <a:rPr lang="en-US" b="1" smtClean="0"/>
              <a:t>EXCEPT</a:t>
            </a:r>
            <a:r>
              <a:rPr lang="en-US" smtClean="0"/>
              <a:t>:</a:t>
            </a:r>
          </a:p>
          <a:p>
            <a:r>
              <a:rPr lang="en-US" smtClean="0"/>
              <a:t>A) Muhammad’s destruction of the Ka’aba.</a:t>
            </a:r>
          </a:p>
          <a:p>
            <a:r>
              <a:rPr lang="en-US" smtClean="0"/>
              <a:t>B) the development of a new religion under Muhammad’s direction.</a:t>
            </a:r>
          </a:p>
          <a:p>
            <a:r>
              <a:rPr lang="en-US" smtClean="0"/>
              <a:t>C) the growing power of Medina.</a:t>
            </a:r>
          </a:p>
          <a:p>
            <a:r>
              <a:rPr lang="en-US" smtClean="0"/>
              <a:t>D) raids on their caravans.</a:t>
            </a:r>
          </a:p>
          <a:p>
            <a:r>
              <a:rPr lang="en-US" smtClean="0"/>
              <a:t>E) disputes between rival families.</a:t>
            </a:r>
          </a:p>
          <a:p>
            <a:endParaRPr lang="en-US" smtClean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endParaRPr/>
          </a:p>
        </p:txBody>
      </p:sp>
    </p:spTree>
  </p:cSld>
  <p:clrMapOvr>
    <a:masterClrMapping/>
  </p:clrMapOvr>
</p:sld>
</file>

<file path=ppt/slides/slide1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02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 2" pitchFamily="18" charset="2"/>
              <a:buNone/>
            </a:pPr>
            <a:r>
              <a:rPr lang="en-US" smtClean="0"/>
              <a:t>A) Muhammad’s destruction of the Ka’aba.</a:t>
            </a:r>
          </a:p>
          <a:p>
            <a:endParaRPr lang="en-US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smtClean="0"/>
              <a:t>And the answer is</a:t>
            </a:r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 2" pitchFamily="18" charset="2"/>
              <a:buNone/>
            </a:pPr>
            <a:r>
              <a:rPr lang="en-US" smtClean="0"/>
              <a:t>A) they were easier for ordinary people to make at home.</a:t>
            </a:r>
          </a:p>
          <a:p>
            <a:endParaRPr lang="en-US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smtClean="0"/>
              <a:t>And the answer is</a:t>
            </a:r>
            <a:endParaRPr/>
          </a:p>
        </p:txBody>
      </p:sp>
    </p:spTree>
  </p:cSld>
  <p:clrMapOvr>
    <a:masterClrMapping/>
  </p:clrMapOvr>
</p:sld>
</file>

<file path=ppt/slides/slide1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 2" pitchFamily="18" charset="2"/>
              <a:buNone/>
            </a:pPr>
            <a:r>
              <a:rPr lang="en-US" smtClean="0"/>
              <a:t>What was the date of Muhammad’s flight to Medina from Mecca?</a:t>
            </a:r>
          </a:p>
          <a:p>
            <a:r>
              <a:rPr lang="en-US" smtClean="0"/>
              <a:t>A) 570 C.E.</a:t>
            </a:r>
          </a:p>
          <a:p>
            <a:r>
              <a:rPr lang="en-US" smtClean="0"/>
              <a:t>B) 610 C.E.</a:t>
            </a:r>
          </a:p>
          <a:p>
            <a:r>
              <a:rPr lang="en-US" smtClean="0"/>
              <a:t>C) 622 C.E.</a:t>
            </a:r>
          </a:p>
          <a:p>
            <a:r>
              <a:rPr lang="en-US" smtClean="0"/>
              <a:t>D) 635 C.E.</a:t>
            </a:r>
          </a:p>
          <a:p>
            <a:r>
              <a:rPr lang="en-US" smtClean="0"/>
              <a:t>E) 711 C.E.</a:t>
            </a:r>
          </a:p>
          <a:p>
            <a:endParaRPr lang="en-US" smtClean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endParaRPr/>
          </a:p>
        </p:txBody>
      </p:sp>
    </p:spTree>
  </p:cSld>
  <p:clrMapOvr>
    <a:masterClrMapping/>
  </p:clrMapOvr>
</p:sld>
</file>

<file path=ppt/slides/slide1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250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C) 622 C.E.</a:t>
            </a:r>
          </a:p>
          <a:p>
            <a:endParaRPr lang="en-US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smtClean="0"/>
              <a:t>And the answer is</a:t>
            </a:r>
            <a:endParaRPr/>
          </a:p>
        </p:txBody>
      </p:sp>
    </p:spTree>
  </p:cSld>
  <p:clrMapOvr>
    <a:masterClrMapping/>
  </p:clrMapOvr>
</p:sld>
</file>

<file path=ppt/slides/slide1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274320" indent="-274320" fontAlgn="auto">
              <a:spcAft>
                <a:spcPts val="0"/>
              </a:spcAft>
              <a:buFont typeface="Wingdings 2"/>
              <a:buNone/>
              <a:defRPr/>
            </a:pPr>
            <a:r>
              <a:rPr lang="en-US" dirty="0" smtClean="0"/>
              <a:t>What was the Umayyad response to Muhammad’s migration to Medina and subsequent success there?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/>
              <a:t>A) The </a:t>
            </a:r>
            <a:r>
              <a:rPr lang="en-US" dirty="0" err="1" smtClean="0"/>
              <a:t>Umayyads</a:t>
            </a:r>
            <a:r>
              <a:rPr lang="en-US" dirty="0" smtClean="0"/>
              <a:t> eagerly converted to Islam.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/>
              <a:t>B) The Umayyad rulers of Mecca ignored Muhammad as long as he was content to remain in Medina.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/>
              <a:t>C) War broke out between Mecca and Medina resulting in the eventual victory of Muhammad and the Medina clans.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/>
              <a:t>D) War broke out between Mecca and Medina resulting in the eventual victory of the </a:t>
            </a:r>
            <a:r>
              <a:rPr lang="en-US" dirty="0" err="1" smtClean="0"/>
              <a:t>Umayyads</a:t>
            </a:r>
            <a:r>
              <a:rPr lang="en-US" dirty="0" smtClean="0"/>
              <a:t>.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/>
              <a:t>E) Reluctantly but peacefully, the </a:t>
            </a:r>
            <a:r>
              <a:rPr lang="en-US" dirty="0" err="1" smtClean="0"/>
              <a:t>Umayyads</a:t>
            </a:r>
            <a:r>
              <a:rPr lang="en-US" dirty="0" smtClean="0"/>
              <a:t> were converted to Islam.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endParaRPr/>
          </a:p>
        </p:txBody>
      </p:sp>
    </p:spTree>
  </p:cSld>
  <p:clrMapOvr>
    <a:masterClrMapping/>
  </p:clrMapOvr>
</p:sld>
</file>

<file path=ppt/slides/slide1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298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 2" pitchFamily="18" charset="2"/>
              <a:buNone/>
            </a:pPr>
            <a:r>
              <a:rPr lang="en-US" smtClean="0"/>
              <a:t>B) The Umayyad rulers of Mecca ignored Muhammad as long as he was content to remain in Medina.</a:t>
            </a:r>
          </a:p>
          <a:p>
            <a:endParaRPr lang="en-US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smtClean="0"/>
              <a:t>And the answer is</a:t>
            </a:r>
            <a:endParaRPr/>
          </a:p>
        </p:txBody>
      </p:sp>
    </p:spTree>
  </p:cSld>
  <p:clrMapOvr>
    <a:masterClrMapping/>
  </p:clrMapOvr>
</p:sld>
</file>

<file path=ppt/slides/slide1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274320" indent="-274320" fontAlgn="auto">
              <a:spcAft>
                <a:spcPts val="0"/>
              </a:spcAft>
              <a:buFont typeface="Wingdings 2"/>
              <a:buNone/>
              <a:defRPr/>
            </a:pPr>
            <a:r>
              <a:rPr lang="en-US" dirty="0" smtClean="0"/>
              <a:t>What was the principle advantage of the Islamic concept of the </a:t>
            </a:r>
            <a:r>
              <a:rPr lang="en-US" dirty="0" err="1" smtClean="0"/>
              <a:t>ummah</a:t>
            </a:r>
            <a:r>
              <a:rPr lang="en-US" dirty="0" smtClean="0"/>
              <a:t>?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/>
              <a:t>A) It provided a clear principle of political succession that would provide the basis for an Islamic state.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/>
              <a:t>B) It provided for an annual treaty that would restore the trade routes of Arabia.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/>
              <a:t>C) It provided dietary restrictions that allowed for more equitable distribution of food in Arabia.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/>
              <a:t>D) It transcended old tribal boundaries and made possible political unity among Arab clans.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/>
              <a:t>E) It emphasized the value of individualism and fostered self-reliance.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endParaRPr/>
          </a:p>
        </p:txBody>
      </p:sp>
    </p:spTree>
  </p:cSld>
  <p:clrMapOvr>
    <a:masterClrMapping/>
  </p:clrMapOvr>
</p:sld>
</file>

<file path=ppt/slides/slide1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46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 2" pitchFamily="18" charset="2"/>
              <a:buNone/>
            </a:pPr>
            <a:r>
              <a:rPr lang="en-US" smtClean="0"/>
              <a:t>D) It transcended old tribal boundaries and made possible political unity among Arab clans.</a:t>
            </a:r>
          </a:p>
          <a:p>
            <a:endParaRPr lang="en-US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smtClean="0"/>
              <a:t>And the answer is</a:t>
            </a:r>
            <a:endParaRPr/>
          </a:p>
        </p:txBody>
      </p:sp>
    </p:spTree>
  </p:cSld>
  <p:clrMapOvr>
    <a:masterClrMapping/>
  </p:clrMapOvr>
</p:sld>
</file>

<file path=ppt/slides/slide1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274320" indent="-274320" fontAlgn="auto">
              <a:spcAft>
                <a:spcPts val="0"/>
              </a:spcAft>
              <a:buFont typeface="Wingdings 2"/>
              <a:buNone/>
              <a:defRPr/>
            </a:pPr>
            <a:r>
              <a:rPr lang="en-US" dirty="0" smtClean="0"/>
              <a:t>Which of the following statements concerning the ethical system of early Islam is </a:t>
            </a:r>
            <a:r>
              <a:rPr lang="en-US" b="1" dirty="0" smtClean="0"/>
              <a:t>NOT</a:t>
            </a:r>
            <a:r>
              <a:rPr lang="en-US" dirty="0" smtClean="0"/>
              <a:t> correct?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/>
              <a:t>A) Islam stressed the dignity of all believers and their equality in the eyes of Allah.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/>
              <a:t>B) Islam stressed the responsibility of the wealthy and strong to care for the poor and weak.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/>
              <a:t>C) A tax for charity was obligatory in the new faith.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/>
              <a:t>D) The teachings of the Prophet and the Quran were not formally incorporated into a body of law.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/>
              <a:t>E) It recognized the truth of similar ethical ideas in Judaism and Christianity.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endParaRPr/>
          </a:p>
        </p:txBody>
      </p:sp>
    </p:spTree>
  </p:cSld>
  <p:clrMapOvr>
    <a:masterClrMapping/>
  </p:clrMapOvr>
</p:sld>
</file>

<file path=ppt/slides/slide1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394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 2" pitchFamily="18" charset="2"/>
              <a:buNone/>
            </a:pPr>
            <a:r>
              <a:rPr lang="en-US" smtClean="0"/>
              <a:t>D) The teachings of the Prophet and the Quran were not formally incorporated into a body of law.</a:t>
            </a:r>
          </a:p>
          <a:p>
            <a:endParaRPr lang="en-US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smtClean="0"/>
              <a:t>And the answer is</a:t>
            </a:r>
            <a:endParaRPr/>
          </a:p>
        </p:txBody>
      </p:sp>
    </p:spTree>
  </p:cSld>
  <p:clrMapOvr>
    <a:masterClrMapping/>
  </p:clrMapOvr>
</p:sld>
</file>

<file path=ppt/slides/slide1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274320" indent="-274320" fontAlgn="auto">
              <a:spcAft>
                <a:spcPts val="0"/>
              </a:spcAft>
              <a:buFont typeface="Wingdings 2"/>
              <a:buNone/>
              <a:defRPr/>
            </a:pPr>
            <a:r>
              <a:rPr lang="en-US" dirty="0" smtClean="0"/>
              <a:t>What was Muhammad’s teaching with respect to the revelations of other monotheistic religions?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/>
              <a:t>A) Muhammad accepted the earlier Christian revelations, but rejected completely any influence from Judaism.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/>
              <a:t>B) Muhammad accepted the earlier Judaic revelations, but rejected completely any influence from Christianity.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/>
              <a:t>C) Muhammad accepted the validity of earlier Christian and Judaic revelations and taught that his own revelations were a final refinement and reformulation of earlier ones.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/>
              <a:t>D) Muhammad stressed that only his own revelations had merit and that others were works of the devil.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/>
              <a:t>E) Muhammad taught that monotheistic religion was compatible with polytheism.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endParaRPr/>
          </a:p>
        </p:txBody>
      </p:sp>
    </p:spTree>
  </p:cSld>
  <p:clrMapOvr>
    <a:masterClrMapping/>
  </p:clrMapOvr>
</p:sld>
</file>

<file path=ppt/slides/slide1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442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 2" pitchFamily="18" charset="2"/>
              <a:buNone/>
            </a:pPr>
            <a:r>
              <a:rPr lang="en-US" smtClean="0"/>
              <a:t>C) Muhammad accepted the validity of earlier Christian and Judaic revelations and taught that his own revelations were a final refinement and reformulation of earlier ones.</a:t>
            </a:r>
          </a:p>
          <a:p>
            <a:endParaRPr lang="en-US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smtClean="0"/>
              <a:t>And the answer is</a:t>
            </a:r>
            <a:endParaRPr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 2" pitchFamily="18" charset="2"/>
              <a:buNone/>
            </a:pPr>
            <a:r>
              <a:rPr lang="en-US" smtClean="0"/>
              <a:t>A society is almost certainly a civilization if:</a:t>
            </a:r>
          </a:p>
          <a:p>
            <a:r>
              <a:rPr lang="en-US" smtClean="0"/>
              <a:t>A) it is agricultural.</a:t>
            </a:r>
          </a:p>
          <a:p>
            <a:r>
              <a:rPr lang="en-US" smtClean="0"/>
              <a:t>B) it involves tool use.</a:t>
            </a:r>
          </a:p>
          <a:p>
            <a:r>
              <a:rPr lang="en-US" smtClean="0"/>
              <a:t>C) it has cities.</a:t>
            </a:r>
          </a:p>
          <a:p>
            <a:r>
              <a:rPr lang="en-US" smtClean="0"/>
              <a:t>D) it has some political structure.</a:t>
            </a:r>
          </a:p>
          <a:p>
            <a:r>
              <a:rPr lang="en-US" smtClean="0"/>
              <a:t>E) it gathers food to survive.</a:t>
            </a:r>
          </a:p>
          <a:p>
            <a:endParaRPr lang="en-US" smtClean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endParaRPr/>
          </a:p>
        </p:txBody>
      </p:sp>
    </p:spTree>
  </p:cSld>
  <p:clrMapOvr>
    <a:masterClrMapping/>
  </p:clrMapOvr>
</p:sld>
</file>

<file path=ppt/slides/slide1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46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 2" pitchFamily="18" charset="2"/>
              <a:buNone/>
            </a:pPr>
            <a:r>
              <a:rPr lang="en-US" smtClean="0"/>
              <a:t>Which of the following is </a:t>
            </a:r>
            <a:r>
              <a:rPr lang="en-US" b="1" smtClean="0"/>
              <a:t>NOT</a:t>
            </a:r>
            <a:r>
              <a:rPr lang="en-US" smtClean="0"/>
              <a:t> among the “five pillars” of Islam?</a:t>
            </a:r>
          </a:p>
          <a:p>
            <a:r>
              <a:rPr lang="en-US" smtClean="0"/>
              <a:t>A) a confession of faith</a:t>
            </a:r>
          </a:p>
          <a:p>
            <a:r>
              <a:rPr lang="en-US" smtClean="0"/>
              <a:t>B) </a:t>
            </a:r>
            <a:r>
              <a:rPr lang="en-US" i="1" smtClean="0"/>
              <a:t>hajj</a:t>
            </a:r>
            <a:endParaRPr lang="en-US" smtClean="0"/>
          </a:p>
          <a:p>
            <a:r>
              <a:rPr lang="en-US" smtClean="0"/>
              <a:t>C) </a:t>
            </a:r>
            <a:r>
              <a:rPr lang="en-US" i="1" smtClean="0"/>
              <a:t>zakat</a:t>
            </a:r>
            <a:endParaRPr lang="en-US" smtClean="0"/>
          </a:p>
          <a:p>
            <a:r>
              <a:rPr lang="en-US" smtClean="0"/>
              <a:t>D) pilgrimage to Medina</a:t>
            </a:r>
          </a:p>
          <a:p>
            <a:r>
              <a:rPr lang="en-US" smtClean="0"/>
              <a:t>E) fasting</a:t>
            </a:r>
          </a:p>
          <a:p>
            <a:endParaRPr lang="en-US" smtClean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endParaRPr/>
          </a:p>
        </p:txBody>
      </p:sp>
    </p:spTree>
  </p:cSld>
  <p:clrMapOvr>
    <a:masterClrMapping/>
  </p:clrMapOvr>
</p:sld>
</file>

<file path=ppt/slides/slide1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490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 2" pitchFamily="18" charset="2"/>
              <a:buNone/>
            </a:pPr>
            <a:r>
              <a:rPr lang="en-US" smtClean="0"/>
              <a:t>D) pilgrimage to Medina</a:t>
            </a:r>
          </a:p>
          <a:p>
            <a:endParaRPr lang="en-US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smtClean="0"/>
              <a:t>And the answer is</a:t>
            </a:r>
            <a:endParaRPr/>
          </a:p>
        </p:txBody>
      </p:sp>
    </p:spTree>
  </p:cSld>
  <p:clrMapOvr>
    <a:masterClrMapping/>
  </p:clrMapOvr>
</p:sld>
</file>

<file path=ppt/slides/slide1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514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 2" pitchFamily="18" charset="2"/>
              <a:buNone/>
            </a:pPr>
            <a:r>
              <a:rPr lang="en-US" smtClean="0"/>
              <a:t>What happened after Muhammad’s death in 632?</a:t>
            </a:r>
          </a:p>
          <a:p>
            <a:r>
              <a:rPr lang="en-US" smtClean="0"/>
              <a:t>A) Many of the bedouin tribes renounced Islam.</a:t>
            </a:r>
          </a:p>
          <a:p>
            <a:r>
              <a:rPr lang="en-US" smtClean="0"/>
              <a:t>B) Islam ceased to exist until it was reestablished under the Umayyad dynasty at Damascus.</a:t>
            </a:r>
          </a:p>
          <a:p>
            <a:r>
              <a:rPr lang="en-US" smtClean="0"/>
              <a:t>C) After a lengthy period of grief, the tribes selected a new leader based on the established principle of succession in the Quran.</a:t>
            </a:r>
          </a:p>
          <a:p>
            <a:r>
              <a:rPr lang="en-US" smtClean="0"/>
              <a:t>D) A military commander, Khalid ibn al-Walid, was chosen as leader of Islam.</a:t>
            </a:r>
          </a:p>
          <a:p>
            <a:r>
              <a:rPr lang="en-US" smtClean="0"/>
              <a:t>E) Islam remained unified.</a:t>
            </a:r>
          </a:p>
          <a:p>
            <a:endParaRPr lang="en-US" smtClean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endParaRPr/>
          </a:p>
        </p:txBody>
      </p:sp>
    </p:spTree>
  </p:cSld>
  <p:clrMapOvr>
    <a:masterClrMapping/>
  </p:clrMapOvr>
</p:sld>
</file>

<file path=ppt/slides/slide1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8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 2" pitchFamily="18" charset="2"/>
              <a:buNone/>
            </a:pPr>
            <a:r>
              <a:rPr lang="en-US" smtClean="0"/>
              <a:t>A) Many of the bedouin tribes renounced Islam.</a:t>
            </a:r>
          </a:p>
          <a:p>
            <a:endParaRPr lang="en-US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smtClean="0"/>
              <a:t>And the answer is</a:t>
            </a:r>
            <a:endParaRPr/>
          </a:p>
        </p:txBody>
      </p:sp>
    </p:spTree>
  </p:cSld>
  <p:clrMapOvr>
    <a:masterClrMapping/>
  </p:clrMapOvr>
</p:sld>
</file>

<file path=ppt/slides/slide1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62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 2" pitchFamily="18" charset="2"/>
              <a:buNone/>
            </a:pPr>
            <a:r>
              <a:rPr lang="en-US" smtClean="0"/>
              <a:t>The wars to defeat rival prophets and restore the unity of Islam were called:</a:t>
            </a:r>
          </a:p>
          <a:p>
            <a:r>
              <a:rPr lang="en-US" smtClean="0"/>
              <a:t>A) Ridda.</a:t>
            </a:r>
          </a:p>
          <a:p>
            <a:r>
              <a:rPr lang="en-US" smtClean="0"/>
              <a:t>B) dhow.</a:t>
            </a:r>
          </a:p>
          <a:p>
            <a:r>
              <a:rPr lang="en-US" smtClean="0"/>
              <a:t>C) Karbala.</a:t>
            </a:r>
          </a:p>
          <a:p>
            <a:r>
              <a:rPr lang="en-US" smtClean="0"/>
              <a:t>D) the first fatwah.</a:t>
            </a:r>
          </a:p>
          <a:p>
            <a:r>
              <a:rPr lang="en-US" smtClean="0"/>
              <a:t>E) Rihla.</a:t>
            </a:r>
          </a:p>
          <a:p>
            <a:endParaRPr lang="en-US" smtClean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endParaRPr/>
          </a:p>
        </p:txBody>
      </p:sp>
    </p:spTree>
  </p:cSld>
  <p:clrMapOvr>
    <a:masterClrMapping/>
  </p:clrMapOvr>
</p:sld>
</file>

<file path=ppt/slides/slide1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586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A) Ridda.</a:t>
            </a:r>
          </a:p>
          <a:p>
            <a:endParaRPr lang="en-US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smtClean="0"/>
              <a:t>And the answer is</a:t>
            </a:r>
            <a:endParaRPr/>
          </a:p>
        </p:txBody>
      </p:sp>
    </p:spTree>
  </p:cSld>
  <p:clrMapOvr>
    <a:masterClrMapping/>
  </p:clrMapOvr>
</p:sld>
</file>

<file path=ppt/slides/slide1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610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 2" pitchFamily="18" charset="2"/>
              <a:buNone/>
            </a:pPr>
            <a:r>
              <a:rPr lang="en-US" smtClean="0"/>
              <a:t>The office of the political and religious successor of Muhammad was called:</a:t>
            </a:r>
          </a:p>
          <a:p>
            <a:r>
              <a:rPr lang="en-US" smtClean="0"/>
              <a:t>A) wazir.</a:t>
            </a:r>
          </a:p>
          <a:p>
            <a:r>
              <a:rPr lang="en-US" smtClean="0"/>
              <a:t>B) Caliph.</a:t>
            </a:r>
          </a:p>
          <a:p>
            <a:r>
              <a:rPr lang="en-US" smtClean="0"/>
              <a:t>C) Ayan.</a:t>
            </a:r>
          </a:p>
          <a:p>
            <a:r>
              <a:rPr lang="en-US" smtClean="0"/>
              <a:t>D) dhow.</a:t>
            </a:r>
          </a:p>
          <a:p>
            <a:r>
              <a:rPr lang="en-US" smtClean="0"/>
              <a:t>E) Karbala.</a:t>
            </a:r>
          </a:p>
          <a:p>
            <a:endParaRPr lang="en-US" smtClean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endParaRPr/>
          </a:p>
        </p:txBody>
      </p:sp>
    </p:spTree>
  </p:cSld>
  <p:clrMapOvr>
    <a:masterClrMapping/>
  </p:clrMapOvr>
</p:sld>
</file>

<file path=ppt/slides/slide1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634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 2" pitchFamily="18" charset="2"/>
              <a:buNone/>
            </a:pPr>
            <a:r>
              <a:rPr lang="en-US" smtClean="0"/>
              <a:t>B) Caliph.</a:t>
            </a:r>
          </a:p>
          <a:p>
            <a:endParaRPr lang="en-US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smtClean="0"/>
              <a:t>And the answer is</a:t>
            </a:r>
            <a:endParaRPr/>
          </a:p>
        </p:txBody>
      </p:sp>
    </p:spTree>
  </p:cSld>
  <p:clrMapOvr>
    <a:masterClrMapping/>
  </p:clrMapOvr>
</p:sld>
</file>

<file path=ppt/slides/slide1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658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 2" pitchFamily="18" charset="2"/>
              <a:buNone/>
            </a:pPr>
            <a:r>
              <a:rPr lang="en-US" smtClean="0"/>
              <a:t>Which of the following was </a:t>
            </a:r>
            <a:r>
              <a:rPr lang="en-US" b="1" smtClean="0"/>
              <a:t>NOT</a:t>
            </a:r>
            <a:r>
              <a:rPr lang="en-US" smtClean="0"/>
              <a:t> a reason for the early expansion of Islam beyond Arabia?</a:t>
            </a:r>
          </a:p>
          <a:p>
            <a:r>
              <a:rPr lang="en-US" smtClean="0"/>
              <a:t>A) the desire for booty</a:t>
            </a:r>
          </a:p>
          <a:p>
            <a:r>
              <a:rPr lang="en-US" smtClean="0"/>
              <a:t>B) the sense of common cause and united strength</a:t>
            </a:r>
          </a:p>
          <a:p>
            <a:r>
              <a:rPr lang="en-US" smtClean="0"/>
              <a:t>C) the desire to convert new populations to Islam</a:t>
            </a:r>
          </a:p>
          <a:p>
            <a:r>
              <a:rPr lang="en-US" smtClean="0"/>
              <a:t>D) a means to release the energies of the bedouin tribes against others than themselves</a:t>
            </a:r>
          </a:p>
          <a:p>
            <a:r>
              <a:rPr lang="en-US" smtClean="0"/>
              <a:t>E) the weakness of their adversaries</a:t>
            </a:r>
          </a:p>
          <a:p>
            <a:endParaRPr lang="en-US" smtClean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endParaRPr/>
          </a:p>
        </p:txBody>
      </p:sp>
    </p:spTree>
  </p:cSld>
  <p:clrMapOvr>
    <a:masterClrMapping/>
  </p:clrMapOvr>
</p:sld>
</file>

<file path=ppt/slides/slide1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682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 2" pitchFamily="18" charset="2"/>
              <a:buNone/>
            </a:pPr>
            <a:r>
              <a:rPr lang="en-US" smtClean="0"/>
              <a:t>C) the desire to convert new populations to Islam</a:t>
            </a:r>
          </a:p>
          <a:p>
            <a:endParaRPr lang="en-US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smtClean="0"/>
              <a:t>And the answer is</a:t>
            </a:r>
            <a:endParaRPr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 2" pitchFamily="18" charset="2"/>
              <a:buNone/>
            </a:pPr>
            <a:r>
              <a:rPr lang="en-US" smtClean="0"/>
              <a:t>A) it is agricultural.</a:t>
            </a:r>
          </a:p>
          <a:p>
            <a:endParaRPr lang="en-US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smtClean="0"/>
              <a:t>And the answer is</a:t>
            </a:r>
            <a:endParaRPr/>
          </a:p>
        </p:txBody>
      </p:sp>
    </p:spTree>
  </p:cSld>
  <p:clrMapOvr>
    <a:masterClrMapping/>
  </p:clrMapOvr>
</p:sld>
</file>

<file path=ppt/slides/slide1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274320" indent="-274320" fontAlgn="auto">
              <a:spcAft>
                <a:spcPts val="0"/>
              </a:spcAft>
              <a:buFont typeface="Wingdings 2"/>
              <a:buNone/>
              <a:defRPr/>
            </a:pPr>
            <a:r>
              <a:rPr lang="en-US" dirty="0" smtClean="0"/>
              <a:t>Why did the Arab warriors not want to convert large numbers of people to Islam?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/>
              <a:t>A) Muhammad specifically stated that Islam could only be spread among the Arabs.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/>
              <a:t>B) They would have had to share their booty and would have lost tax revenues.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/>
              <a:t>C) They lacked the political organization to govern them and feared insurrection by non-Arabs.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/>
              <a:t>D) Conversion would have slowed down the process of conquest.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/>
              <a:t>E) They wanted to keep high religious offices among themselves.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endParaRPr/>
          </a:p>
        </p:txBody>
      </p:sp>
    </p:spTree>
  </p:cSld>
  <p:clrMapOvr>
    <a:masterClrMapping/>
  </p:clrMapOvr>
</p:sld>
</file>

<file path=ppt/slides/slide1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730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 2" pitchFamily="18" charset="2"/>
              <a:buNone/>
            </a:pPr>
            <a:r>
              <a:rPr lang="en-US" smtClean="0"/>
              <a:t>B) They would have had to share their booty and would have lost tax revenues.</a:t>
            </a:r>
          </a:p>
          <a:p>
            <a:endParaRPr lang="en-US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smtClean="0"/>
              <a:t>And the answer is</a:t>
            </a:r>
            <a:endParaRPr/>
          </a:p>
        </p:txBody>
      </p:sp>
    </p:spTree>
  </p:cSld>
  <p:clrMapOvr>
    <a:masterClrMapping/>
  </p:clrMapOvr>
</p:sld>
</file>

<file path=ppt/slides/slide1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754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 2" pitchFamily="18" charset="2"/>
              <a:buNone/>
            </a:pPr>
            <a:r>
              <a:rPr lang="en-US" smtClean="0"/>
              <a:t>Which of the following areas of the Byzantine Empire was </a:t>
            </a:r>
            <a:r>
              <a:rPr lang="en-US" b="1" smtClean="0"/>
              <a:t>NOT</a:t>
            </a:r>
            <a:r>
              <a:rPr lang="en-US" smtClean="0"/>
              <a:t> conquered by the Muslims by 650 C.E.?</a:t>
            </a:r>
          </a:p>
          <a:p>
            <a:r>
              <a:rPr lang="en-US" smtClean="0"/>
              <a:t>A) Palestine</a:t>
            </a:r>
          </a:p>
          <a:p>
            <a:r>
              <a:rPr lang="en-US" smtClean="0"/>
              <a:t>B) Egypt</a:t>
            </a:r>
          </a:p>
          <a:p>
            <a:r>
              <a:rPr lang="en-US" smtClean="0"/>
              <a:t>C) Syria</a:t>
            </a:r>
          </a:p>
          <a:p>
            <a:r>
              <a:rPr lang="en-US" smtClean="0"/>
              <a:t>D) Asia Minor</a:t>
            </a:r>
          </a:p>
          <a:p>
            <a:r>
              <a:rPr lang="en-US" smtClean="0"/>
              <a:t>E) Iraq</a:t>
            </a:r>
          </a:p>
          <a:p>
            <a:endParaRPr lang="en-US" smtClean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endParaRPr/>
          </a:p>
        </p:txBody>
      </p:sp>
    </p:spTree>
  </p:cSld>
  <p:clrMapOvr>
    <a:masterClrMapping/>
  </p:clrMapOvr>
</p:sld>
</file>

<file path=ppt/slides/slide1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778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D) Asia Minor</a:t>
            </a:r>
          </a:p>
          <a:p>
            <a:endParaRPr lang="en-US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smtClean="0"/>
              <a:t>And the answer is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 2" pitchFamily="18" charset="2"/>
              <a:buNone/>
            </a:pPr>
            <a:r>
              <a:rPr lang="en-US" smtClean="0"/>
              <a:t>A characteristic of the human species before the advent of civilization was:</a:t>
            </a:r>
          </a:p>
          <a:p>
            <a:r>
              <a:rPr lang="en-US" smtClean="0"/>
              <a:t>A) the ability to spread to various geographic settings and climate zones.</a:t>
            </a:r>
          </a:p>
          <a:p>
            <a:r>
              <a:rPr lang="en-US" smtClean="0"/>
              <a:t>B) the ability to organize large political units.</a:t>
            </a:r>
          </a:p>
          <a:p>
            <a:r>
              <a:rPr lang="en-US" smtClean="0"/>
              <a:t>C) the inability to communicate about abstractions such as death.</a:t>
            </a:r>
          </a:p>
          <a:p>
            <a:r>
              <a:rPr lang="en-US" smtClean="0"/>
              <a:t>D) that all tasks were shared equally by men and women.</a:t>
            </a:r>
          </a:p>
          <a:p>
            <a:r>
              <a:rPr lang="en-US" smtClean="0"/>
              <a:t>E) land ownership was equal.</a:t>
            </a:r>
          </a:p>
          <a:p>
            <a:endParaRPr lang="en-US" smtClean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endParaRPr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 2" pitchFamily="18" charset="2"/>
              <a:buNone/>
            </a:pPr>
            <a:r>
              <a:rPr lang="en-US" smtClean="0"/>
              <a:t>10) Egypt differed from Mesopotamian civilization by stressing:</a:t>
            </a:r>
          </a:p>
          <a:p>
            <a:r>
              <a:rPr lang="en-US" smtClean="0"/>
              <a:t>A) well-organized, durable empires.</a:t>
            </a:r>
          </a:p>
          <a:p>
            <a:r>
              <a:rPr lang="en-US" smtClean="0"/>
              <a:t>B) extensive trade.</a:t>
            </a:r>
          </a:p>
          <a:p>
            <a:r>
              <a:rPr lang="en-US" smtClean="0"/>
              <a:t>C) firm religious beliefs.</a:t>
            </a:r>
          </a:p>
          <a:p>
            <a:r>
              <a:rPr lang="en-US" smtClean="0"/>
              <a:t>D) greater social equality.</a:t>
            </a:r>
          </a:p>
          <a:p>
            <a:r>
              <a:rPr lang="en-US" smtClean="0"/>
              <a:t>E) more modest building projects.</a:t>
            </a:r>
          </a:p>
          <a:p>
            <a:endParaRPr lang="en-US" smtClean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endParaRPr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 2" pitchFamily="18" charset="2"/>
              <a:buNone/>
            </a:pPr>
            <a:r>
              <a:rPr lang="en-US" smtClean="0"/>
              <a:t>A) well-organized, durable empires.</a:t>
            </a:r>
          </a:p>
          <a:p>
            <a:endParaRPr lang="en-US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smtClean="0"/>
              <a:t>And the answer is</a:t>
            </a:r>
            <a:endParaRPr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 2" pitchFamily="18" charset="2"/>
              <a:buNone/>
            </a:pPr>
            <a:r>
              <a:rPr lang="en-US" smtClean="0"/>
              <a:t>11) Sumerian civilization produced the first:</a:t>
            </a:r>
          </a:p>
          <a:p>
            <a:r>
              <a:rPr lang="en-US" smtClean="0"/>
              <a:t>A) written law code.</a:t>
            </a:r>
          </a:p>
          <a:p>
            <a:r>
              <a:rPr lang="en-US" smtClean="0"/>
              <a:t>B) monotheistic religion.</a:t>
            </a:r>
          </a:p>
          <a:p>
            <a:r>
              <a:rPr lang="en-US" smtClean="0"/>
              <a:t>C) examples of warfare among people.</a:t>
            </a:r>
          </a:p>
          <a:p>
            <a:r>
              <a:rPr lang="en-US" smtClean="0"/>
              <a:t>D) mass literacy.</a:t>
            </a:r>
          </a:p>
          <a:p>
            <a:r>
              <a:rPr lang="en-US" smtClean="0"/>
              <a:t>E) coined money.</a:t>
            </a:r>
          </a:p>
          <a:p>
            <a:endParaRPr lang="en-US" smtClean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endParaRPr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 2" pitchFamily="18" charset="2"/>
              <a:buNone/>
            </a:pPr>
            <a:r>
              <a:rPr lang="en-US" smtClean="0"/>
              <a:t>A) written law code.</a:t>
            </a:r>
          </a:p>
          <a:p>
            <a:endParaRPr lang="en-US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smtClean="0"/>
              <a:t>And the answer is</a:t>
            </a:r>
            <a:endParaRPr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 2" pitchFamily="18" charset="2"/>
              <a:buNone/>
            </a:pPr>
            <a:r>
              <a:rPr lang="en-US" smtClean="0"/>
              <a:t>12) Which river-valley civilization was most completely destroyed by invasion?</a:t>
            </a:r>
          </a:p>
          <a:p>
            <a:r>
              <a:rPr lang="en-US" smtClean="0"/>
              <a:t>A) Hwang Ho</a:t>
            </a:r>
          </a:p>
          <a:p>
            <a:r>
              <a:rPr lang="en-US" smtClean="0"/>
              <a:t>B) Indus</a:t>
            </a:r>
          </a:p>
          <a:p>
            <a:r>
              <a:rPr lang="en-US" smtClean="0"/>
              <a:t>C) Nile</a:t>
            </a:r>
          </a:p>
          <a:p>
            <a:r>
              <a:rPr lang="en-US" smtClean="0"/>
              <a:t>D) Tigris-Euphrates</a:t>
            </a:r>
          </a:p>
          <a:p>
            <a:r>
              <a:rPr lang="en-US" smtClean="0"/>
              <a:t>E) Mekong</a:t>
            </a:r>
          </a:p>
          <a:p>
            <a:endParaRPr lang="en-US" smtClean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endParaRPr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 2" pitchFamily="18" charset="2"/>
              <a:buNone/>
            </a:pPr>
            <a:r>
              <a:rPr lang="en-US" smtClean="0"/>
              <a:t>B) Indus</a:t>
            </a:r>
          </a:p>
          <a:p>
            <a:endParaRPr lang="en-US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smtClean="0"/>
              <a:t>And the answer is</a:t>
            </a:r>
            <a:endParaRPr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 2" pitchFamily="18" charset="2"/>
              <a:buNone/>
            </a:pPr>
            <a:r>
              <a:rPr lang="en-US" smtClean="0"/>
              <a:t>13) The characteristic political organization of the Tigris-Euphrates civilization was:</a:t>
            </a:r>
          </a:p>
          <a:p>
            <a:r>
              <a:rPr lang="en-US" smtClean="0"/>
              <a:t>A) democracy.</a:t>
            </a:r>
          </a:p>
          <a:p>
            <a:r>
              <a:rPr lang="en-US" smtClean="0"/>
              <a:t>B) large, durable empires.</a:t>
            </a:r>
          </a:p>
          <a:p>
            <a:r>
              <a:rPr lang="en-US" smtClean="0"/>
              <a:t>C) village-level government.</a:t>
            </a:r>
          </a:p>
          <a:p>
            <a:r>
              <a:rPr lang="en-US" smtClean="0"/>
              <a:t>D) regional city states.</a:t>
            </a:r>
          </a:p>
          <a:p>
            <a:r>
              <a:rPr lang="en-US" smtClean="0"/>
              <a:t>E) hunting bands.</a:t>
            </a:r>
          </a:p>
          <a:p>
            <a:endParaRPr lang="en-US" smtClean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endParaRPr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 2" pitchFamily="18" charset="2"/>
              <a:buNone/>
            </a:pPr>
            <a:r>
              <a:rPr lang="en-US" smtClean="0"/>
              <a:t>D) regional city states.</a:t>
            </a:r>
          </a:p>
          <a:p>
            <a:endParaRPr lang="en-US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smtClean="0"/>
              <a:t>And the answer is</a:t>
            </a:r>
            <a:endParaRPr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 2" pitchFamily="18" charset="2"/>
              <a:buNone/>
            </a:pPr>
            <a:r>
              <a:rPr lang="en-US" smtClean="0"/>
              <a:t>14) Jewish monotheism:</a:t>
            </a:r>
          </a:p>
          <a:p>
            <a:r>
              <a:rPr lang="en-US" smtClean="0"/>
              <a:t>A) was spread actively by Jewish missionaries throughout the Middle East.</a:t>
            </a:r>
          </a:p>
          <a:p>
            <a:r>
              <a:rPr lang="en-US" smtClean="0"/>
              <a:t>B) emphasized the power and abstraction of God.</a:t>
            </a:r>
          </a:p>
          <a:p>
            <a:r>
              <a:rPr lang="en-US" smtClean="0"/>
              <a:t>C) included worship of various lesser gods.</a:t>
            </a:r>
          </a:p>
          <a:p>
            <a:r>
              <a:rPr lang="en-US" smtClean="0"/>
              <a:t>D) emerged at the high point of Sumerian civilization.</a:t>
            </a:r>
          </a:p>
          <a:p>
            <a:r>
              <a:rPr lang="en-US" smtClean="0"/>
              <a:t>E) influenced no other religions.</a:t>
            </a:r>
          </a:p>
          <a:p>
            <a:endParaRPr lang="en-US" smtClean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endParaRPr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 2" pitchFamily="18" charset="2"/>
              <a:buNone/>
            </a:pPr>
            <a:r>
              <a:rPr lang="en-US" smtClean="0"/>
              <a:t>B) emphasized the power and abstraction of God.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smtClean="0"/>
              <a:t>And the answer is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A) the ability to spread to various geographic settings and climate zones.</a:t>
            </a:r>
          </a:p>
          <a:p>
            <a:endParaRPr lang="en-US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smtClean="0"/>
              <a:t>And the answer is</a:t>
            </a:r>
            <a:endParaRPr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 2" pitchFamily="18" charset="2"/>
              <a:buNone/>
            </a:pPr>
            <a:r>
              <a:rPr lang="en-US" smtClean="0"/>
              <a:t>15) The development of writing:</a:t>
            </a:r>
          </a:p>
          <a:p>
            <a:r>
              <a:rPr lang="en-US" smtClean="0"/>
              <a:t>A) resulted from new technologies, notably the invention of paper.</a:t>
            </a:r>
          </a:p>
          <a:p>
            <a:r>
              <a:rPr lang="en-US" smtClean="0"/>
              <a:t>B) helps explain why agriculture could develop.</a:t>
            </a:r>
          </a:p>
          <a:p>
            <a:r>
              <a:rPr lang="en-US" smtClean="0"/>
              <a:t>C) helps explain why governments could become more formal and bureaucratic.</a:t>
            </a:r>
          </a:p>
          <a:p>
            <a:r>
              <a:rPr lang="en-US" smtClean="0"/>
              <a:t>D) resulted from the needs of the various river-valley civilizations to communicate with one another.</a:t>
            </a:r>
          </a:p>
          <a:p>
            <a:r>
              <a:rPr lang="en-US" smtClean="0"/>
              <a:t>E) was unusual in an agricultural society.</a:t>
            </a:r>
          </a:p>
          <a:p>
            <a:endParaRPr lang="en-US" smtClean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endParaRPr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 2" pitchFamily="18" charset="2"/>
              <a:buNone/>
            </a:pPr>
            <a:r>
              <a:rPr lang="en-US" smtClean="0"/>
              <a:t>C) helps explain why governments could become more formal and bureaucratic.</a:t>
            </a:r>
          </a:p>
          <a:p>
            <a:endParaRPr lang="en-US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smtClean="0"/>
              <a:t>And the answer is</a:t>
            </a:r>
            <a:endParaRPr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 2" pitchFamily="18" charset="2"/>
              <a:buNone/>
            </a:pPr>
            <a:r>
              <a:rPr lang="en-US" smtClean="0"/>
              <a:t>16) Chinese art featured:</a:t>
            </a:r>
          </a:p>
          <a:p>
            <a:r>
              <a:rPr lang="en-US" smtClean="0"/>
              <a:t>A) frequent shifts in style.</a:t>
            </a:r>
          </a:p>
          <a:p>
            <a:r>
              <a:rPr lang="en-US" smtClean="0"/>
              <a:t>B) careful craftsmanship and detail work.</a:t>
            </a:r>
          </a:p>
          <a:p>
            <a:r>
              <a:rPr lang="en-US" smtClean="0"/>
              <a:t>C) monumental temples and stadiums.</a:t>
            </a:r>
          </a:p>
          <a:p>
            <a:r>
              <a:rPr lang="en-US" smtClean="0"/>
              <a:t>D) emphasis on God and the holy family.</a:t>
            </a:r>
          </a:p>
          <a:p>
            <a:r>
              <a:rPr lang="en-US" smtClean="0"/>
              <a:t>E) images of perfectly proportioned humans.</a:t>
            </a:r>
          </a:p>
          <a:p>
            <a:endParaRPr lang="en-US" smtClean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endParaRPr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 2" pitchFamily="18" charset="2"/>
              <a:buNone/>
            </a:pPr>
            <a:r>
              <a:rPr lang="en-US" smtClean="0"/>
              <a:t>B) careful craftsmanship and detail work.</a:t>
            </a:r>
          </a:p>
          <a:p>
            <a:endParaRPr lang="en-US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smtClean="0"/>
              <a:t>And the answer is</a:t>
            </a:r>
            <a:endParaRPr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 2" pitchFamily="18" charset="2"/>
              <a:buNone/>
            </a:pPr>
            <a:r>
              <a:rPr lang="en-US" smtClean="0"/>
              <a:t>India’s political tradition:</a:t>
            </a:r>
          </a:p>
          <a:p>
            <a:r>
              <a:rPr lang="en-US" smtClean="0"/>
              <a:t>A) involved the renunciation of violence and warfare.</a:t>
            </a:r>
          </a:p>
          <a:p>
            <a:r>
              <a:rPr lang="en-US" smtClean="0"/>
              <a:t>B) stressed the importance of regional and local units.</a:t>
            </a:r>
          </a:p>
          <a:p>
            <a:r>
              <a:rPr lang="en-US" smtClean="0"/>
              <a:t>C) emphasized the emperor as Son of Heaven.</a:t>
            </a:r>
          </a:p>
          <a:p>
            <a:r>
              <a:rPr lang="en-US" smtClean="0"/>
              <a:t>D) insisted on religious uniformity.</a:t>
            </a:r>
          </a:p>
          <a:p>
            <a:r>
              <a:rPr lang="en-US" smtClean="0"/>
              <a:t>E) required frequent wars of expansion.</a:t>
            </a:r>
          </a:p>
          <a:p>
            <a:endParaRPr lang="en-US" smtClean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endParaRPr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 2" pitchFamily="18" charset="2"/>
              <a:buNone/>
            </a:pPr>
            <a:r>
              <a:rPr lang="en-US" smtClean="0"/>
              <a:t>B) stressed the importance of regional and local units.</a:t>
            </a:r>
          </a:p>
          <a:p>
            <a:endParaRPr lang="en-US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smtClean="0"/>
              <a:t>And the answer is</a:t>
            </a:r>
            <a:endParaRPr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 2" pitchFamily="18" charset="2"/>
              <a:buNone/>
            </a:pPr>
            <a:r>
              <a:rPr lang="en-US" smtClean="0"/>
              <a:t>The Aryan conquerors brought to India:</a:t>
            </a:r>
          </a:p>
          <a:p>
            <a:r>
              <a:rPr lang="en-US" smtClean="0"/>
              <a:t>A) its first civilization.</a:t>
            </a:r>
          </a:p>
          <a:p>
            <a:r>
              <a:rPr lang="en-US" smtClean="0"/>
              <a:t>B) distinctive religious ideas.</a:t>
            </a:r>
          </a:p>
          <a:p>
            <a:r>
              <a:rPr lang="en-US" smtClean="0"/>
              <a:t>C) admiration for India’s earlier inhabitants.</a:t>
            </a:r>
          </a:p>
          <a:p>
            <a:r>
              <a:rPr lang="en-US" smtClean="0"/>
              <a:t>D) new agricultural techniques.</a:t>
            </a:r>
          </a:p>
          <a:p>
            <a:r>
              <a:rPr lang="en-US" smtClean="0"/>
              <a:t>E) political democracy.</a:t>
            </a:r>
          </a:p>
          <a:p>
            <a:endParaRPr lang="en-US" smtClean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endParaRPr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 2" pitchFamily="18" charset="2"/>
              <a:buNone/>
            </a:pPr>
            <a:r>
              <a:rPr lang="en-US" smtClean="0"/>
              <a:t>B) distinctive religious ideas.</a:t>
            </a:r>
          </a:p>
          <a:p>
            <a:endParaRPr lang="en-US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smtClean="0"/>
              <a:t>And the answer is</a:t>
            </a:r>
            <a:endParaRPr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 2" pitchFamily="18" charset="2"/>
              <a:buNone/>
            </a:pPr>
            <a:r>
              <a:rPr lang="en-US" smtClean="0"/>
              <a:t>The Mauryan dynasty differed from the Gupta dynasty in that:</a:t>
            </a:r>
          </a:p>
          <a:p>
            <a:r>
              <a:rPr lang="en-US" smtClean="0"/>
              <a:t>A) it was imposed by conquerors from Greece.</a:t>
            </a:r>
          </a:p>
          <a:p>
            <a:r>
              <a:rPr lang="en-US" smtClean="0"/>
              <a:t>B) it ruled a larger territory.</a:t>
            </a:r>
          </a:p>
          <a:p>
            <a:r>
              <a:rPr lang="en-US" smtClean="0"/>
              <a:t>C) it attacked Buddhist beliefs.</a:t>
            </a:r>
          </a:p>
          <a:p>
            <a:r>
              <a:rPr lang="en-US" smtClean="0"/>
              <a:t>D) it refused to develop a strong army.</a:t>
            </a:r>
          </a:p>
          <a:p>
            <a:r>
              <a:rPr lang="en-US" smtClean="0"/>
              <a:t>E) Mauryan rulers opposed the caste system.</a:t>
            </a:r>
          </a:p>
          <a:p>
            <a:endParaRPr lang="en-US" smtClean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endParaRPr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 2" pitchFamily="18" charset="2"/>
              <a:buNone/>
            </a:pPr>
            <a:r>
              <a:rPr lang="en-US" smtClean="0"/>
              <a:t>B) it ruled a larger territory.</a:t>
            </a:r>
          </a:p>
          <a:p>
            <a:endParaRPr lang="en-US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smtClean="0"/>
              <a:t>And the answer is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 2" pitchFamily="18" charset="2"/>
              <a:buNone/>
            </a:pPr>
            <a:r>
              <a:rPr lang="en-US" smtClean="0"/>
              <a:t>The Paleolithic Age refers to:</a:t>
            </a:r>
          </a:p>
          <a:p>
            <a:r>
              <a:rPr lang="en-US" smtClean="0"/>
              <a:t>A) the period at which agriculture was developed.</a:t>
            </a:r>
          </a:p>
          <a:p>
            <a:r>
              <a:rPr lang="en-US" smtClean="0"/>
              <a:t>B) the period in which simple stone tools were developed.</a:t>
            </a:r>
          </a:p>
          <a:p>
            <a:r>
              <a:rPr lang="en-US" smtClean="0"/>
              <a:t>C) the period before the full development of the homo sapiens species.</a:t>
            </a:r>
          </a:p>
          <a:p>
            <a:r>
              <a:rPr lang="en-US" smtClean="0"/>
              <a:t>D) the period before people learned how to communicate.</a:t>
            </a:r>
          </a:p>
          <a:p>
            <a:r>
              <a:rPr lang="en-US" smtClean="0"/>
              <a:t>E) the latest of the two stone ages.</a:t>
            </a:r>
          </a:p>
          <a:p>
            <a:endParaRPr lang="en-US" smtClean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endParaRPr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 2" pitchFamily="18" charset="2"/>
              <a:buNone/>
            </a:pPr>
            <a:r>
              <a:rPr lang="en-US" smtClean="0"/>
              <a:t>The Indian caste system served to an extent as a political institution by:</a:t>
            </a:r>
          </a:p>
          <a:p>
            <a:r>
              <a:rPr lang="en-US" smtClean="0"/>
              <a:t>A) enforcing rules about social behavior.</a:t>
            </a:r>
          </a:p>
          <a:p>
            <a:r>
              <a:rPr lang="en-US" smtClean="0"/>
              <a:t>B) unifying the subcontinent under a single government.</a:t>
            </a:r>
          </a:p>
          <a:p>
            <a:r>
              <a:rPr lang="en-US" smtClean="0"/>
              <a:t>C) creating widespread interest in constitutional issues.</a:t>
            </a:r>
          </a:p>
          <a:p>
            <a:r>
              <a:rPr lang="en-US" smtClean="0"/>
              <a:t>D) promoting a belief in individual rights.</a:t>
            </a:r>
          </a:p>
          <a:p>
            <a:r>
              <a:rPr lang="en-US" smtClean="0"/>
              <a:t>E) causing unrest and rebellion.</a:t>
            </a:r>
          </a:p>
          <a:p>
            <a:endParaRPr lang="en-US" smtClean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endParaRPr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 2" pitchFamily="18" charset="2"/>
              <a:buNone/>
            </a:pPr>
            <a:r>
              <a:rPr lang="en-US" smtClean="0"/>
              <a:t>A) enforcing rules about social behavior.</a:t>
            </a:r>
          </a:p>
          <a:p>
            <a:endParaRPr lang="en-US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smtClean="0"/>
              <a:t>And the answer is</a:t>
            </a:r>
            <a:endParaRPr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 2" pitchFamily="18" charset="2"/>
              <a:buNone/>
            </a:pPr>
            <a:r>
              <a:rPr lang="en-US" smtClean="0"/>
              <a:t>Hindu ethics involved:</a:t>
            </a:r>
          </a:p>
          <a:p>
            <a:r>
              <a:rPr lang="en-US" smtClean="0"/>
              <a:t>A) a detailed set of prohibitions on sexual activity.</a:t>
            </a:r>
          </a:p>
          <a:p>
            <a:r>
              <a:rPr lang="en-US" smtClean="0"/>
              <a:t>B) emphasis on an individual carrying out the obligations of life.</a:t>
            </a:r>
          </a:p>
          <a:p>
            <a:r>
              <a:rPr lang="en-US" smtClean="0"/>
              <a:t>C) attack on all opposing religious faiths.</a:t>
            </a:r>
          </a:p>
          <a:p>
            <a:r>
              <a:rPr lang="en-US" smtClean="0"/>
              <a:t>D) condemnations of money-making.</a:t>
            </a:r>
          </a:p>
          <a:p>
            <a:r>
              <a:rPr lang="en-US" smtClean="0"/>
              <a:t>E) finding ultimate happiness.</a:t>
            </a:r>
          </a:p>
          <a:p>
            <a:endParaRPr lang="en-US" smtClean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endParaRPr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 2" pitchFamily="18" charset="2"/>
              <a:buNone/>
            </a:pPr>
            <a:r>
              <a:rPr lang="en-US" smtClean="0"/>
              <a:t>B) emphasis on an individual carrying out the obligations of life.</a:t>
            </a:r>
          </a:p>
          <a:p>
            <a:endParaRPr lang="en-US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smtClean="0"/>
              <a:t>And the answer is</a:t>
            </a:r>
            <a:endParaRPr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 2" pitchFamily="18" charset="2"/>
              <a:buNone/>
            </a:pPr>
            <a:r>
              <a:rPr lang="en-US" smtClean="0"/>
              <a:t>“Nirvana” meant:</a:t>
            </a:r>
          </a:p>
          <a:p>
            <a:r>
              <a:rPr lang="en-US" smtClean="0"/>
              <a:t>A) full union with the divine essence.</a:t>
            </a:r>
          </a:p>
          <a:p>
            <a:r>
              <a:rPr lang="en-US" smtClean="0"/>
              <a:t>B) reincarnation in a higher caste after a good life.</a:t>
            </a:r>
          </a:p>
          <a:p>
            <a:r>
              <a:rPr lang="en-US" smtClean="0"/>
              <a:t>C) the Hindu holy book.</a:t>
            </a:r>
          </a:p>
          <a:p>
            <a:r>
              <a:rPr lang="en-US" smtClean="0"/>
              <a:t>D) obedience to the rules of the caste system.</a:t>
            </a:r>
          </a:p>
          <a:p>
            <a:r>
              <a:rPr lang="en-US" smtClean="0"/>
              <a:t>E) acquiring earthly wealth.</a:t>
            </a:r>
          </a:p>
          <a:p>
            <a:endParaRPr lang="en-US" smtClean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endParaRPr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 2" pitchFamily="18" charset="2"/>
              <a:buNone/>
            </a:pPr>
            <a:r>
              <a:rPr lang="en-US" smtClean="0"/>
              <a:t>A) full union with the divine essence.</a:t>
            </a:r>
          </a:p>
          <a:p>
            <a:endParaRPr lang="en-US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smtClean="0"/>
              <a:t>And the answer is</a:t>
            </a:r>
            <a:endParaRPr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 2" pitchFamily="18" charset="2"/>
              <a:buNone/>
            </a:pPr>
            <a:r>
              <a:rPr lang="en-US" smtClean="0"/>
              <a:t>Buddhism differed from Hinduism by not believing:</a:t>
            </a:r>
          </a:p>
          <a:p>
            <a:r>
              <a:rPr lang="en-US" smtClean="0"/>
              <a:t>A) in the caste system.</a:t>
            </a:r>
          </a:p>
          <a:p>
            <a:r>
              <a:rPr lang="en-US" smtClean="0"/>
              <a:t>B) in holy leaders.</a:t>
            </a:r>
          </a:p>
          <a:p>
            <a:r>
              <a:rPr lang="en-US" smtClean="0"/>
              <a:t>C) in nirvana.</a:t>
            </a:r>
          </a:p>
          <a:p>
            <a:r>
              <a:rPr lang="en-US" smtClean="0"/>
              <a:t>D) in the importance of moral obligations.</a:t>
            </a:r>
          </a:p>
          <a:p>
            <a:r>
              <a:rPr lang="en-US" smtClean="0"/>
              <a:t>E) in spreading the faith.</a:t>
            </a:r>
          </a:p>
          <a:p>
            <a:endParaRPr lang="en-US" smtClean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endParaRPr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A) in the caste system.</a:t>
            </a:r>
          </a:p>
          <a:p>
            <a:endParaRPr lang="en-US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smtClean="0"/>
              <a:t>And the answer is</a:t>
            </a:r>
            <a:endParaRPr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 2" pitchFamily="18" charset="2"/>
              <a:buNone/>
            </a:pPr>
            <a:r>
              <a:rPr lang="en-US" smtClean="0"/>
              <a:t>India’s trading network involved direct contact with all of the following </a:t>
            </a:r>
            <a:r>
              <a:rPr lang="en-US" b="1" smtClean="0"/>
              <a:t>EXCEPT</a:t>
            </a:r>
            <a:r>
              <a:rPr lang="en-US" smtClean="0"/>
              <a:t>:</a:t>
            </a:r>
          </a:p>
          <a:p>
            <a:r>
              <a:rPr lang="en-US" smtClean="0"/>
              <a:t>A) southeast Asia.</a:t>
            </a:r>
          </a:p>
          <a:p>
            <a:r>
              <a:rPr lang="en-US" smtClean="0"/>
              <a:t>B) the Middle East.</a:t>
            </a:r>
          </a:p>
          <a:p>
            <a:r>
              <a:rPr lang="en-US" smtClean="0"/>
              <a:t>C) China.</a:t>
            </a:r>
          </a:p>
          <a:p>
            <a:r>
              <a:rPr lang="en-US" smtClean="0"/>
              <a:t>D) Russia.</a:t>
            </a:r>
          </a:p>
          <a:p>
            <a:r>
              <a:rPr lang="en-US" smtClean="0"/>
              <a:t>E) central Asia.</a:t>
            </a:r>
          </a:p>
          <a:p>
            <a:endParaRPr lang="en-US" smtClean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endParaRPr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 2" pitchFamily="18" charset="2"/>
              <a:buNone/>
            </a:pPr>
            <a:r>
              <a:rPr lang="en-US" smtClean="0"/>
              <a:t>D) Russia.</a:t>
            </a:r>
          </a:p>
          <a:p>
            <a:endParaRPr lang="en-US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smtClean="0"/>
              <a:t>And the answer is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B) the period in which simple stone tools were developed.</a:t>
            </a:r>
          </a:p>
          <a:p>
            <a:endParaRPr lang="en-US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smtClean="0"/>
              <a:t>And the answer is</a:t>
            </a:r>
            <a:endParaRPr/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 2" pitchFamily="18" charset="2"/>
              <a:buNone/>
            </a:pPr>
            <a:r>
              <a:rPr lang="en-US" smtClean="0"/>
              <a:t>Hinduism urged that:</a:t>
            </a:r>
          </a:p>
          <a:p>
            <a:r>
              <a:rPr lang="en-US" smtClean="0"/>
              <a:t>A) withdrawal from the world was the only path to holiness.</a:t>
            </a:r>
          </a:p>
          <a:p>
            <a:r>
              <a:rPr lang="en-US" smtClean="0"/>
              <a:t>B) Brahmins would automatically gain nirvana after death.</a:t>
            </a:r>
          </a:p>
          <a:p>
            <a:r>
              <a:rPr lang="en-US" smtClean="0"/>
              <a:t>C) all living creatures participated in the divine essence.</a:t>
            </a:r>
          </a:p>
          <a:p>
            <a:r>
              <a:rPr lang="en-US" smtClean="0"/>
              <a:t>D) worship of nature’s spirits and images was blasphemous.</a:t>
            </a:r>
          </a:p>
          <a:p>
            <a:r>
              <a:rPr lang="en-US" smtClean="0"/>
              <a:t>E) monotheism was superior to polytheism.</a:t>
            </a:r>
          </a:p>
          <a:p>
            <a:endParaRPr lang="en-US" smtClean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endParaRPr/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 2" pitchFamily="18" charset="2"/>
              <a:buNone/>
            </a:pPr>
            <a:r>
              <a:rPr lang="en-US" smtClean="0"/>
              <a:t>C) all living creatures participated in the divine essence.</a:t>
            </a:r>
          </a:p>
          <a:p>
            <a:endParaRPr lang="en-US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smtClean="0"/>
              <a:t>And the answer is</a:t>
            </a:r>
            <a:endParaRPr/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 2" pitchFamily="18" charset="2"/>
              <a:buNone/>
            </a:pPr>
            <a:r>
              <a:rPr lang="en-US" smtClean="0"/>
              <a:t>Which of the following does </a:t>
            </a:r>
            <a:r>
              <a:rPr lang="en-US" b="1" smtClean="0"/>
              <a:t>NOT</a:t>
            </a:r>
            <a:r>
              <a:rPr lang="en-US" smtClean="0"/>
              <a:t> describe important features of Indian art?</a:t>
            </a:r>
          </a:p>
          <a:p>
            <a:r>
              <a:rPr lang="en-US" smtClean="0"/>
              <a:t>A) sensual</a:t>
            </a:r>
          </a:p>
          <a:p>
            <a:r>
              <a:rPr lang="en-US" smtClean="0"/>
              <a:t>B) linked to religious beliefs</a:t>
            </a:r>
          </a:p>
          <a:p>
            <a:r>
              <a:rPr lang="en-US" smtClean="0"/>
              <a:t>C) opposed to the use of animal figures</a:t>
            </a:r>
          </a:p>
          <a:p>
            <a:r>
              <a:rPr lang="en-US" smtClean="0"/>
              <a:t>D) influenced by styles from other cultures</a:t>
            </a:r>
          </a:p>
          <a:p>
            <a:r>
              <a:rPr lang="en-US" smtClean="0"/>
              <a:t>E) showed human figures</a:t>
            </a:r>
          </a:p>
          <a:p>
            <a:endParaRPr lang="en-US" smtClean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endParaRPr/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 2" pitchFamily="18" charset="2"/>
              <a:buNone/>
            </a:pPr>
            <a:r>
              <a:rPr lang="en-US" smtClean="0"/>
              <a:t>C) opposed to the use of animal figures</a:t>
            </a:r>
          </a:p>
          <a:p>
            <a:endParaRPr lang="en-US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smtClean="0"/>
              <a:t>And the answer is</a:t>
            </a:r>
            <a:endParaRPr/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 2" pitchFamily="18" charset="2"/>
              <a:buNone/>
            </a:pPr>
            <a:r>
              <a:rPr lang="en-US" smtClean="0"/>
              <a:t>Compared to China, Indian social and economic structure:</a:t>
            </a:r>
          </a:p>
          <a:p>
            <a:r>
              <a:rPr lang="en-US" smtClean="0"/>
              <a:t>A) showed greater interest in technological innovation.</a:t>
            </a:r>
          </a:p>
          <a:p>
            <a:r>
              <a:rPr lang="en-US" smtClean="0"/>
              <a:t>B) made it easier for a peasant to rise to higher status.</a:t>
            </a:r>
          </a:p>
          <a:p>
            <a:r>
              <a:rPr lang="en-US" smtClean="0"/>
              <a:t>C) relied on conquest of foreign territories.</a:t>
            </a:r>
          </a:p>
          <a:p>
            <a:r>
              <a:rPr lang="en-US" smtClean="0"/>
              <a:t>D) gave greater latitude to merchants.</a:t>
            </a:r>
          </a:p>
          <a:p>
            <a:r>
              <a:rPr lang="en-US" smtClean="0"/>
              <a:t>E) tended to discourage commerce.</a:t>
            </a:r>
          </a:p>
          <a:p>
            <a:endParaRPr lang="en-US" smtClean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endParaRPr/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 2" pitchFamily="18" charset="2"/>
              <a:buNone/>
            </a:pPr>
            <a:r>
              <a:rPr lang="en-US" smtClean="0"/>
              <a:t>D) gave greater latitude to merchants.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smtClean="0"/>
              <a:t>And the answer is</a:t>
            </a:r>
            <a:endParaRPr/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 2" pitchFamily="18" charset="2"/>
              <a:buNone/>
            </a:pPr>
            <a:r>
              <a:rPr lang="en-US" smtClean="0"/>
              <a:t>Compared to China, India:</a:t>
            </a:r>
          </a:p>
          <a:p>
            <a:r>
              <a:rPr lang="en-US" smtClean="0"/>
              <a:t>A) lacked regional diversity.</a:t>
            </a:r>
          </a:p>
          <a:p>
            <a:r>
              <a:rPr lang="en-US" smtClean="0"/>
              <a:t>B) had greater contact with other societies and civilizations.</a:t>
            </a:r>
          </a:p>
          <a:p>
            <a:r>
              <a:rPr lang="en-US" smtClean="0"/>
              <a:t>C) had a more flexible social structure.</a:t>
            </a:r>
          </a:p>
          <a:p>
            <a:r>
              <a:rPr lang="en-US" smtClean="0"/>
              <a:t>D) was more secular in outlook.</a:t>
            </a:r>
          </a:p>
          <a:p>
            <a:r>
              <a:rPr lang="en-US" smtClean="0"/>
              <a:t>E) had much more recent origins.</a:t>
            </a:r>
          </a:p>
          <a:p>
            <a:endParaRPr lang="en-US" smtClean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endParaRPr/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 2" pitchFamily="18" charset="2"/>
              <a:buNone/>
            </a:pPr>
            <a:r>
              <a:rPr lang="en-US" smtClean="0"/>
              <a:t>B) had greater contact with other societies and civilizations.</a:t>
            </a:r>
          </a:p>
          <a:p>
            <a:endParaRPr lang="en-US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smtClean="0"/>
              <a:t>And the answer is</a:t>
            </a:r>
            <a:endParaRPr/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 2" pitchFamily="18" charset="2"/>
              <a:buNone/>
            </a:pPr>
            <a:r>
              <a:rPr lang="en-US" smtClean="0"/>
              <a:t>Confucian and Hindu values both:</a:t>
            </a:r>
          </a:p>
          <a:p>
            <a:r>
              <a:rPr lang="en-US" smtClean="0"/>
              <a:t>A) focused attention on the afterlife.</a:t>
            </a:r>
          </a:p>
          <a:p>
            <a:r>
              <a:rPr lang="en-US" smtClean="0"/>
              <a:t>B) helped justify and preserve social inequality.</a:t>
            </a:r>
          </a:p>
          <a:p>
            <a:r>
              <a:rPr lang="en-US" smtClean="0"/>
              <a:t>C) urged the importance of political activity.</a:t>
            </a:r>
          </a:p>
          <a:p>
            <a:r>
              <a:rPr lang="en-US" smtClean="0"/>
              <a:t>D) tried to outlaw war.</a:t>
            </a:r>
          </a:p>
          <a:p>
            <a:r>
              <a:rPr lang="en-US" smtClean="0"/>
              <a:t>E) resulted in the building of magnificent temples.</a:t>
            </a:r>
          </a:p>
          <a:p>
            <a:endParaRPr lang="en-US" smtClean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endParaRPr/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 2" pitchFamily="18" charset="2"/>
              <a:buNone/>
            </a:pPr>
            <a:r>
              <a:rPr lang="en-US" smtClean="0"/>
              <a:t>B) helped justify and preserve social inequality.</a:t>
            </a:r>
          </a:p>
          <a:p>
            <a:endParaRPr lang="en-US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smtClean="0"/>
              <a:t>And the answer is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 2" pitchFamily="18" charset="2"/>
              <a:buNone/>
            </a:pPr>
            <a:r>
              <a:rPr lang="en-US" smtClean="0"/>
              <a:t>3) Hunting and gathering societies:</a:t>
            </a:r>
          </a:p>
          <a:p>
            <a:r>
              <a:rPr lang="en-US" smtClean="0"/>
              <a:t>A) are not able to produce art.</a:t>
            </a:r>
          </a:p>
          <a:p>
            <a:r>
              <a:rPr lang="en-US" smtClean="0"/>
              <a:t>B) are always warlike.</a:t>
            </a:r>
          </a:p>
          <a:p>
            <a:r>
              <a:rPr lang="en-US" smtClean="0"/>
              <a:t>C) organized rather small groups into political units.</a:t>
            </a:r>
          </a:p>
          <a:p>
            <a:r>
              <a:rPr lang="en-US" smtClean="0"/>
              <a:t>D) could not survive after Middle Eastern people developed agriculture.</a:t>
            </a:r>
          </a:p>
          <a:p>
            <a:r>
              <a:rPr lang="en-US" smtClean="0"/>
              <a:t>E) generally produce a food surplus.</a:t>
            </a:r>
          </a:p>
          <a:p>
            <a:endParaRPr lang="en-US" smtClean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endParaRPr/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 2" pitchFamily="18" charset="2"/>
              <a:buNone/>
            </a:pPr>
            <a:r>
              <a:rPr lang="en-US" smtClean="0"/>
              <a:t>In the classical period, both China and India:</a:t>
            </a:r>
          </a:p>
          <a:p>
            <a:r>
              <a:rPr lang="en-US" smtClean="0"/>
              <a:t>A) showed considerable tolerance for different religions.</a:t>
            </a:r>
          </a:p>
          <a:p>
            <a:r>
              <a:rPr lang="en-US" smtClean="0"/>
              <a:t>B) attempted to conquer the most territory possible.</a:t>
            </a:r>
          </a:p>
          <a:p>
            <a:r>
              <a:rPr lang="en-US" smtClean="0"/>
              <a:t>C) developed a lasting tradition of strong, centralized government.</a:t>
            </a:r>
          </a:p>
          <a:p>
            <a:r>
              <a:rPr lang="en-US" smtClean="0"/>
              <a:t>D) welcomed influences from other cultures.</a:t>
            </a:r>
          </a:p>
          <a:p>
            <a:r>
              <a:rPr lang="en-US" smtClean="0"/>
              <a:t>E) created cultural traditions which rapidly died off.</a:t>
            </a:r>
          </a:p>
          <a:p>
            <a:endParaRPr lang="en-US" smtClean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endParaRPr/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 2" pitchFamily="18" charset="2"/>
              <a:buNone/>
            </a:pPr>
            <a:r>
              <a:rPr lang="en-US" smtClean="0"/>
              <a:t>A) showed considerable tolerance for different religions.</a:t>
            </a:r>
          </a:p>
          <a:p>
            <a:endParaRPr lang="en-US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smtClean="0"/>
              <a:t>And the answer is</a:t>
            </a:r>
            <a:endParaRPr/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 2" pitchFamily="18" charset="2"/>
              <a:buNone/>
            </a:pPr>
            <a:r>
              <a:rPr lang="en-US" smtClean="0"/>
              <a:t>In contrast to the situation in China, the values developed in classical India:</a:t>
            </a:r>
          </a:p>
          <a:p>
            <a:r>
              <a:rPr lang="en-US" smtClean="0"/>
              <a:t>A) promoted considerable equality between men and women.</a:t>
            </a:r>
          </a:p>
          <a:p>
            <a:r>
              <a:rPr lang="en-US" smtClean="0"/>
              <a:t>B) encouraged greater emotional spontaneity.</a:t>
            </a:r>
          </a:p>
          <a:p>
            <a:r>
              <a:rPr lang="en-US" smtClean="0"/>
              <a:t>C) urged that children not be required to work.</a:t>
            </a:r>
          </a:p>
          <a:p>
            <a:r>
              <a:rPr lang="en-US" smtClean="0"/>
              <a:t>D) discouraged scientific research.</a:t>
            </a:r>
          </a:p>
          <a:p>
            <a:r>
              <a:rPr lang="en-US" smtClean="0"/>
              <a:t>E) led to great political expansion.</a:t>
            </a:r>
          </a:p>
          <a:p>
            <a:endParaRPr lang="en-US" smtClean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endParaRPr/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 2" pitchFamily="18" charset="2"/>
              <a:buNone/>
            </a:pPr>
            <a:r>
              <a:rPr lang="en-US" smtClean="0"/>
              <a:t>B) encouraged greater emotional spontaneity.</a:t>
            </a:r>
          </a:p>
          <a:p>
            <a:endParaRPr lang="en-US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smtClean="0"/>
              <a:t>And the answer is</a:t>
            </a:r>
            <a:endParaRPr/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 2" pitchFamily="18" charset="2"/>
              <a:buNone/>
            </a:pPr>
            <a:r>
              <a:rPr lang="en-US" smtClean="0"/>
              <a:t>Which of the following does </a:t>
            </a:r>
            <a:r>
              <a:rPr lang="en-US" b="1" smtClean="0"/>
              <a:t>NOT</a:t>
            </a:r>
            <a:r>
              <a:rPr lang="en-US" smtClean="0"/>
              <a:t> help explain why India was more often invaded than China?</a:t>
            </a:r>
          </a:p>
          <a:p>
            <a:r>
              <a:rPr lang="en-US" smtClean="0"/>
              <a:t>A) geographical position</a:t>
            </a:r>
          </a:p>
          <a:p>
            <a:r>
              <a:rPr lang="en-US" smtClean="0"/>
              <a:t>B) hostility to warfare</a:t>
            </a:r>
          </a:p>
          <a:p>
            <a:r>
              <a:rPr lang="en-US" smtClean="0"/>
              <a:t>C) regional diversities</a:t>
            </a:r>
          </a:p>
          <a:p>
            <a:r>
              <a:rPr lang="en-US" smtClean="0"/>
              <a:t>D) political tradition</a:t>
            </a:r>
          </a:p>
          <a:p>
            <a:r>
              <a:rPr lang="en-US" smtClean="0"/>
              <a:t>E) lack of a military culture</a:t>
            </a:r>
          </a:p>
          <a:p>
            <a:endParaRPr lang="en-US" smtClean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endParaRPr/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B) hostility to warfare</a:t>
            </a:r>
          </a:p>
          <a:p>
            <a:endParaRPr lang="en-US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smtClean="0"/>
              <a:t>And the answer is</a:t>
            </a:r>
            <a:endParaRPr/>
          </a:p>
        </p:txBody>
      </p:sp>
    </p:spTree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 2" pitchFamily="18" charset="2"/>
              <a:buNone/>
            </a:pPr>
            <a:r>
              <a:rPr lang="en-US" smtClean="0"/>
              <a:t>If the Greek genius was politics, the Roman genius was:</a:t>
            </a:r>
          </a:p>
          <a:p>
            <a:r>
              <a:rPr lang="en-US" smtClean="0"/>
              <a:t>A) engineering.</a:t>
            </a:r>
          </a:p>
          <a:p>
            <a:r>
              <a:rPr lang="en-US" smtClean="0"/>
              <a:t>B) poetry.</a:t>
            </a:r>
          </a:p>
          <a:p>
            <a:r>
              <a:rPr lang="en-US" smtClean="0"/>
              <a:t>C) science.</a:t>
            </a:r>
          </a:p>
          <a:p>
            <a:r>
              <a:rPr lang="en-US" smtClean="0"/>
              <a:t>D) democracy.</a:t>
            </a:r>
          </a:p>
          <a:p>
            <a:r>
              <a:rPr lang="en-US" smtClean="0"/>
              <a:t>E) music.</a:t>
            </a:r>
          </a:p>
          <a:p>
            <a:endParaRPr lang="en-US" smtClean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endParaRPr/>
          </a:p>
        </p:txBody>
      </p:sp>
    </p:spTree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 2" pitchFamily="18" charset="2"/>
              <a:buNone/>
            </a:pPr>
            <a:r>
              <a:rPr lang="en-US" smtClean="0"/>
              <a:t>A) engineering.</a:t>
            </a:r>
          </a:p>
          <a:p>
            <a:endParaRPr lang="en-US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smtClean="0"/>
              <a:t>And the answer is</a:t>
            </a:r>
            <a:endParaRPr/>
          </a:p>
        </p:txBody>
      </p:sp>
    </p:spTree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 2" pitchFamily="18" charset="2"/>
              <a:buNone/>
            </a:pPr>
            <a:r>
              <a:rPr lang="en-US" smtClean="0"/>
              <a:t>Greek and Roman agriculture:</a:t>
            </a:r>
          </a:p>
          <a:p>
            <a:r>
              <a:rPr lang="en-US" smtClean="0"/>
              <a:t>A) exported grain to Asia.</a:t>
            </a:r>
          </a:p>
          <a:p>
            <a:r>
              <a:rPr lang="en-US" smtClean="0"/>
              <a:t>B) concentrated on vegetables and dairy products.</a:t>
            </a:r>
          </a:p>
          <a:p>
            <a:r>
              <a:rPr lang="en-US" smtClean="0"/>
              <a:t>C) employed only a minority of the population.</a:t>
            </a:r>
          </a:p>
          <a:p>
            <a:r>
              <a:rPr lang="en-US" smtClean="0"/>
              <a:t>D) tended to develop large, commercial estates.</a:t>
            </a:r>
          </a:p>
          <a:p>
            <a:r>
              <a:rPr lang="en-US" smtClean="0"/>
              <a:t>E) ignored grape and olive cultivation.</a:t>
            </a:r>
          </a:p>
          <a:p>
            <a:endParaRPr lang="en-US" smtClean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endParaRPr/>
          </a:p>
        </p:txBody>
      </p:sp>
    </p:spTree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 2" pitchFamily="18" charset="2"/>
              <a:buNone/>
            </a:pPr>
            <a:r>
              <a:rPr lang="en-US" smtClean="0"/>
              <a:t>D) tended to develop large, commercial estates.</a:t>
            </a:r>
          </a:p>
          <a:p>
            <a:endParaRPr lang="en-US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smtClean="0"/>
              <a:t>And the answer is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C) organized rather small groups into political units.</a:t>
            </a:r>
          </a:p>
          <a:p>
            <a:endParaRPr lang="en-US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smtClean="0"/>
              <a:t>And the answer is</a:t>
            </a:r>
            <a:endParaRPr/>
          </a:p>
        </p:txBody>
      </p:sp>
    </p:spTree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 2" pitchFamily="18" charset="2"/>
              <a:buNone/>
            </a:pPr>
            <a:r>
              <a:rPr lang="en-US" smtClean="0"/>
              <a:t>Compared to modern American ideas about democracy, Athenian democracy was distinctive:</a:t>
            </a:r>
          </a:p>
          <a:p>
            <a:r>
              <a:rPr lang="en-US" smtClean="0"/>
              <a:t>A) urging that the state adopt policies to benefit ordinary citizens.</a:t>
            </a:r>
          </a:p>
          <a:p>
            <a:r>
              <a:rPr lang="en-US" smtClean="0"/>
              <a:t>B) separating foreign residents from citizens.</a:t>
            </a:r>
          </a:p>
          <a:p>
            <a:r>
              <a:rPr lang="en-US" smtClean="0"/>
              <a:t>C) naming experienced leaders as military generals.</a:t>
            </a:r>
          </a:p>
          <a:p>
            <a:r>
              <a:rPr lang="en-US" smtClean="0"/>
              <a:t>D) urging that all citizens participate directly in law- and policy-making.</a:t>
            </a:r>
          </a:p>
          <a:p>
            <a:r>
              <a:rPr lang="en-US" smtClean="0"/>
              <a:t>E) in its concept of citizenship.</a:t>
            </a:r>
          </a:p>
          <a:p>
            <a:endParaRPr lang="en-US" smtClean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endParaRPr/>
          </a:p>
        </p:txBody>
      </p:sp>
    </p:spTree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 2" pitchFamily="18" charset="2"/>
              <a:buNone/>
            </a:pPr>
            <a:r>
              <a:rPr lang="en-US" smtClean="0"/>
              <a:t>D) urging that all citizens participate directly in law- and policy-making.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smtClean="0"/>
              <a:t>And the answer is</a:t>
            </a:r>
            <a:endParaRPr/>
          </a:p>
        </p:txBody>
      </p:sp>
    </p:spTree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 2" pitchFamily="18" charset="2"/>
              <a:buNone/>
            </a:pPr>
            <a:r>
              <a:rPr lang="en-US" smtClean="0"/>
              <a:t>The Socratic method emphasized the importance of:</a:t>
            </a:r>
          </a:p>
          <a:p>
            <a:r>
              <a:rPr lang="en-US" smtClean="0"/>
              <a:t>A) faith in authority.</a:t>
            </a:r>
          </a:p>
          <a:p>
            <a:r>
              <a:rPr lang="en-US" smtClean="0"/>
              <a:t>B) laboratory experiment.</a:t>
            </a:r>
          </a:p>
          <a:p>
            <a:r>
              <a:rPr lang="en-US" smtClean="0"/>
              <a:t>C) questioning.</a:t>
            </a:r>
          </a:p>
          <a:p>
            <a:r>
              <a:rPr lang="en-US" smtClean="0"/>
              <a:t>D) harmony.</a:t>
            </a:r>
          </a:p>
          <a:p>
            <a:r>
              <a:rPr lang="en-US" smtClean="0"/>
              <a:t>E) respect for elders.</a:t>
            </a:r>
          </a:p>
          <a:p>
            <a:endParaRPr lang="en-US" smtClean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endParaRPr/>
          </a:p>
        </p:txBody>
      </p:sp>
    </p:spTree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 2" pitchFamily="18" charset="2"/>
              <a:buNone/>
            </a:pPr>
            <a:r>
              <a:rPr lang="en-US" smtClean="0"/>
              <a:t>C) questioning.</a:t>
            </a:r>
          </a:p>
          <a:p>
            <a:endParaRPr lang="en-US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smtClean="0"/>
              <a:t>And the answer is</a:t>
            </a:r>
            <a:endParaRPr/>
          </a:p>
        </p:txBody>
      </p:sp>
    </p:spTree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 2" pitchFamily="18" charset="2"/>
              <a:buNone/>
            </a:pPr>
            <a:r>
              <a:rPr lang="en-US" smtClean="0"/>
              <a:t>The Senate of republican Rome particularly represented:</a:t>
            </a:r>
          </a:p>
          <a:p>
            <a:r>
              <a:rPr lang="en-US" smtClean="0"/>
              <a:t>A) the landed aristocracy.</a:t>
            </a:r>
          </a:p>
          <a:p>
            <a:r>
              <a:rPr lang="en-US" smtClean="0"/>
              <a:t>B) the emperors.</a:t>
            </a:r>
          </a:p>
          <a:p>
            <a:r>
              <a:rPr lang="en-US" smtClean="0"/>
              <a:t>C) the urban workers.</a:t>
            </a:r>
          </a:p>
          <a:p>
            <a:r>
              <a:rPr lang="en-US" smtClean="0"/>
              <a:t>D) the merchants and businessmen.</a:t>
            </a:r>
          </a:p>
          <a:p>
            <a:r>
              <a:rPr lang="en-US" smtClean="0"/>
              <a:t>E) the non-native Romans.</a:t>
            </a:r>
          </a:p>
          <a:p>
            <a:endParaRPr lang="en-US" smtClean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endParaRPr/>
          </a:p>
        </p:txBody>
      </p:sp>
    </p:spTree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 2" pitchFamily="18" charset="2"/>
              <a:buNone/>
            </a:pPr>
            <a:r>
              <a:rPr lang="en-US" smtClean="0"/>
              <a:t>A) the landed aristocracy.</a:t>
            </a:r>
          </a:p>
          <a:p>
            <a:endParaRPr lang="en-US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smtClean="0"/>
              <a:t>And the answer is</a:t>
            </a:r>
            <a:endParaRPr/>
          </a:p>
        </p:txBody>
      </p:sp>
    </p:spTree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 2" pitchFamily="18" charset="2"/>
              <a:buNone/>
            </a:pPr>
            <a:r>
              <a:rPr lang="en-US" smtClean="0"/>
              <a:t>The Greek and Hellenistic approach in science:</a:t>
            </a:r>
          </a:p>
          <a:p>
            <a:r>
              <a:rPr lang="en-US" smtClean="0"/>
              <a:t>A) stressed the importance of practical applications.</a:t>
            </a:r>
          </a:p>
          <a:p>
            <a:r>
              <a:rPr lang="en-US" smtClean="0"/>
              <a:t>B) stressed the regional regularities of nature.</a:t>
            </a:r>
          </a:p>
          <a:p>
            <a:r>
              <a:rPr lang="en-US" smtClean="0"/>
              <a:t>C) heavily influenced China’s scientific approach.</a:t>
            </a:r>
          </a:p>
          <a:p>
            <a:r>
              <a:rPr lang="en-US" smtClean="0"/>
              <a:t>D) emphasized the mysterious forces of nature.</a:t>
            </a:r>
          </a:p>
          <a:p>
            <a:r>
              <a:rPr lang="en-US" smtClean="0"/>
              <a:t>E) was purely theoretical.</a:t>
            </a:r>
          </a:p>
          <a:p>
            <a:endParaRPr lang="en-US" smtClean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endParaRPr/>
          </a:p>
        </p:txBody>
      </p:sp>
    </p:spTree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B) stressed the regional regularities of nature.</a:t>
            </a:r>
          </a:p>
          <a:p>
            <a:endParaRPr lang="en-US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smtClean="0"/>
              <a:t>And the answer is</a:t>
            </a:r>
            <a:endParaRPr/>
          </a:p>
        </p:txBody>
      </p:sp>
    </p:spTree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 2" pitchFamily="18" charset="2"/>
              <a:buNone/>
            </a:pPr>
            <a:r>
              <a:rPr lang="en-US" smtClean="0"/>
              <a:t>Roman emperors tried to content the masses by:</a:t>
            </a:r>
          </a:p>
          <a:p>
            <a:r>
              <a:rPr lang="en-US" smtClean="0"/>
              <a:t>A) dividing the great landed estates.</a:t>
            </a:r>
          </a:p>
          <a:p>
            <a:r>
              <a:rPr lang="en-US" smtClean="0"/>
              <a:t>B) granting the vote.</a:t>
            </a:r>
          </a:p>
          <a:p>
            <a:r>
              <a:rPr lang="en-US" smtClean="0"/>
              <a:t>C) abolishing slavery.</a:t>
            </a:r>
          </a:p>
          <a:p>
            <a:r>
              <a:rPr lang="en-US" smtClean="0"/>
              <a:t>D) organizing food supplies and distribution.</a:t>
            </a:r>
          </a:p>
          <a:p>
            <a:r>
              <a:rPr lang="en-US" smtClean="0"/>
              <a:t>E) enlarging the empire.</a:t>
            </a:r>
          </a:p>
          <a:p>
            <a:endParaRPr lang="en-US" smtClean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endParaRPr/>
          </a:p>
        </p:txBody>
      </p:sp>
    </p:spTree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 2" pitchFamily="18" charset="2"/>
              <a:buNone/>
            </a:pPr>
            <a:r>
              <a:rPr lang="en-US" smtClean="0"/>
              <a:t>D) organizing food supplies and distribution.</a:t>
            </a:r>
          </a:p>
          <a:p>
            <a:endParaRPr lang="en-US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smtClean="0"/>
              <a:t>And the answer is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 2" pitchFamily="18" charset="2"/>
              <a:buNone/>
            </a:pPr>
            <a:r>
              <a:rPr lang="en-US" smtClean="0"/>
              <a:t>4) The development of agriculture caused important changes in all of the following </a:t>
            </a:r>
            <a:r>
              <a:rPr lang="en-US" b="1" smtClean="0"/>
              <a:t>EXCEPT</a:t>
            </a:r>
            <a:r>
              <a:rPr lang="en-US" smtClean="0"/>
              <a:t>:</a:t>
            </a:r>
          </a:p>
          <a:p>
            <a:r>
              <a:rPr lang="en-US" smtClean="0"/>
              <a:t>A) population size and life expectancy.</a:t>
            </a:r>
          </a:p>
          <a:p>
            <a:r>
              <a:rPr lang="en-US" smtClean="0"/>
              <a:t>B) male-female relations.</a:t>
            </a:r>
          </a:p>
          <a:p>
            <a:r>
              <a:rPr lang="en-US" smtClean="0"/>
              <a:t>C) the tendency to believe in many gods.</a:t>
            </a:r>
          </a:p>
          <a:p>
            <a:r>
              <a:rPr lang="en-US" smtClean="0"/>
              <a:t>D) the stability of human settlements.</a:t>
            </a:r>
          </a:p>
          <a:p>
            <a:r>
              <a:rPr lang="en-US" smtClean="0"/>
              <a:t>E) the development of complex social patterns.</a:t>
            </a:r>
          </a:p>
          <a:p>
            <a:endParaRPr lang="en-US" smtClean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endParaRPr/>
          </a:p>
        </p:txBody>
      </p:sp>
    </p:spTree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 2" pitchFamily="18" charset="2"/>
              <a:buNone/>
            </a:pPr>
            <a:r>
              <a:rPr lang="en-US" smtClean="0"/>
              <a:t>Hellenistic society registered special advances in:</a:t>
            </a:r>
          </a:p>
          <a:p>
            <a:r>
              <a:rPr lang="en-US" smtClean="0"/>
              <a:t>A) science.</a:t>
            </a:r>
          </a:p>
          <a:p>
            <a:r>
              <a:rPr lang="en-US" smtClean="0"/>
              <a:t>B) Latin literature.</a:t>
            </a:r>
          </a:p>
          <a:p>
            <a:r>
              <a:rPr lang="en-US" smtClean="0"/>
              <a:t>C) democracy.</a:t>
            </a:r>
          </a:p>
          <a:p>
            <a:r>
              <a:rPr lang="en-US" smtClean="0"/>
              <a:t>D) religious thought.</a:t>
            </a:r>
          </a:p>
          <a:p>
            <a:r>
              <a:rPr lang="en-US" smtClean="0"/>
              <a:t>E) warfare.</a:t>
            </a:r>
          </a:p>
          <a:p>
            <a:endParaRPr lang="en-US" smtClean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endParaRPr/>
          </a:p>
        </p:txBody>
      </p:sp>
    </p:spTree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 2" pitchFamily="18" charset="2"/>
              <a:buNone/>
            </a:pPr>
            <a:r>
              <a:rPr lang="en-US" smtClean="0"/>
              <a:t>A) science.</a:t>
            </a:r>
          </a:p>
          <a:p>
            <a:endParaRPr lang="en-US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smtClean="0"/>
              <a:t>And the answer is</a:t>
            </a:r>
            <a:endParaRPr/>
          </a:p>
        </p:txBody>
      </p:sp>
    </p:spTree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 2" pitchFamily="18" charset="2"/>
              <a:buNone/>
            </a:pPr>
            <a:r>
              <a:rPr lang="en-US" smtClean="0"/>
              <a:t>Roman slaves were used for all of the following </a:t>
            </a:r>
            <a:r>
              <a:rPr lang="en-US" b="1" smtClean="0"/>
              <a:t>EXCEPT</a:t>
            </a:r>
            <a:r>
              <a:rPr lang="en-US" smtClean="0"/>
              <a:t>:</a:t>
            </a:r>
          </a:p>
          <a:p>
            <a:r>
              <a:rPr lang="en-US" smtClean="0"/>
              <a:t>A) work in the mines.</a:t>
            </a:r>
          </a:p>
          <a:p>
            <a:r>
              <a:rPr lang="en-US" smtClean="0"/>
              <a:t>B) agricultural labor.</a:t>
            </a:r>
          </a:p>
          <a:p>
            <a:r>
              <a:rPr lang="en-US" smtClean="0"/>
              <a:t>C) household care and tutoring.</a:t>
            </a:r>
          </a:p>
          <a:p>
            <a:r>
              <a:rPr lang="en-US" smtClean="0"/>
              <a:t>D) military service.</a:t>
            </a:r>
          </a:p>
          <a:p>
            <a:r>
              <a:rPr lang="en-US" smtClean="0"/>
              <a:t>E) entertainment.</a:t>
            </a:r>
          </a:p>
          <a:p>
            <a:endParaRPr lang="en-US" smtClean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endParaRPr/>
          </a:p>
        </p:txBody>
      </p:sp>
    </p:spTree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 2" pitchFamily="18" charset="2"/>
              <a:buNone/>
            </a:pPr>
            <a:r>
              <a:rPr lang="en-US" smtClean="0"/>
              <a:t>D) military service.</a:t>
            </a:r>
          </a:p>
          <a:p>
            <a:endParaRPr lang="en-US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smtClean="0"/>
              <a:t>And the answer is</a:t>
            </a:r>
            <a:endParaRPr/>
          </a:p>
        </p:txBody>
      </p:sp>
    </p:spTree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 2" pitchFamily="18" charset="2"/>
              <a:buNone/>
            </a:pPr>
            <a:r>
              <a:rPr lang="en-US" smtClean="0"/>
              <a:t>The Roman Empire:</a:t>
            </a:r>
          </a:p>
          <a:p>
            <a:r>
              <a:rPr lang="en-US" smtClean="0"/>
              <a:t>A) tolerated local political and religious diversity.</a:t>
            </a:r>
          </a:p>
          <a:p>
            <a:r>
              <a:rPr lang="en-US" smtClean="0"/>
              <a:t>B) insisted that all inhabitants become Roman citizens.</a:t>
            </a:r>
          </a:p>
          <a:p>
            <a:r>
              <a:rPr lang="en-US" smtClean="0"/>
              <a:t>C) prevented foreigners from trading within the empire.</a:t>
            </a:r>
          </a:p>
          <a:p>
            <a:r>
              <a:rPr lang="en-US" smtClean="0"/>
              <a:t>D) set up a military draft to supply the Roman legions.</a:t>
            </a:r>
          </a:p>
          <a:p>
            <a:r>
              <a:rPr lang="en-US" smtClean="0"/>
              <a:t>E) allowed no political participation.</a:t>
            </a:r>
          </a:p>
          <a:p>
            <a:endParaRPr lang="en-US" smtClean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endParaRPr/>
          </a:p>
        </p:txBody>
      </p:sp>
    </p:spTree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 2" pitchFamily="18" charset="2"/>
              <a:buNone/>
            </a:pPr>
            <a:r>
              <a:rPr lang="en-US" smtClean="0"/>
              <a:t>A) tolerated local political and religious diversity.</a:t>
            </a:r>
          </a:p>
          <a:p>
            <a:endParaRPr lang="en-US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smtClean="0"/>
              <a:t>And the answer is</a:t>
            </a:r>
            <a:endParaRPr/>
          </a:p>
        </p:txBody>
      </p:sp>
    </p:spTree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 2" pitchFamily="18" charset="2"/>
              <a:buNone/>
            </a:pPr>
            <a:r>
              <a:rPr lang="en-US" smtClean="0"/>
              <a:t>Republican Romans and democratic Athenians would have agreed that all of the following were politically important </a:t>
            </a:r>
            <a:r>
              <a:rPr lang="en-US" b="1" smtClean="0"/>
              <a:t>EXCEPT</a:t>
            </a:r>
            <a:r>
              <a:rPr lang="en-US" smtClean="0"/>
              <a:t>:</a:t>
            </a:r>
          </a:p>
          <a:p>
            <a:r>
              <a:rPr lang="en-US" smtClean="0"/>
              <a:t>A) proper worship of the gods.</a:t>
            </a:r>
          </a:p>
          <a:p>
            <a:r>
              <a:rPr lang="en-US" smtClean="0"/>
              <a:t>B) a strong military.</a:t>
            </a:r>
          </a:p>
          <a:p>
            <a:r>
              <a:rPr lang="en-US" smtClean="0"/>
              <a:t>C) division of powers within the state.</a:t>
            </a:r>
          </a:p>
          <a:p>
            <a:r>
              <a:rPr lang="en-US" smtClean="0"/>
              <a:t>D) splendid public buildings.</a:t>
            </a:r>
          </a:p>
          <a:p>
            <a:r>
              <a:rPr lang="en-US" smtClean="0"/>
              <a:t>E) an involved citizenry.</a:t>
            </a:r>
          </a:p>
          <a:p>
            <a:endParaRPr lang="en-US" smtClean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endParaRPr/>
          </a:p>
        </p:txBody>
      </p:sp>
    </p:spTree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 2" pitchFamily="18" charset="2"/>
              <a:buNone/>
            </a:pPr>
            <a:r>
              <a:rPr lang="en-US" smtClean="0"/>
              <a:t>C) division of powers within the state.</a:t>
            </a:r>
          </a:p>
          <a:p>
            <a:endParaRPr lang="en-US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smtClean="0"/>
              <a:t>And the answer is</a:t>
            </a:r>
            <a:endParaRPr/>
          </a:p>
        </p:txBody>
      </p:sp>
    </p:spTree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 2" pitchFamily="18" charset="2"/>
              <a:buNone/>
            </a:pPr>
            <a:r>
              <a:rPr lang="en-US" smtClean="0"/>
              <a:t>Greek politics resembled Indian politics in:</a:t>
            </a:r>
          </a:p>
          <a:p>
            <a:r>
              <a:rPr lang="en-US" smtClean="0"/>
              <a:t>A) the wide interest in diverse political theory.</a:t>
            </a:r>
          </a:p>
          <a:p>
            <a:r>
              <a:rPr lang="en-US" smtClean="0"/>
              <a:t>B) the role of slave labor in providing revenues.</a:t>
            </a:r>
          </a:p>
          <a:p>
            <a:r>
              <a:rPr lang="en-US" smtClean="0"/>
              <a:t>C) the inclusion of women as political leaders.</a:t>
            </a:r>
          </a:p>
          <a:p>
            <a:r>
              <a:rPr lang="en-US" smtClean="0"/>
              <a:t>D) the tendency of regional fragmentation.</a:t>
            </a:r>
          </a:p>
          <a:p>
            <a:r>
              <a:rPr lang="en-US" smtClean="0"/>
              <a:t>E) the use of military rulers.</a:t>
            </a:r>
          </a:p>
          <a:p>
            <a:endParaRPr lang="en-US" smtClean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endParaRPr/>
          </a:p>
        </p:txBody>
      </p:sp>
    </p:spTree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 2" pitchFamily="18" charset="2"/>
              <a:buNone/>
            </a:pPr>
            <a:r>
              <a:rPr lang="en-US" smtClean="0"/>
              <a:t>D) the tendency of regional fragmentation.</a:t>
            </a:r>
          </a:p>
          <a:p>
            <a:endParaRPr lang="en-US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smtClean="0"/>
              <a:t>And the answer is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C) the tendency to believe in many gods.</a:t>
            </a:r>
          </a:p>
          <a:p>
            <a:endParaRPr lang="en-US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smtClean="0"/>
              <a:t>And the answer is</a:t>
            </a:r>
            <a:endParaRPr/>
          </a:p>
        </p:txBody>
      </p:sp>
    </p:spTree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 2" pitchFamily="18" charset="2"/>
              <a:buNone/>
            </a:pPr>
            <a:r>
              <a:rPr lang="en-US" smtClean="0"/>
              <a:t>From a Confucian viewpoint, the Roman Empire might have been criticized for placing too much confidence in:</a:t>
            </a:r>
          </a:p>
          <a:p>
            <a:r>
              <a:rPr lang="en-US" smtClean="0"/>
              <a:t>A) divine backing for the emperor.</a:t>
            </a:r>
          </a:p>
          <a:p>
            <a:r>
              <a:rPr lang="en-US" smtClean="0"/>
              <a:t>B) public works functions.</a:t>
            </a:r>
          </a:p>
          <a:p>
            <a:r>
              <a:rPr lang="en-US" smtClean="0"/>
              <a:t>C) laws rather than trained officials.</a:t>
            </a:r>
          </a:p>
          <a:p>
            <a:r>
              <a:rPr lang="en-US" smtClean="0"/>
              <a:t>D) harsh punishments of criminals.</a:t>
            </a:r>
          </a:p>
          <a:p>
            <a:r>
              <a:rPr lang="en-US" smtClean="0"/>
              <a:t>E) religious conviction.</a:t>
            </a:r>
          </a:p>
          <a:p>
            <a:endParaRPr lang="en-US" smtClean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endParaRPr/>
          </a:p>
        </p:txBody>
      </p:sp>
    </p:spTree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 2" pitchFamily="18" charset="2"/>
              <a:buNone/>
            </a:pPr>
            <a:r>
              <a:rPr lang="en-US" smtClean="0"/>
              <a:t>C) laws rather than trained officials.</a:t>
            </a:r>
          </a:p>
          <a:p>
            <a:endParaRPr lang="en-US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smtClean="0"/>
              <a:t>And the answer is</a:t>
            </a:r>
            <a:endParaRPr/>
          </a:p>
        </p:txBody>
      </p:sp>
    </p:spTree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 2" pitchFamily="18" charset="2"/>
              <a:buNone/>
            </a:pPr>
            <a:r>
              <a:rPr lang="en-US" smtClean="0"/>
              <a:t>Compared to Chinese architecture, Greek and Roman architecture:</a:t>
            </a:r>
          </a:p>
          <a:p>
            <a:r>
              <a:rPr lang="en-US" smtClean="0"/>
              <a:t>A) was particularly devoted to government buildings.</a:t>
            </a:r>
          </a:p>
          <a:p>
            <a:r>
              <a:rPr lang="en-US" smtClean="0"/>
              <a:t>B) featured monumental styles.</a:t>
            </a:r>
          </a:p>
          <a:p>
            <a:r>
              <a:rPr lang="en-US" smtClean="0"/>
              <a:t>C) emphasized tall towers and steeples.</a:t>
            </a:r>
          </a:p>
          <a:p>
            <a:r>
              <a:rPr lang="en-US" smtClean="0"/>
              <a:t>D) avoided the use of color and decoration.</a:t>
            </a:r>
          </a:p>
          <a:p>
            <a:r>
              <a:rPr lang="en-US" smtClean="0"/>
              <a:t>E) did not emphasize balance.</a:t>
            </a:r>
          </a:p>
          <a:p>
            <a:endParaRPr lang="en-US" smtClean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endParaRPr/>
          </a:p>
        </p:txBody>
      </p:sp>
    </p:spTree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 2" pitchFamily="18" charset="2"/>
              <a:buNone/>
            </a:pPr>
            <a:r>
              <a:rPr lang="en-US" smtClean="0"/>
              <a:t>B) featured monumental styles.</a:t>
            </a:r>
          </a:p>
          <a:p>
            <a:endParaRPr lang="en-US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smtClean="0"/>
              <a:t>And the answer is</a:t>
            </a:r>
            <a:endParaRPr/>
          </a:p>
        </p:txBody>
      </p:sp>
    </p:spTree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 2" pitchFamily="18" charset="2"/>
              <a:buNone/>
            </a:pPr>
            <a:r>
              <a:rPr lang="en-US" smtClean="0"/>
              <a:t>Which of the following were the most venturesome sailors in the classical world?</a:t>
            </a:r>
          </a:p>
          <a:p>
            <a:r>
              <a:rPr lang="en-US" smtClean="0"/>
              <a:t>A) Romans</a:t>
            </a:r>
          </a:p>
          <a:p>
            <a:r>
              <a:rPr lang="en-US" smtClean="0"/>
              <a:t>B) Vikings</a:t>
            </a:r>
          </a:p>
          <a:p>
            <a:r>
              <a:rPr lang="en-US" smtClean="0"/>
              <a:t>C) South Indians</a:t>
            </a:r>
          </a:p>
          <a:p>
            <a:r>
              <a:rPr lang="en-US" smtClean="0"/>
              <a:t>D) Northern Chinese</a:t>
            </a:r>
          </a:p>
          <a:p>
            <a:r>
              <a:rPr lang="en-US" smtClean="0"/>
              <a:t>E) Huns</a:t>
            </a:r>
          </a:p>
          <a:p>
            <a:endParaRPr lang="en-US" smtClean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endParaRPr/>
          </a:p>
        </p:txBody>
      </p:sp>
    </p:spTree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 2" pitchFamily="18" charset="2"/>
              <a:buNone/>
            </a:pPr>
            <a:r>
              <a:rPr lang="en-US" smtClean="0"/>
              <a:t>C) South Indians</a:t>
            </a:r>
          </a:p>
          <a:p>
            <a:endParaRPr lang="en-US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smtClean="0"/>
              <a:t>And the answer is</a:t>
            </a:r>
            <a:endParaRPr/>
          </a:p>
        </p:txBody>
      </p:sp>
    </p:spTree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 2" pitchFamily="18" charset="2"/>
              <a:buNone/>
            </a:pPr>
            <a:r>
              <a:rPr lang="en-US" smtClean="0"/>
              <a:t>The spread of Buddhism to China is an example of:</a:t>
            </a:r>
          </a:p>
          <a:p>
            <a:r>
              <a:rPr lang="en-US" smtClean="0"/>
              <a:t>A) the end of Daoism in China.</a:t>
            </a:r>
          </a:p>
          <a:p>
            <a:r>
              <a:rPr lang="en-US" smtClean="0"/>
              <a:t>B) technological determinism.</a:t>
            </a:r>
          </a:p>
          <a:p>
            <a:r>
              <a:rPr lang="en-US" smtClean="0"/>
              <a:t>C) cultural diffusion.</a:t>
            </a:r>
          </a:p>
          <a:p>
            <a:r>
              <a:rPr lang="en-US" smtClean="0"/>
              <a:t>D) the cultural superiority of India.</a:t>
            </a:r>
          </a:p>
          <a:p>
            <a:r>
              <a:rPr lang="en-US" smtClean="0"/>
              <a:t>E) religious intolerance.</a:t>
            </a:r>
          </a:p>
          <a:p>
            <a:endParaRPr lang="en-US" smtClean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endParaRPr/>
          </a:p>
        </p:txBody>
      </p:sp>
    </p:spTree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 2" pitchFamily="18" charset="2"/>
              <a:buNone/>
            </a:pPr>
            <a:r>
              <a:rPr lang="en-US" smtClean="0"/>
              <a:t>C) cultural diffusion.</a:t>
            </a:r>
          </a:p>
          <a:p>
            <a:endParaRPr lang="en-US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smtClean="0"/>
              <a:t>And the answer is</a:t>
            </a:r>
            <a:endParaRPr/>
          </a:p>
        </p:txBody>
      </p:sp>
    </p:spTree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 2" pitchFamily="18" charset="2"/>
              <a:buNone/>
            </a:pPr>
            <a:r>
              <a:rPr lang="en-US" smtClean="0"/>
              <a:t>After 200 C. E., an increasing number of people in Asia, Europe, and North Africa began to adapt faiths characterized by:</a:t>
            </a:r>
          </a:p>
          <a:p>
            <a:r>
              <a:rPr lang="en-US" smtClean="0"/>
              <a:t>A) scientific rationalism.</a:t>
            </a:r>
          </a:p>
          <a:p>
            <a:r>
              <a:rPr lang="en-US" smtClean="0"/>
              <a:t>B) monotheism.</a:t>
            </a:r>
          </a:p>
          <a:p>
            <a:r>
              <a:rPr lang="en-US" smtClean="0"/>
              <a:t>C) animism.</a:t>
            </a:r>
          </a:p>
          <a:p>
            <a:r>
              <a:rPr lang="en-US" smtClean="0"/>
              <a:t>D) secularism.</a:t>
            </a:r>
          </a:p>
          <a:p>
            <a:r>
              <a:rPr lang="en-US" smtClean="0"/>
              <a:t>E) ancestor worship.</a:t>
            </a:r>
          </a:p>
          <a:p>
            <a:endParaRPr lang="en-US" smtClean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endParaRPr/>
          </a:p>
        </p:txBody>
      </p:sp>
    </p:spTree>
  </p:cSld>
  <p:clrMapOvr>
    <a:masterClrMapping/>
  </p:clrMapOvr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 2" pitchFamily="18" charset="2"/>
              <a:buNone/>
            </a:pPr>
            <a:r>
              <a:rPr lang="en-US" smtClean="0"/>
              <a:t>B) monotheism.</a:t>
            </a:r>
          </a:p>
          <a:p>
            <a:endParaRPr lang="en-US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smtClean="0"/>
              <a:t>And the answer is</a:t>
            </a:r>
            <a:endParaRPr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er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Paper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pe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83</TotalTime>
  <Words>6599</Words>
  <Application>Microsoft Office PowerPoint</Application>
  <PresentationFormat>On-screen Show (4:3)</PresentationFormat>
  <Paragraphs>770</Paragraphs>
  <Slides>193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193</vt:i4>
      </vt:variant>
    </vt:vector>
  </HeadingPairs>
  <TitlesOfParts>
    <vt:vector size="198" baseType="lpstr">
      <vt:lpstr>Constantia</vt:lpstr>
      <vt:lpstr>Arial</vt:lpstr>
      <vt:lpstr>Wingdings 2</vt:lpstr>
      <vt:lpstr>Calibri</vt:lpstr>
      <vt:lpstr>Paper</vt:lpstr>
      <vt:lpstr>AP World History Review</vt:lpstr>
      <vt:lpstr>Slide 2</vt:lpstr>
      <vt:lpstr>And the answer is</vt:lpstr>
      <vt:lpstr>Slide 4</vt:lpstr>
      <vt:lpstr>And the answer is</vt:lpstr>
      <vt:lpstr>Slide 6</vt:lpstr>
      <vt:lpstr>And the answer is</vt:lpstr>
      <vt:lpstr>Slide 8</vt:lpstr>
      <vt:lpstr>And the answer is</vt:lpstr>
      <vt:lpstr>Slide 10</vt:lpstr>
      <vt:lpstr>And the answer is</vt:lpstr>
      <vt:lpstr>Slide 12</vt:lpstr>
      <vt:lpstr>And the answer is</vt:lpstr>
      <vt:lpstr>Slide 14</vt:lpstr>
      <vt:lpstr>And the answer is</vt:lpstr>
      <vt:lpstr>Slide 16</vt:lpstr>
      <vt:lpstr>And the answer is</vt:lpstr>
      <vt:lpstr>Slide 18</vt:lpstr>
      <vt:lpstr>And the answer is</vt:lpstr>
      <vt:lpstr>Slide 20</vt:lpstr>
      <vt:lpstr>And the answer is</vt:lpstr>
      <vt:lpstr>Slide 22</vt:lpstr>
      <vt:lpstr>And the answer is</vt:lpstr>
      <vt:lpstr>Slide 24</vt:lpstr>
      <vt:lpstr>And the answer is</vt:lpstr>
      <vt:lpstr>Slide 26</vt:lpstr>
      <vt:lpstr>And the answer is</vt:lpstr>
      <vt:lpstr>Slide 28</vt:lpstr>
      <vt:lpstr>And the answer is</vt:lpstr>
      <vt:lpstr>Slide 30</vt:lpstr>
      <vt:lpstr>And the answer is</vt:lpstr>
      <vt:lpstr>Slide 32</vt:lpstr>
      <vt:lpstr>And the answer is</vt:lpstr>
      <vt:lpstr>Slide 34</vt:lpstr>
      <vt:lpstr>And the answer is</vt:lpstr>
      <vt:lpstr>Slide 36</vt:lpstr>
      <vt:lpstr>And the answer is</vt:lpstr>
      <vt:lpstr>Slide 38</vt:lpstr>
      <vt:lpstr>And the answer is</vt:lpstr>
      <vt:lpstr>Slide 40</vt:lpstr>
      <vt:lpstr>And the answer is</vt:lpstr>
      <vt:lpstr>Slide 42</vt:lpstr>
      <vt:lpstr>And the answer is</vt:lpstr>
      <vt:lpstr>Slide 44</vt:lpstr>
      <vt:lpstr>And the answer is</vt:lpstr>
      <vt:lpstr>Slide 46</vt:lpstr>
      <vt:lpstr>And the answer is</vt:lpstr>
      <vt:lpstr>Slide 48</vt:lpstr>
      <vt:lpstr>And the answer is</vt:lpstr>
      <vt:lpstr>Slide 50</vt:lpstr>
      <vt:lpstr>And the answer is</vt:lpstr>
      <vt:lpstr>Slide 52</vt:lpstr>
      <vt:lpstr>And the answer is</vt:lpstr>
      <vt:lpstr>Slide 54</vt:lpstr>
      <vt:lpstr>And the answer is</vt:lpstr>
      <vt:lpstr>Slide 56</vt:lpstr>
      <vt:lpstr>And the answer is</vt:lpstr>
      <vt:lpstr>Slide 58</vt:lpstr>
      <vt:lpstr>And the answer is</vt:lpstr>
      <vt:lpstr>Slide 60</vt:lpstr>
      <vt:lpstr>And the answer is</vt:lpstr>
      <vt:lpstr>Slide 62</vt:lpstr>
      <vt:lpstr>And the answer is</vt:lpstr>
      <vt:lpstr>Slide 64</vt:lpstr>
      <vt:lpstr>And the answer is</vt:lpstr>
      <vt:lpstr>Slide 66</vt:lpstr>
      <vt:lpstr>And the answer is</vt:lpstr>
      <vt:lpstr>Slide 68</vt:lpstr>
      <vt:lpstr>And the answer is</vt:lpstr>
      <vt:lpstr>Slide 70</vt:lpstr>
      <vt:lpstr>And the answer is</vt:lpstr>
      <vt:lpstr>Slide 72</vt:lpstr>
      <vt:lpstr>And the answer is</vt:lpstr>
      <vt:lpstr>Slide 74</vt:lpstr>
      <vt:lpstr>And the answer is</vt:lpstr>
      <vt:lpstr>Slide 76</vt:lpstr>
      <vt:lpstr>And the answer is</vt:lpstr>
      <vt:lpstr>Slide 78</vt:lpstr>
      <vt:lpstr>And the answer is</vt:lpstr>
      <vt:lpstr>Slide 80</vt:lpstr>
      <vt:lpstr>And the answer is</vt:lpstr>
      <vt:lpstr>Slide 82</vt:lpstr>
      <vt:lpstr>And the answer is</vt:lpstr>
      <vt:lpstr>Slide 84</vt:lpstr>
      <vt:lpstr>And the answer is</vt:lpstr>
      <vt:lpstr>Slide 86</vt:lpstr>
      <vt:lpstr>And the answer is</vt:lpstr>
      <vt:lpstr>Slide 88</vt:lpstr>
      <vt:lpstr>And the answer is</vt:lpstr>
      <vt:lpstr>Slide 90</vt:lpstr>
      <vt:lpstr>And the answer is</vt:lpstr>
      <vt:lpstr>Slide 92</vt:lpstr>
      <vt:lpstr>And the answer is</vt:lpstr>
      <vt:lpstr>Slide 94</vt:lpstr>
      <vt:lpstr>And the answer is</vt:lpstr>
      <vt:lpstr>Slide 96</vt:lpstr>
      <vt:lpstr>And the answer is</vt:lpstr>
      <vt:lpstr>Slide 98</vt:lpstr>
      <vt:lpstr>And the answer is</vt:lpstr>
      <vt:lpstr>Slide 100</vt:lpstr>
      <vt:lpstr>And the answer is</vt:lpstr>
      <vt:lpstr>Slide 102</vt:lpstr>
      <vt:lpstr>And the answer is</vt:lpstr>
      <vt:lpstr>Slide 104</vt:lpstr>
      <vt:lpstr>And the answer is</vt:lpstr>
      <vt:lpstr>Slide 106</vt:lpstr>
      <vt:lpstr>And the answer is</vt:lpstr>
      <vt:lpstr>Slide 108</vt:lpstr>
      <vt:lpstr>And the answer is</vt:lpstr>
      <vt:lpstr>Slide 110</vt:lpstr>
      <vt:lpstr>And the answer is</vt:lpstr>
      <vt:lpstr>Slide 112</vt:lpstr>
      <vt:lpstr>And the answer is</vt:lpstr>
      <vt:lpstr>Slide 114</vt:lpstr>
      <vt:lpstr>And the answer is</vt:lpstr>
      <vt:lpstr>Slide 116</vt:lpstr>
      <vt:lpstr>And the answer is</vt:lpstr>
      <vt:lpstr>Slide 118</vt:lpstr>
      <vt:lpstr>And the answer is</vt:lpstr>
      <vt:lpstr>Slide 120</vt:lpstr>
      <vt:lpstr>And the answer is</vt:lpstr>
      <vt:lpstr>Slide 122</vt:lpstr>
      <vt:lpstr>And the answer is</vt:lpstr>
      <vt:lpstr>Slide 124</vt:lpstr>
      <vt:lpstr>And the answer is</vt:lpstr>
      <vt:lpstr>Slide 126</vt:lpstr>
      <vt:lpstr>And the answer is</vt:lpstr>
      <vt:lpstr>Slide 128</vt:lpstr>
      <vt:lpstr>And the answer is</vt:lpstr>
      <vt:lpstr>Slide 130</vt:lpstr>
      <vt:lpstr>And the answer is</vt:lpstr>
      <vt:lpstr>Slide 132</vt:lpstr>
      <vt:lpstr>And the answer is</vt:lpstr>
      <vt:lpstr>Slide 134</vt:lpstr>
      <vt:lpstr>And the answer is</vt:lpstr>
      <vt:lpstr>Slide 136</vt:lpstr>
      <vt:lpstr>And the answer is</vt:lpstr>
      <vt:lpstr>Slide 138</vt:lpstr>
      <vt:lpstr>And the answer is</vt:lpstr>
      <vt:lpstr>Slide 140</vt:lpstr>
      <vt:lpstr>And the answer is</vt:lpstr>
      <vt:lpstr>Slide 142</vt:lpstr>
      <vt:lpstr>And the answer is</vt:lpstr>
      <vt:lpstr>Slide 144</vt:lpstr>
      <vt:lpstr>And the answer is</vt:lpstr>
      <vt:lpstr>Slide 146</vt:lpstr>
      <vt:lpstr>And the answer is</vt:lpstr>
      <vt:lpstr>Slide 148</vt:lpstr>
      <vt:lpstr>And the answer is</vt:lpstr>
      <vt:lpstr>Slide 150</vt:lpstr>
      <vt:lpstr>And the answer is</vt:lpstr>
      <vt:lpstr>Slide 152</vt:lpstr>
      <vt:lpstr>And the answer is</vt:lpstr>
      <vt:lpstr>Slide 154</vt:lpstr>
      <vt:lpstr>And the answer is</vt:lpstr>
      <vt:lpstr>Slide 156</vt:lpstr>
      <vt:lpstr>And the answer is</vt:lpstr>
      <vt:lpstr>Slide 158</vt:lpstr>
      <vt:lpstr>And the answer is</vt:lpstr>
      <vt:lpstr>Slide 160</vt:lpstr>
      <vt:lpstr>And the answer is</vt:lpstr>
      <vt:lpstr>Slide 162</vt:lpstr>
      <vt:lpstr>And the answer is</vt:lpstr>
      <vt:lpstr>Slide 164</vt:lpstr>
      <vt:lpstr>And the answer is</vt:lpstr>
      <vt:lpstr>Slide 166</vt:lpstr>
      <vt:lpstr>And the answer is</vt:lpstr>
      <vt:lpstr>Slide 168</vt:lpstr>
      <vt:lpstr>And the answer is</vt:lpstr>
      <vt:lpstr>Slide 170</vt:lpstr>
      <vt:lpstr>And the answer is</vt:lpstr>
      <vt:lpstr>Slide 172</vt:lpstr>
      <vt:lpstr>And the answer is</vt:lpstr>
      <vt:lpstr>Slide 174</vt:lpstr>
      <vt:lpstr>And the answer is</vt:lpstr>
      <vt:lpstr>Slide 176</vt:lpstr>
      <vt:lpstr>And the answer is</vt:lpstr>
      <vt:lpstr>Slide 178</vt:lpstr>
      <vt:lpstr>And the answer is</vt:lpstr>
      <vt:lpstr>Slide 180</vt:lpstr>
      <vt:lpstr>And the answer is</vt:lpstr>
      <vt:lpstr>Slide 182</vt:lpstr>
      <vt:lpstr>And the answer is</vt:lpstr>
      <vt:lpstr>Slide 184</vt:lpstr>
      <vt:lpstr>And the answer is</vt:lpstr>
      <vt:lpstr>Slide 186</vt:lpstr>
      <vt:lpstr>And the answer is</vt:lpstr>
      <vt:lpstr>Slide 188</vt:lpstr>
      <vt:lpstr>And the answer is</vt:lpstr>
      <vt:lpstr>Slide 190</vt:lpstr>
      <vt:lpstr>And the answer is</vt:lpstr>
      <vt:lpstr>Slide 192</vt:lpstr>
      <vt:lpstr>And the answer is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 World History Review</dc:title>
  <cp:lastModifiedBy>Abelardo</cp:lastModifiedBy>
  <cp:revision>16</cp:revision>
  <dcterms:created xsi:type="dcterms:W3CDTF">2009-03-19T14:59:29Z</dcterms:created>
  <dcterms:modified xsi:type="dcterms:W3CDTF">2012-03-26T00:35:29Z</dcterms:modified>
</cp:coreProperties>
</file>