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slides/slide187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76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183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  <p:sldId id="418" r:id="rId163"/>
    <p:sldId id="419" r:id="rId164"/>
    <p:sldId id="420" r:id="rId165"/>
    <p:sldId id="421" r:id="rId166"/>
    <p:sldId id="422" r:id="rId167"/>
    <p:sldId id="423" r:id="rId168"/>
    <p:sldId id="424" r:id="rId169"/>
    <p:sldId id="425" r:id="rId170"/>
    <p:sldId id="426" r:id="rId171"/>
    <p:sldId id="427" r:id="rId172"/>
    <p:sldId id="428" r:id="rId173"/>
    <p:sldId id="429" r:id="rId174"/>
    <p:sldId id="430" r:id="rId175"/>
    <p:sldId id="431" r:id="rId176"/>
    <p:sldId id="432" r:id="rId177"/>
    <p:sldId id="433" r:id="rId178"/>
    <p:sldId id="434" r:id="rId179"/>
    <p:sldId id="435" r:id="rId180"/>
    <p:sldId id="436" r:id="rId181"/>
    <p:sldId id="437" r:id="rId182"/>
    <p:sldId id="438" r:id="rId183"/>
    <p:sldId id="439" r:id="rId184"/>
    <p:sldId id="440" r:id="rId185"/>
    <p:sldId id="441" r:id="rId186"/>
    <p:sldId id="442" r:id="rId187"/>
    <p:sldId id="443" r:id="rId188"/>
    <p:sldId id="444" r:id="rId189"/>
    <p:sldId id="445" r:id="rId190"/>
    <p:sldId id="446" r:id="rId191"/>
    <p:sldId id="447" r:id="rId192"/>
    <p:sldId id="448" r:id="rId193"/>
    <p:sldId id="449" r:id="rId19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196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tableStyles" Target="tableStyles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presProps" Target="presProps.xml"/><Relationship Id="rId190" Type="http://schemas.openxmlformats.org/officeDocument/2006/relationships/slide" Target="slides/slide189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EEA5-EFFA-4F98-A1C6-AB0F0A6DE183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F9D4-926F-427E-AD7B-7F5BD7297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5C49-A93E-4842-A9A6-B3502C3D14E7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5DCC-84B0-41DB-B7F0-C64DF17F6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A8F9C-D2C5-4796-8825-A3BC3DB1E49B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8FFDC-6A2A-4522-83BF-A5BC89C06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6F26-AE9B-4CFC-B706-36B0FD964677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9852-6FF2-4C76-B287-EBC87D78F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9A1A5-06EF-43F4-B7FE-34BB00053CB4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8A85-4408-447B-9224-822CFFBD5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84695-FCB6-4820-88B3-C569767FD0FD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F4B57-9F37-4A5F-8DB2-31B599F32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0EFB-1D92-42FF-A94D-69A7CD8E6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1FB1-38D3-45F1-BE89-3A8B2B94A686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CDD14-842C-4275-B9EB-960E34F420E8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234D-E5EE-4DBF-938A-19DFABA35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E331-0DB4-4579-9B33-11A176790078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AEC9-136A-4257-9D08-64E5340B4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9E0B-2964-48A1-AE9C-DE6ACCF795C3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766BA-82CB-47F7-BBD1-3CE656770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FB41-D9C5-4BD9-9E54-2BA7962DA1E3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13B0-A26B-4713-81F4-85D73A9B4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F808259-1B12-416D-8149-365B8F824FCD}" type="datetimeFigureOut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5DD5894-0CC8-45DA-A3AC-51E8EA08F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Prehistory to around 650 </a:t>
            </a:r>
            <a:r>
              <a:rPr lang="en-US" dirty="0" smtClean="0"/>
              <a:t>CE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AP World History Review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5) The tenth century B. C. E. refers to:</a:t>
            </a:r>
          </a:p>
          <a:p>
            <a:r>
              <a:rPr lang="en-US" smtClean="0"/>
              <a:t>A) 999–900 years before the birth of Christ.</a:t>
            </a:r>
          </a:p>
          <a:p>
            <a:r>
              <a:rPr lang="en-US" smtClean="0"/>
              <a:t>B) 1099–1000 years before the birth of Christ.</a:t>
            </a:r>
          </a:p>
          <a:p>
            <a:r>
              <a:rPr lang="en-US" smtClean="0"/>
              <a:t>C) 1049–1000 years before the birth of Christ.</a:t>
            </a:r>
          </a:p>
          <a:p>
            <a:r>
              <a:rPr lang="en-US" smtClean="0"/>
              <a:t>D) 1199–1100 years before the birth of Christ.</a:t>
            </a:r>
          </a:p>
          <a:p>
            <a:r>
              <a:rPr lang="en-US" smtClean="0"/>
              <a:t>E) 1299–1200 years before the birth of Christ.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One important early symptom of Rome’s decline was:</a:t>
            </a:r>
          </a:p>
          <a:p>
            <a:r>
              <a:rPr lang="en-US" smtClean="0"/>
              <a:t>A) the drop in population.</a:t>
            </a:r>
          </a:p>
          <a:p>
            <a:r>
              <a:rPr lang="en-US" smtClean="0"/>
              <a:t>B) the use of slave labor.</a:t>
            </a:r>
          </a:p>
          <a:p>
            <a:r>
              <a:rPr lang="en-US" smtClean="0"/>
              <a:t>C) the replacement of republic by empire.</a:t>
            </a:r>
          </a:p>
          <a:p>
            <a:r>
              <a:rPr lang="en-US" smtClean="0"/>
              <a:t>D) the weakness of the eastern portion of the empire compared to the west.</a:t>
            </a:r>
          </a:p>
          <a:p>
            <a:r>
              <a:rPr lang="en-US" smtClean="0"/>
              <a:t>E) acceptance of Christianity.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the drop in population.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end of the Gupta empire differed from the decline of Rome in that it did not involve:</a:t>
            </a:r>
          </a:p>
          <a:p>
            <a:r>
              <a:rPr lang="en-US" smtClean="0"/>
              <a:t>A) a change in political institutions.</a:t>
            </a:r>
          </a:p>
          <a:p>
            <a:r>
              <a:rPr lang="en-US" smtClean="0"/>
              <a:t>B) outside invasion.</a:t>
            </a:r>
          </a:p>
          <a:p>
            <a:r>
              <a:rPr lang="en-US" smtClean="0"/>
              <a:t>C) the introduction of a new religion for the majority.</a:t>
            </a:r>
          </a:p>
          <a:p>
            <a:r>
              <a:rPr lang="en-US" smtClean="0"/>
              <a:t>D) the weakening of central government.</a:t>
            </a:r>
          </a:p>
          <a:p>
            <a:r>
              <a:rPr lang="en-US" smtClean="0"/>
              <a:t>E) big cultural changes.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the introduction of a new religion for the majority.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eastern portion of the Roman empire experienced less decline than the west for all the following reasons </a:t>
            </a:r>
            <a:r>
              <a:rPr lang="en-US" b="1" smtClean="0"/>
              <a:t>EXCEPT</a:t>
            </a:r>
            <a:r>
              <a:rPr lang="en-US" smtClean="0"/>
              <a:t>:</a:t>
            </a:r>
          </a:p>
          <a:p>
            <a:r>
              <a:rPr lang="en-US" smtClean="0"/>
              <a:t>A) the east had older traditions of civilization.</a:t>
            </a:r>
          </a:p>
          <a:p>
            <a:r>
              <a:rPr lang="en-US" smtClean="0"/>
              <a:t>B) the east resisted the spread of Christianity.</a:t>
            </a:r>
          </a:p>
          <a:p>
            <a:r>
              <a:rPr lang="en-US" smtClean="0"/>
              <a:t>C) the east faced less pressure from barbarian invasions.</a:t>
            </a:r>
          </a:p>
          <a:p>
            <a:r>
              <a:rPr lang="en-US" smtClean="0"/>
              <a:t>D) the east had more active trade.</a:t>
            </a:r>
          </a:p>
          <a:p>
            <a:r>
              <a:rPr lang="en-US" smtClean="0"/>
              <a:t>E) the east was more wealthy.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the east resisted the spread of Christianity.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By 600, looking at the entire world, a good definition of “barbarian” would be:</a:t>
            </a:r>
          </a:p>
          <a:p>
            <a:r>
              <a:rPr lang="en-US" smtClean="0"/>
              <a:t>A) someone who fights better than a peasant-soldier.</a:t>
            </a:r>
          </a:p>
          <a:p>
            <a:r>
              <a:rPr lang="en-US" smtClean="0"/>
              <a:t>B) someone who is not Christian.</a:t>
            </a:r>
          </a:p>
          <a:p>
            <a:r>
              <a:rPr lang="en-US" smtClean="0"/>
              <a:t>C) someone who is not part of a civilization.</a:t>
            </a:r>
          </a:p>
          <a:p>
            <a:r>
              <a:rPr lang="en-US" smtClean="0"/>
              <a:t>D) someone who is illiterate.</a:t>
            </a:r>
          </a:p>
          <a:p>
            <a:r>
              <a:rPr lang="en-US" smtClean="0"/>
              <a:t>E) someone who is a knight.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someone who is not part of a civilization.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Nomadic invaders often had military advantages over the armies of empires because:</a:t>
            </a:r>
          </a:p>
          <a:p>
            <a:r>
              <a:rPr lang="en-US" smtClean="0"/>
              <a:t>A) they had larger forces with more soldiers.</a:t>
            </a:r>
          </a:p>
          <a:p>
            <a:r>
              <a:rPr lang="en-US" smtClean="0"/>
              <a:t>B) they developed better supply lines.</a:t>
            </a:r>
          </a:p>
          <a:p>
            <a:r>
              <a:rPr lang="en-US" smtClean="0"/>
              <a:t>C) they believed they were fighting inferior cultures.</a:t>
            </a:r>
          </a:p>
          <a:p>
            <a:r>
              <a:rPr lang="en-US" smtClean="0"/>
              <a:t>D) they were more skilled as horsemen.</a:t>
            </a:r>
          </a:p>
          <a:p>
            <a:r>
              <a:rPr lang="en-US" smtClean="0"/>
              <a:t>E) they had smaller distances to cover.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they were more skilled as horsemen.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999–900 years before the birth of Christ.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best survived the Hun invasions in India?</a:t>
            </a:r>
          </a:p>
          <a:p>
            <a:r>
              <a:rPr lang="en-US" smtClean="0"/>
              <a:t>A) Hindu beliefs</a:t>
            </a:r>
          </a:p>
          <a:p>
            <a:r>
              <a:rPr lang="en-US" smtClean="0"/>
              <a:t>B) Political unity</a:t>
            </a:r>
          </a:p>
          <a:p>
            <a:r>
              <a:rPr lang="en-US" smtClean="0"/>
              <a:t>C) Nationalist beliefs</a:t>
            </a:r>
          </a:p>
          <a:p>
            <a:r>
              <a:rPr lang="en-US" smtClean="0"/>
              <a:t>D) Buddhist beliefs</a:t>
            </a:r>
          </a:p>
          <a:p>
            <a:r>
              <a:rPr lang="en-US" smtClean="0"/>
              <a:t>E) Aryan traditions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Hindu beliefs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Despite major differences, Christianity, Hinduism, and Buddhism all show interest in:</a:t>
            </a:r>
          </a:p>
          <a:p>
            <a:r>
              <a:rPr lang="en-US" smtClean="0"/>
              <a:t>A) strong priesthood.</a:t>
            </a:r>
          </a:p>
          <a:p>
            <a:r>
              <a:rPr lang="en-US" smtClean="0"/>
              <a:t>B) clearly organized church structures.</a:t>
            </a:r>
          </a:p>
          <a:p>
            <a:r>
              <a:rPr lang="en-US" smtClean="0"/>
              <a:t>C) absolute hostility to the worship of religious images and spirits of nature.</a:t>
            </a:r>
          </a:p>
          <a:p>
            <a:r>
              <a:rPr lang="en-US" smtClean="0"/>
              <a:t>D) life after death.</a:t>
            </a:r>
          </a:p>
          <a:p>
            <a:r>
              <a:rPr lang="en-US" smtClean="0"/>
              <a:t>E) polytheism.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D) life after death.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Compared to Hinduism and Buddhism, all of the following constitute distinctive features of late-Roman Christianity </a:t>
            </a:r>
            <a:r>
              <a:rPr lang="en-US" b="1" smtClean="0"/>
              <a:t>EXCEPT</a:t>
            </a:r>
            <a:r>
              <a:rPr lang="en-US" smtClean="0"/>
              <a:t>:</a:t>
            </a:r>
          </a:p>
          <a:p>
            <a:r>
              <a:rPr lang="en-US" smtClean="0"/>
              <a:t>A) intolerance for competing beliefs.</a:t>
            </a:r>
          </a:p>
          <a:p>
            <a:r>
              <a:rPr lang="en-US" smtClean="0"/>
              <a:t>B) belief in a divine trinity.</a:t>
            </a:r>
          </a:p>
          <a:p>
            <a:r>
              <a:rPr lang="en-US" smtClean="0"/>
              <a:t>C) belief that an evil life will be punished.</a:t>
            </a:r>
          </a:p>
          <a:p>
            <a:r>
              <a:rPr lang="en-US" smtClean="0"/>
              <a:t>D) a strong hierarchy of church officials.</a:t>
            </a:r>
          </a:p>
          <a:p>
            <a:r>
              <a:rPr lang="en-US" smtClean="0"/>
              <a:t>E) a strong evangelizing impulse.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C) belief that an evil life will be punished.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Everywhere it spread, Buddhism stressed</a:t>
            </a:r>
          </a:p>
          <a:p>
            <a:r>
              <a:rPr lang="en-US" smtClean="0"/>
              <a:t>A) worship of Buddha as a god.</a:t>
            </a:r>
          </a:p>
          <a:p>
            <a:r>
              <a:rPr lang="en-US" smtClean="0"/>
              <a:t>B) strong church organization.</a:t>
            </a:r>
          </a:p>
          <a:p>
            <a:r>
              <a:rPr lang="en-US" smtClean="0"/>
              <a:t>C) meditation and ethical behavior.</a:t>
            </a:r>
          </a:p>
          <a:p>
            <a:r>
              <a:rPr lang="en-US" smtClean="0"/>
              <a:t>D) the impossibility of attaining nirvana except by multiple reincarnations.</a:t>
            </a:r>
          </a:p>
          <a:p>
            <a:r>
              <a:rPr lang="en-US" smtClean="0"/>
              <a:t>E) the worthlessness of all competing religions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meditation and ethical behavior.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first kingdoms in Africa below the Sahara showed the influence of:</a:t>
            </a:r>
          </a:p>
          <a:p>
            <a:r>
              <a:rPr lang="en-US" smtClean="0"/>
              <a:t>A) Egypt and Hellenism.</a:t>
            </a:r>
          </a:p>
          <a:p>
            <a:r>
              <a:rPr lang="en-US" smtClean="0"/>
              <a:t>B) Rome and Phoenicia.</a:t>
            </a:r>
          </a:p>
          <a:p>
            <a:r>
              <a:rPr lang="en-US" smtClean="0"/>
              <a:t>C) Indian merchants and missionaries.</a:t>
            </a:r>
          </a:p>
          <a:p>
            <a:r>
              <a:rPr lang="en-US" smtClean="0"/>
              <a:t>D) the flight of Jews from Israel.</a:t>
            </a:r>
          </a:p>
          <a:p>
            <a:r>
              <a:rPr lang="en-US" smtClean="0"/>
              <a:t>E) Persia.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Egypt and Hellenism.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6) Why did the original inhabitants of Australia not develop agriculture?</a:t>
            </a:r>
          </a:p>
          <a:p>
            <a:r>
              <a:rPr lang="en-US" smtClean="0"/>
              <a:t>A) Australian soil was too barren to grow crops.</a:t>
            </a:r>
          </a:p>
          <a:p>
            <a:r>
              <a:rPr lang="en-US" smtClean="0"/>
              <a:t>B) The Australian climate was too severe.</a:t>
            </a:r>
          </a:p>
          <a:p>
            <a:r>
              <a:rPr lang="en-US" smtClean="0"/>
              <a:t>C) The first Australians were too isolated to learn of developments elsewhere until recently.</a:t>
            </a:r>
          </a:p>
          <a:p>
            <a:r>
              <a:rPr lang="en-US" smtClean="0"/>
              <a:t>D) Australia was too crowded to permit land use for agriculture.</a:t>
            </a:r>
          </a:p>
          <a:p>
            <a:r>
              <a:rPr lang="en-US" smtClean="0"/>
              <a:t>E) They were prevented from doing so by the Neolithic Revolution.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“lessons” of late Han China and the late Roman empire are that the decline of a civilization, whether temporary or permanent,: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is not simply the result of attack by outside invaders.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follows inevitably from centralized, unrepresentative government.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results from undue dependence on slavery.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results from social rebellion in which the poor attack the rich and tear down their institutions.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results from a lack of religious conviction.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is not simply the result of attack by outside invaders.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Compared to Hinduism, Christianity is more likely to:</a:t>
            </a:r>
          </a:p>
          <a:p>
            <a:r>
              <a:rPr lang="en-US" smtClean="0"/>
              <a:t>A) see humans as superior to the rest of nature.</a:t>
            </a:r>
          </a:p>
          <a:p>
            <a:r>
              <a:rPr lang="en-US" smtClean="0"/>
              <a:t>B) believe that women are morally superior to men.</a:t>
            </a:r>
          </a:p>
          <a:p>
            <a:r>
              <a:rPr lang="en-US" smtClean="0"/>
              <a:t>C) approve of sexual pleasure.</a:t>
            </a:r>
          </a:p>
          <a:p>
            <a:r>
              <a:rPr lang="en-US" smtClean="0"/>
              <a:t>D) tolerate other beliefs.</a:t>
            </a:r>
          </a:p>
          <a:p>
            <a:r>
              <a:rPr lang="en-US" smtClean="0"/>
              <a:t>E) be polytheistic.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see humans as superior to the rest of nature.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By 600 C. E., an early civilization was beginning to take shape in:</a:t>
            </a:r>
          </a:p>
          <a:p>
            <a:r>
              <a:rPr lang="en-US" smtClean="0"/>
              <a:t>A) Central America.</a:t>
            </a:r>
          </a:p>
          <a:p>
            <a:r>
              <a:rPr lang="en-US" smtClean="0"/>
              <a:t>B) Brazil.</a:t>
            </a:r>
          </a:p>
          <a:p>
            <a:r>
              <a:rPr lang="en-US" smtClean="0"/>
              <a:t>C) the west coast of North America.</a:t>
            </a:r>
          </a:p>
          <a:p>
            <a:r>
              <a:rPr lang="en-US" smtClean="0"/>
              <a:t>D) Russia.</a:t>
            </a:r>
          </a:p>
          <a:p>
            <a:r>
              <a:rPr lang="en-US" smtClean="0"/>
              <a:t>E) the West Indies.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Central America.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Islam means:</a:t>
            </a:r>
          </a:p>
          <a:p>
            <a:r>
              <a:rPr lang="en-US" smtClean="0"/>
              <a:t>A) “dedication to Allah.”</a:t>
            </a:r>
          </a:p>
          <a:p>
            <a:r>
              <a:rPr lang="en-US" smtClean="0"/>
              <a:t>B) “victory.”</a:t>
            </a:r>
          </a:p>
          <a:p>
            <a:r>
              <a:rPr lang="en-US" smtClean="0"/>
              <a:t>C) “submission.”</a:t>
            </a:r>
          </a:p>
          <a:p>
            <a:r>
              <a:rPr lang="en-US" smtClean="0"/>
              <a:t>D) “peace.”</a:t>
            </a:r>
          </a:p>
          <a:p>
            <a:r>
              <a:rPr lang="en-US" smtClean="0"/>
              <a:t>E) “people of the book.”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“submission.”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areas was </a:t>
            </a:r>
            <a:r>
              <a:rPr lang="en-US" b="1" smtClean="0"/>
              <a:t>NOT</a:t>
            </a:r>
            <a:r>
              <a:rPr lang="en-US" smtClean="0"/>
              <a:t> affected by Islam in the millennium after 600 A.D.?</a:t>
            </a:r>
          </a:p>
          <a:p>
            <a:r>
              <a:rPr lang="en-US" smtClean="0"/>
              <a:t>A) Africa</a:t>
            </a:r>
          </a:p>
          <a:p>
            <a:r>
              <a:rPr lang="en-US" smtClean="0"/>
              <a:t>B) Europe</a:t>
            </a:r>
          </a:p>
          <a:p>
            <a:r>
              <a:rPr lang="en-US" smtClean="0"/>
              <a:t>C) Asia</a:t>
            </a:r>
          </a:p>
          <a:p>
            <a:r>
              <a:rPr lang="en-US" smtClean="0"/>
              <a:t>D) South America</a:t>
            </a:r>
          </a:p>
          <a:p>
            <a:r>
              <a:rPr lang="en-US" smtClean="0"/>
              <a:t>E) China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South America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The first Australians were too isolated to learn of developments elsewhere until recently.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Arabic camel nomads were referred to as:</a:t>
            </a:r>
          </a:p>
          <a:p>
            <a:r>
              <a:rPr lang="en-US" smtClean="0"/>
              <a:t>A) Hashim.</a:t>
            </a:r>
          </a:p>
          <a:p>
            <a:r>
              <a:rPr lang="en-US" smtClean="0"/>
              <a:t>B) bedouin.</a:t>
            </a:r>
          </a:p>
          <a:p>
            <a:r>
              <a:rPr lang="en-US" smtClean="0"/>
              <a:t>C) mawali.</a:t>
            </a:r>
          </a:p>
          <a:p>
            <a:r>
              <a:rPr lang="en-US" smtClean="0"/>
              <a:t>D) ayan.</a:t>
            </a:r>
          </a:p>
          <a:p>
            <a:r>
              <a:rPr lang="en-US" smtClean="0"/>
              <a:t>E) fellahin.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B) bedouin.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Which of the following statements most accurately describes the extent of sedentary agriculture in the Arabian peninsula?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There was no sedentary agriculture in the Arabian peninsula because of the extreme aridity of the climate.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In the far north along the borders with the Persian empire sedentary agriculture was common.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In the far south on the Yemen and </a:t>
            </a:r>
            <a:r>
              <a:rPr lang="en-US" dirty="0" err="1" smtClean="0"/>
              <a:t>Hadramaut</a:t>
            </a:r>
            <a:r>
              <a:rPr lang="en-US" dirty="0" smtClean="0"/>
              <a:t> coasts extensive sedentary agriculture developed in ancient times.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Sedentary agriculture was distributed throughout the peninsula as the result of the construction of extensive irrigation systems.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The area around Mecca was characterized by sedentary agriculture.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In the far south on the Yemen and Hadramaut coasts extensive sedentary agriculture developed in ancient times.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cultures found in the Arabian peninsula was most significant in shaping the development of Islam?</a:t>
            </a:r>
          </a:p>
          <a:p>
            <a:r>
              <a:rPr lang="en-US" smtClean="0"/>
              <a:t>A) bedouin</a:t>
            </a:r>
          </a:p>
          <a:p>
            <a:r>
              <a:rPr lang="en-US" smtClean="0"/>
              <a:t>B) urban</a:t>
            </a:r>
          </a:p>
          <a:p>
            <a:r>
              <a:rPr lang="en-US" smtClean="0"/>
              <a:t>C) sedentary agricultural villages</a:t>
            </a:r>
          </a:p>
          <a:p>
            <a:r>
              <a:rPr lang="en-US" smtClean="0"/>
              <a:t>D) hunting and gathering</a:t>
            </a:r>
          </a:p>
          <a:p>
            <a:r>
              <a:rPr lang="en-US" smtClean="0"/>
              <a:t>E) medieval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bedouin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statements concerning bedouin society is </a:t>
            </a:r>
            <a:r>
              <a:rPr lang="en-US" b="1" smtClean="0"/>
              <a:t>NOT</a:t>
            </a:r>
            <a:r>
              <a:rPr lang="en-US" smtClean="0"/>
              <a:t> accurate?</a:t>
            </a:r>
          </a:p>
          <a:p>
            <a:r>
              <a:rPr lang="en-US" smtClean="0"/>
              <a:t>A) Bedouin herders lived in kin:-related clan groups.</a:t>
            </a:r>
          </a:p>
          <a:p>
            <a:r>
              <a:rPr lang="en-US" smtClean="0"/>
              <a:t>B) Bedouins lived in highly mobile tent encampments.</a:t>
            </a:r>
          </a:p>
          <a:p>
            <a:r>
              <a:rPr lang="en-US" smtClean="0"/>
              <a:t>C) Clans were commonly congregated together in larger tribal groupings.</a:t>
            </a:r>
          </a:p>
          <a:p>
            <a:r>
              <a:rPr lang="en-US" smtClean="0"/>
              <a:t>D) Arabian society fostered strong dependence on loyalty and cooperation with kin.</a:t>
            </a:r>
          </a:p>
          <a:p>
            <a:r>
              <a:rPr lang="en-US" smtClean="0"/>
              <a:t>E) Bedouins were rarely found living in urban areas.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Clans were commonly congregated together in larger tribal groupings.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Leaders of bedouin clans were called</a:t>
            </a:r>
          </a:p>
          <a:p>
            <a:r>
              <a:rPr lang="en-US" smtClean="0"/>
              <a:t>A) shaykhs.</a:t>
            </a:r>
          </a:p>
          <a:p>
            <a:r>
              <a:rPr lang="en-US" smtClean="0"/>
              <a:t>B) wazirs.</a:t>
            </a:r>
          </a:p>
          <a:p>
            <a:r>
              <a:rPr lang="en-US" smtClean="0"/>
              <a:t>C) mawali.</a:t>
            </a:r>
          </a:p>
          <a:p>
            <a:r>
              <a:rPr lang="en-US" smtClean="0"/>
              <a:t>D) dhows.</a:t>
            </a:r>
          </a:p>
          <a:p>
            <a:r>
              <a:rPr lang="en-US" smtClean="0"/>
              <a:t>E) imams.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shaykhs.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7) The Neolithic revolution occurred first in:</a:t>
            </a:r>
          </a:p>
          <a:p>
            <a:r>
              <a:rPr lang="en-US" smtClean="0"/>
              <a:t>A) Egypt.</a:t>
            </a:r>
          </a:p>
          <a:p>
            <a:r>
              <a:rPr lang="en-US" smtClean="0"/>
              <a:t>B) the Middle East.</a:t>
            </a:r>
          </a:p>
          <a:p>
            <a:r>
              <a:rPr lang="en-US" smtClean="0"/>
              <a:t>C) Central America.</a:t>
            </a:r>
          </a:p>
          <a:p>
            <a:r>
              <a:rPr lang="en-US" smtClean="0"/>
              <a:t>D) China.</a:t>
            </a:r>
          </a:p>
          <a:p>
            <a:r>
              <a:rPr lang="en-US" smtClean="0"/>
              <a:t>E) India.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groups was </a:t>
            </a:r>
            <a:r>
              <a:rPr lang="en-US" b="1" smtClean="0"/>
              <a:t>NOT</a:t>
            </a:r>
            <a:r>
              <a:rPr lang="en-US" smtClean="0"/>
              <a:t> a component of bedouin society?</a:t>
            </a:r>
          </a:p>
          <a:p>
            <a:r>
              <a:rPr lang="en-US" smtClean="0"/>
              <a:t>A) shaykhs</a:t>
            </a:r>
          </a:p>
          <a:p>
            <a:r>
              <a:rPr lang="en-US" smtClean="0"/>
              <a:t>B) free warriors</a:t>
            </a:r>
          </a:p>
          <a:p>
            <a:r>
              <a:rPr lang="en-US" smtClean="0"/>
              <a:t>C) artisans</a:t>
            </a:r>
          </a:p>
          <a:p>
            <a:r>
              <a:rPr lang="en-US" smtClean="0"/>
              <a:t>D) slaves</a:t>
            </a:r>
          </a:p>
          <a:p>
            <a:r>
              <a:rPr lang="en-US" smtClean="0"/>
              <a:t>E) herders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685800" y="14478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nstantia" pitchFamily="18" charset="0"/>
              </a:rPr>
              <a:t>C) artisans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Which of the following statements concerning inter-clan relationships in </a:t>
            </a:r>
            <a:r>
              <a:rPr lang="en-US" dirty="0" err="1" smtClean="0"/>
              <a:t>bedouin</a:t>
            </a:r>
            <a:r>
              <a:rPr lang="en-US" dirty="0" smtClean="0"/>
              <a:t> society is most accurate?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Clans within the same tribe almost never engaged in warfare, but violence between different tribes was common.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Arabic society was too mobile to result in many contacts between clans, therefore violence was minimal.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Inter-clan violence over control of water and pasturage was common.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Inter-clan violence was regulated by a universally recognized code of law imposed by the </a:t>
            </a:r>
            <a:r>
              <a:rPr lang="en-US" dirty="0" err="1" smtClean="0"/>
              <a:t>Quraysh</a:t>
            </a:r>
            <a:r>
              <a:rPr lang="en-US" dirty="0" smtClean="0"/>
              <a:t> in Mecca.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Violence in Bedouin society was generally limited to slave uprisings.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Inter-clan violence over control of water and pasturage was common.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was the result of inter-clan rivalries?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It kept population down in a region that could support few people.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It weakened the </a:t>
            </a:r>
            <a:r>
              <a:rPr lang="en-US" dirty="0" err="1" smtClean="0"/>
              <a:t>bedouin</a:t>
            </a:r>
            <a:r>
              <a:rPr lang="en-US" dirty="0" smtClean="0"/>
              <a:t> in comparison to neighboring peoples and empires.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It allowed for intermarriage between clan groups, thus preventing social isolation.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It prevented mobility and migration that would have debilitated efforts at more complex social organization.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It strengthened them and enabled them to challenge their neighbors.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It weakened the bedouin in comparison to neighboring peoples and empires.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What clan was responsible for the foundation of Mecca?</a:t>
            </a:r>
          </a:p>
          <a:p>
            <a:r>
              <a:rPr lang="en-US" smtClean="0"/>
              <a:t>A) Umayyad</a:t>
            </a:r>
          </a:p>
          <a:p>
            <a:r>
              <a:rPr lang="en-US" smtClean="0"/>
              <a:t>B) Abbasid</a:t>
            </a:r>
          </a:p>
          <a:p>
            <a:r>
              <a:rPr lang="en-US" smtClean="0"/>
              <a:t>C) Aghlabid</a:t>
            </a:r>
          </a:p>
          <a:p>
            <a:r>
              <a:rPr lang="en-US" smtClean="0"/>
              <a:t>D) Almoravid</a:t>
            </a:r>
          </a:p>
          <a:p>
            <a:r>
              <a:rPr lang="en-US" smtClean="0"/>
              <a:t>E) Turks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Umayyad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What was the Ka’ba?</a:t>
            </a:r>
          </a:p>
          <a:p>
            <a:r>
              <a:rPr lang="en-US" smtClean="0"/>
              <a:t>A) the tribe that dominated Mecca</a:t>
            </a:r>
          </a:p>
          <a:p>
            <a:r>
              <a:rPr lang="en-US" smtClean="0"/>
              <a:t>B) the name given to Muhammad’s flight from Mecca</a:t>
            </a:r>
          </a:p>
          <a:p>
            <a:r>
              <a:rPr lang="en-US" smtClean="0"/>
              <a:t>C) the port of Mecca</a:t>
            </a:r>
          </a:p>
          <a:p>
            <a:r>
              <a:rPr lang="en-US" smtClean="0"/>
              <a:t>D) the religious shrine that was the focus of an annual truce</a:t>
            </a:r>
          </a:p>
          <a:p>
            <a:r>
              <a:rPr lang="en-US" smtClean="0"/>
              <a:t>E) the belief in holy war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D) the religious shrine that was the focus of an annual truce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the Middle East.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was the major difference between Medina and Mecca?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Political dominance in Medina was contested between a number of Jewish and </a:t>
            </a:r>
            <a:r>
              <a:rPr lang="en-US" dirty="0" err="1" smtClean="0"/>
              <a:t>bedouin</a:t>
            </a:r>
            <a:r>
              <a:rPr lang="en-US" dirty="0" smtClean="0"/>
              <a:t> tribes.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Mecca was established in an oasis, and Medina was in a mountainous region.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Medina was engaged in long-distance caravan trade, while Mecca was not.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Medina was located on the western side of the Arabian peninsula, while Mecca was located on the Persian Gulf.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Medina was controlled by Coptic Christians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Political dominance in Medina was contested between a number of Jewish and bedouin tribes.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Which of the following statements most accurately describes the status of women in </a:t>
            </a:r>
            <a:r>
              <a:rPr lang="en-US" dirty="0" err="1" smtClean="0"/>
              <a:t>bedouin</a:t>
            </a:r>
            <a:r>
              <a:rPr lang="en-US" dirty="0" smtClean="0"/>
              <a:t> society prior to Islam?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Women were regarded as little more than property with neither rights nor status.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Descent in </a:t>
            </a:r>
            <a:r>
              <a:rPr lang="en-US" dirty="0" err="1" smtClean="0"/>
              <a:t>bedouin</a:t>
            </a:r>
            <a:r>
              <a:rPr lang="en-US" dirty="0" smtClean="0"/>
              <a:t> tribes was strictly </a:t>
            </a:r>
            <a:r>
              <a:rPr lang="en-US" dirty="0" err="1" smtClean="0"/>
              <a:t>patrilineal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Women were the equal of males in the rugged society of the desert </a:t>
            </a:r>
            <a:r>
              <a:rPr lang="en-US" dirty="0" err="1" smtClean="0"/>
              <a:t>bedouin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Women in pre-Islamic </a:t>
            </a:r>
            <a:r>
              <a:rPr lang="en-US" dirty="0" err="1" smtClean="0"/>
              <a:t>bedouin</a:t>
            </a:r>
            <a:r>
              <a:rPr lang="en-US" dirty="0" smtClean="0"/>
              <a:t> culture enjoyed greater freedom and higher status than those of the Byzantine and Persian Empires.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Women were permitted to take more than one husband.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Women in pre-Islamic bedouin culture enjoyed greater freedom and higher status than those of the Byzantine and Persian Empires.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was the nature of the material culture of </a:t>
            </a:r>
            <a:r>
              <a:rPr lang="en-US" dirty="0" err="1" smtClean="0"/>
              <a:t>bedouin</a:t>
            </a:r>
            <a:r>
              <a:rPr lang="en-US" dirty="0" smtClean="0"/>
              <a:t> society?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The </a:t>
            </a:r>
            <a:r>
              <a:rPr lang="en-US" dirty="0" err="1" smtClean="0"/>
              <a:t>bedouins</a:t>
            </a:r>
            <a:r>
              <a:rPr lang="en-US" dirty="0" smtClean="0"/>
              <a:t> constructed numerous temple complexes featuring monumental architecture in the form of pyramids.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Although their nomadic lifestyle did not permit the development of monumental architectural forms, the </a:t>
            </a:r>
            <a:r>
              <a:rPr lang="en-US" dirty="0" err="1" smtClean="0"/>
              <a:t>bedouins</a:t>
            </a:r>
            <a:r>
              <a:rPr lang="en-US" dirty="0" smtClean="0"/>
              <a:t> were skilled painters and sculptors.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Mecca was a major center for the development of art and architecture, but the desert </a:t>
            </a:r>
            <a:r>
              <a:rPr lang="en-US" dirty="0" err="1" smtClean="0"/>
              <a:t>bedouin</a:t>
            </a:r>
            <a:r>
              <a:rPr lang="en-US" dirty="0" smtClean="0"/>
              <a:t> produced little of cultural value.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Except in the sedentary agricultural communities of the south, there was little art or architecture; and the chief focus of cultural creativity was oral poetry.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The </a:t>
            </a:r>
            <a:r>
              <a:rPr lang="en-US" dirty="0" err="1" smtClean="0"/>
              <a:t>bedouins</a:t>
            </a:r>
            <a:r>
              <a:rPr lang="en-US" dirty="0" smtClean="0"/>
              <a:t> preserved the learning of classical cultures.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Except in the sedentary agricultural communities of the south, there was little art or architecture; and the chief focus of cultural creativity was oral poetry.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What was the nature of pre-Islamic bedouin religion?</a:t>
            </a:r>
          </a:p>
          <a:p>
            <a:r>
              <a:rPr lang="en-US" smtClean="0"/>
              <a:t>A) Most of the bedouin were Christians.</a:t>
            </a:r>
          </a:p>
          <a:p>
            <a:r>
              <a:rPr lang="en-US" smtClean="0"/>
              <a:t>B) Most of the bedouin were Jews.</a:t>
            </a:r>
          </a:p>
          <a:p>
            <a:r>
              <a:rPr lang="en-US" smtClean="0"/>
              <a:t>C) Bedouin religion for most clans was a blend of animism and polytheism focusing on the worship of nature spirits.</a:t>
            </a:r>
          </a:p>
          <a:p>
            <a:r>
              <a:rPr lang="en-US" smtClean="0"/>
              <a:t>D) The bedouin were strictly monotheists who worshipped Allah.</a:t>
            </a:r>
          </a:p>
          <a:p>
            <a:r>
              <a:rPr lang="en-US" smtClean="0"/>
              <a:t>E) The Bedouins had no religious beliefs.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Bedouin religion for most clans was a blend of animism and polytheism focusing on the worship of nature spirits.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represents a mounting pressure for change in pre-Islamic society?</a:t>
            </a:r>
          </a:p>
          <a:p>
            <a:r>
              <a:rPr lang="en-US" smtClean="0"/>
              <a:t>A) invasion from sub-Saharan Africa</a:t>
            </a:r>
          </a:p>
          <a:p>
            <a:r>
              <a:rPr lang="en-US" smtClean="0"/>
              <a:t>B) greater Byzantine and Sassanian control over Arabic tribes of the peninsula and Arabic migration to Mesopotamia</a:t>
            </a:r>
          </a:p>
          <a:p>
            <a:r>
              <a:rPr lang="en-US" smtClean="0"/>
              <a:t>C) influence of Hindu animism</a:t>
            </a:r>
          </a:p>
          <a:p>
            <a:r>
              <a:rPr lang="en-US" smtClean="0"/>
              <a:t>D) increasing influence of polytheism</a:t>
            </a:r>
          </a:p>
          <a:p>
            <a:r>
              <a:rPr lang="en-US" smtClean="0"/>
              <a:t>E) population pressure from the sub-Saharan tribes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greater Byzantine and Sassanian control over Arabic tribes of the peninsula and Arabic migration to Mesopotamia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8) Once developed, metal tools were preferred over stone tools for all of the following reasons </a:t>
            </a:r>
            <a:r>
              <a:rPr lang="en-US" b="1" smtClean="0"/>
              <a:t>EXCEPT</a:t>
            </a:r>
            <a:r>
              <a:rPr lang="en-US" smtClean="0"/>
              <a:t>:</a:t>
            </a:r>
          </a:p>
          <a:p>
            <a:r>
              <a:rPr lang="en-US" smtClean="0"/>
              <a:t>A) they were easier for ordinary people to make at home.</a:t>
            </a:r>
          </a:p>
          <a:p>
            <a:r>
              <a:rPr lang="en-US" smtClean="0"/>
              <a:t>B) they were sharper and more precise.</a:t>
            </a:r>
          </a:p>
          <a:p>
            <a:r>
              <a:rPr lang="en-US" smtClean="0"/>
              <a:t>C) they permitted more diverse shapes.</a:t>
            </a:r>
          </a:p>
          <a:p>
            <a:r>
              <a:rPr lang="en-US" smtClean="0"/>
              <a:t>D) they made more accurate weapons.</a:t>
            </a:r>
          </a:p>
          <a:p>
            <a:r>
              <a:rPr lang="en-US" smtClean="0"/>
              <a:t>B) they were more durable.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What was the clan into which Muhammad was born?</a:t>
            </a:r>
          </a:p>
          <a:p>
            <a:r>
              <a:rPr lang="en-US" smtClean="0"/>
              <a:t>A) Umayyad</a:t>
            </a:r>
          </a:p>
          <a:p>
            <a:r>
              <a:rPr lang="en-US" smtClean="0"/>
              <a:t>B) Abbasid</a:t>
            </a:r>
          </a:p>
          <a:p>
            <a:r>
              <a:rPr lang="en-US" smtClean="0"/>
              <a:t>C) Almoravid</a:t>
            </a:r>
          </a:p>
          <a:p>
            <a:r>
              <a:rPr lang="en-US" smtClean="0"/>
              <a:t>D) Banu Hashim</a:t>
            </a:r>
          </a:p>
          <a:p>
            <a:r>
              <a:rPr lang="en-US" smtClean="0"/>
              <a:t>E) Sassanid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Banu Hashim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When did Muhammad receive the first revelations that were eventually written down in the Quran?</a:t>
            </a:r>
          </a:p>
          <a:p>
            <a:r>
              <a:rPr lang="en-US" smtClean="0"/>
              <a:t>A) 550 C.E.</a:t>
            </a:r>
          </a:p>
          <a:p>
            <a:r>
              <a:rPr lang="en-US" smtClean="0"/>
              <a:t>B) 610 C.E.</a:t>
            </a:r>
          </a:p>
          <a:p>
            <a:r>
              <a:rPr lang="en-US" smtClean="0"/>
              <a:t>C) 622 C.E.</a:t>
            </a:r>
          </a:p>
          <a:p>
            <a:r>
              <a:rPr lang="en-US" smtClean="0"/>
              <a:t>D) 632 C.E.</a:t>
            </a:r>
          </a:p>
          <a:p>
            <a:r>
              <a:rPr lang="en-US" smtClean="0"/>
              <a:t>E) 711 C.E.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610 C.E.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was the initial response of the </a:t>
            </a:r>
            <a:r>
              <a:rPr lang="en-US" dirty="0" err="1" smtClean="0"/>
              <a:t>Umayyads</a:t>
            </a:r>
            <a:r>
              <a:rPr lang="en-US" dirty="0" smtClean="0"/>
              <a:t> to Muhammad’s new faith?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They regarded him as a threat to their wealth and power as he questioned the traditional gods of the </a:t>
            </a:r>
            <a:r>
              <a:rPr lang="en-US" dirty="0" err="1" smtClean="0"/>
              <a:t>Ka‘ba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They sought to protect him from a plot on his life by the </a:t>
            </a:r>
            <a:r>
              <a:rPr lang="en-US" dirty="0" err="1" smtClean="0"/>
              <a:t>Banu</a:t>
            </a:r>
            <a:r>
              <a:rPr lang="en-US" dirty="0" smtClean="0"/>
              <a:t> </a:t>
            </a:r>
            <a:r>
              <a:rPr lang="en-US" dirty="0" err="1" smtClean="0"/>
              <a:t>Hashim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The </a:t>
            </a:r>
            <a:r>
              <a:rPr lang="en-US" dirty="0" err="1" smtClean="0"/>
              <a:t>Umayyads</a:t>
            </a:r>
            <a:r>
              <a:rPr lang="en-US" dirty="0" smtClean="0"/>
              <a:t> immediately accepted Muhammad as their religious and political leader and the chief power in Mecca.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The </a:t>
            </a:r>
            <a:r>
              <a:rPr lang="en-US" dirty="0" err="1" smtClean="0"/>
              <a:t>Umayyads</a:t>
            </a:r>
            <a:r>
              <a:rPr lang="en-US" dirty="0" smtClean="0"/>
              <a:t> simply ignored Muhammad as an insignificant member of a powerless clan.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They sought him as an ally against the Christians.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They regarded him as a threat to their wealth and power as he questioned the traditional gods of the Ka‘ba.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Which of the following statements concerning Muhammad’s flight to Medina is </a:t>
            </a:r>
            <a:r>
              <a:rPr lang="en-US" b="1" dirty="0" smtClean="0"/>
              <a:t>NOT</a:t>
            </a:r>
            <a:r>
              <a:rPr lang="en-US" dirty="0" smtClean="0"/>
              <a:t> correct?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Muhammad fled because of the threat of assassination in Mecca.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He fled because he was invited to mediate a dispute between the tribes of Medina.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Muhammad fled from Mecca with nearly one quarter of the city’s population.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Once in Medina, he attracted new followers to his faith.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Muhammad fled to Medina in the year 622.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Muhammad fled from Mecca with nearly one quarter of the city’s population.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Umayyads were threatened by all of the following developments </a:t>
            </a:r>
            <a:r>
              <a:rPr lang="en-US" b="1" smtClean="0"/>
              <a:t>EXCEPT</a:t>
            </a:r>
            <a:r>
              <a:rPr lang="en-US" smtClean="0"/>
              <a:t>:</a:t>
            </a:r>
          </a:p>
          <a:p>
            <a:r>
              <a:rPr lang="en-US" smtClean="0"/>
              <a:t>A) Muhammad’s destruction of the Ka’aba.</a:t>
            </a:r>
          </a:p>
          <a:p>
            <a:r>
              <a:rPr lang="en-US" smtClean="0"/>
              <a:t>B) the development of a new religion under Muhammad’s direction.</a:t>
            </a:r>
          </a:p>
          <a:p>
            <a:r>
              <a:rPr lang="en-US" smtClean="0"/>
              <a:t>C) the growing power of Medina.</a:t>
            </a:r>
          </a:p>
          <a:p>
            <a:r>
              <a:rPr lang="en-US" smtClean="0"/>
              <a:t>D) raids on their caravans.</a:t>
            </a:r>
          </a:p>
          <a:p>
            <a:r>
              <a:rPr lang="en-US" smtClean="0"/>
              <a:t>E) disputes between rival families.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Muhammad’s destruction of the Ka’aba.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they were easier for ordinary people to make at home.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What was the date of Muhammad’s flight to Medina from Mecca?</a:t>
            </a:r>
          </a:p>
          <a:p>
            <a:r>
              <a:rPr lang="en-US" smtClean="0"/>
              <a:t>A) 570 C.E.</a:t>
            </a:r>
          </a:p>
          <a:p>
            <a:r>
              <a:rPr lang="en-US" smtClean="0"/>
              <a:t>B) 610 C.E.</a:t>
            </a:r>
          </a:p>
          <a:p>
            <a:r>
              <a:rPr lang="en-US" smtClean="0"/>
              <a:t>C) 622 C.E.</a:t>
            </a:r>
          </a:p>
          <a:p>
            <a:r>
              <a:rPr lang="en-US" smtClean="0"/>
              <a:t>D) 635 C.E.</a:t>
            </a:r>
          </a:p>
          <a:p>
            <a:r>
              <a:rPr lang="en-US" smtClean="0"/>
              <a:t>E) 711 C.E.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C) 622 C.E.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was the Umayyad response to Muhammad’s migration to Medina and subsequent success there?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The </a:t>
            </a:r>
            <a:r>
              <a:rPr lang="en-US" dirty="0" err="1" smtClean="0"/>
              <a:t>Umayyads</a:t>
            </a:r>
            <a:r>
              <a:rPr lang="en-US" dirty="0" smtClean="0"/>
              <a:t> eagerly converted to Islam.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The Umayyad rulers of Mecca ignored Muhammad as long as he was content to remain in Medina.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War broke out between Mecca and Medina resulting in the eventual victory of Muhammad and the Medina clans.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War broke out between Mecca and Medina resulting in the eventual victory of the </a:t>
            </a:r>
            <a:r>
              <a:rPr lang="en-US" dirty="0" err="1" smtClean="0"/>
              <a:t>Umayyads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Reluctantly but peacefully, the </a:t>
            </a:r>
            <a:r>
              <a:rPr lang="en-US" dirty="0" err="1" smtClean="0"/>
              <a:t>Umayyads</a:t>
            </a:r>
            <a:r>
              <a:rPr lang="en-US" dirty="0" smtClean="0"/>
              <a:t> were converted to Islam.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The Umayyad rulers of Mecca ignored Muhammad as long as he was content to remain in Medina.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was the principle advantage of the Islamic concept of the </a:t>
            </a:r>
            <a:r>
              <a:rPr lang="en-US" dirty="0" err="1" smtClean="0"/>
              <a:t>ummah</a:t>
            </a:r>
            <a:r>
              <a:rPr lang="en-US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It provided a clear principle of political succession that would provide the basis for an Islamic state.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It provided for an annual treaty that would restore the trade routes of Arabia.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It provided dietary restrictions that allowed for more equitable distribution of food in Arabia.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It transcended old tribal boundaries and made possible political unity among Arab clans.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It emphasized the value of individualism and fostered self-reliance.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It transcended old tribal boundaries and made possible political unity among Arab clans.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Which of the following statements concerning the ethical system of early Islam is </a:t>
            </a:r>
            <a:r>
              <a:rPr lang="en-US" b="1" dirty="0" smtClean="0"/>
              <a:t>NOT</a:t>
            </a:r>
            <a:r>
              <a:rPr lang="en-US" dirty="0" smtClean="0"/>
              <a:t> correct?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Islam stressed the dignity of all believers and their equality in the eyes of Allah.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Islam stressed the responsibility of the wealthy and strong to care for the poor and weak.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A tax for charity was obligatory in the new faith.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The teachings of the Prophet and the Quran were not formally incorporated into a body of law.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It recognized the truth of similar ethical ideas in Judaism and Christianity.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The teachings of the Prophet and the Quran were not formally incorporated into a body of law.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was Muhammad’s teaching with respect to the revelations of other monotheistic religions?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Muhammad accepted the earlier Christian revelations, but rejected completely any influence from Judaism.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Muhammad accepted the earlier Judaic revelations, but rejected completely any influence from Christianity.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Muhammad accepted the validity of earlier Christian and Judaic revelations and taught that his own revelations were a final refinement and reformulation of earlier ones.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Muhammad stressed that only his own revelations had merit and that others were works of the devil.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Muhammad taught that monotheistic religion was compatible with polytheism.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Muhammad accepted the validity of earlier Christian and Judaic revelations and taught that his own revelations were a final refinement and reformulation of earlier ones.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 society is almost certainly a civilization if:</a:t>
            </a:r>
          </a:p>
          <a:p>
            <a:r>
              <a:rPr lang="en-US" smtClean="0"/>
              <a:t>A) it is agricultural.</a:t>
            </a:r>
          </a:p>
          <a:p>
            <a:r>
              <a:rPr lang="en-US" smtClean="0"/>
              <a:t>B) it involves tool use.</a:t>
            </a:r>
          </a:p>
          <a:p>
            <a:r>
              <a:rPr lang="en-US" smtClean="0"/>
              <a:t>C) it has cities.</a:t>
            </a:r>
          </a:p>
          <a:p>
            <a:r>
              <a:rPr lang="en-US" smtClean="0"/>
              <a:t>D) it has some political structure.</a:t>
            </a:r>
          </a:p>
          <a:p>
            <a:r>
              <a:rPr lang="en-US" smtClean="0"/>
              <a:t>E) it gathers food to survive.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is </a:t>
            </a:r>
            <a:r>
              <a:rPr lang="en-US" b="1" smtClean="0"/>
              <a:t>NOT</a:t>
            </a:r>
            <a:r>
              <a:rPr lang="en-US" smtClean="0"/>
              <a:t> among the “five pillars” of Islam?</a:t>
            </a:r>
          </a:p>
          <a:p>
            <a:r>
              <a:rPr lang="en-US" smtClean="0"/>
              <a:t>A) a confession of faith</a:t>
            </a:r>
          </a:p>
          <a:p>
            <a:r>
              <a:rPr lang="en-US" smtClean="0"/>
              <a:t>B) </a:t>
            </a:r>
            <a:r>
              <a:rPr lang="en-US" i="1" smtClean="0"/>
              <a:t>hajj</a:t>
            </a:r>
            <a:endParaRPr lang="en-US" smtClean="0"/>
          </a:p>
          <a:p>
            <a:r>
              <a:rPr lang="en-US" smtClean="0"/>
              <a:t>C) </a:t>
            </a:r>
            <a:r>
              <a:rPr lang="en-US" i="1" smtClean="0"/>
              <a:t>zakat</a:t>
            </a:r>
            <a:endParaRPr lang="en-US" smtClean="0"/>
          </a:p>
          <a:p>
            <a:r>
              <a:rPr lang="en-US" smtClean="0"/>
              <a:t>D) pilgrimage to Medina</a:t>
            </a:r>
          </a:p>
          <a:p>
            <a:r>
              <a:rPr lang="en-US" smtClean="0"/>
              <a:t>E) fasting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pilgrimage to Medina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What happened after Muhammad’s death in 632?</a:t>
            </a:r>
          </a:p>
          <a:p>
            <a:r>
              <a:rPr lang="en-US" smtClean="0"/>
              <a:t>A) Many of the bedouin tribes renounced Islam.</a:t>
            </a:r>
          </a:p>
          <a:p>
            <a:r>
              <a:rPr lang="en-US" smtClean="0"/>
              <a:t>B) Islam ceased to exist until it was reestablished under the Umayyad dynasty at Damascus.</a:t>
            </a:r>
          </a:p>
          <a:p>
            <a:r>
              <a:rPr lang="en-US" smtClean="0"/>
              <a:t>C) After a lengthy period of grief, the tribes selected a new leader based on the established principle of succession in the Quran.</a:t>
            </a:r>
          </a:p>
          <a:p>
            <a:r>
              <a:rPr lang="en-US" smtClean="0"/>
              <a:t>D) A military commander, Khalid ibn al-Walid, was chosen as leader of Islam.</a:t>
            </a:r>
          </a:p>
          <a:p>
            <a:r>
              <a:rPr lang="en-US" smtClean="0"/>
              <a:t>E) Islam remained unified.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Many of the bedouin tribes renounced Islam.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wars to defeat rival prophets and restore the unity of Islam were called:</a:t>
            </a:r>
          </a:p>
          <a:p>
            <a:r>
              <a:rPr lang="en-US" smtClean="0"/>
              <a:t>A) Ridda.</a:t>
            </a:r>
          </a:p>
          <a:p>
            <a:r>
              <a:rPr lang="en-US" smtClean="0"/>
              <a:t>B) dhow.</a:t>
            </a:r>
          </a:p>
          <a:p>
            <a:r>
              <a:rPr lang="en-US" smtClean="0"/>
              <a:t>C) Karbala.</a:t>
            </a:r>
          </a:p>
          <a:p>
            <a:r>
              <a:rPr lang="en-US" smtClean="0"/>
              <a:t>D) the first fatwah.</a:t>
            </a:r>
          </a:p>
          <a:p>
            <a:r>
              <a:rPr lang="en-US" smtClean="0"/>
              <a:t>E) Rihla.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Ridda.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office of the political and religious successor of Muhammad was called:</a:t>
            </a:r>
          </a:p>
          <a:p>
            <a:r>
              <a:rPr lang="en-US" smtClean="0"/>
              <a:t>A) wazir.</a:t>
            </a:r>
          </a:p>
          <a:p>
            <a:r>
              <a:rPr lang="en-US" smtClean="0"/>
              <a:t>B) Caliph.</a:t>
            </a:r>
          </a:p>
          <a:p>
            <a:r>
              <a:rPr lang="en-US" smtClean="0"/>
              <a:t>C) Ayan.</a:t>
            </a:r>
          </a:p>
          <a:p>
            <a:r>
              <a:rPr lang="en-US" smtClean="0"/>
              <a:t>D) dhow.</a:t>
            </a:r>
          </a:p>
          <a:p>
            <a:r>
              <a:rPr lang="en-US" smtClean="0"/>
              <a:t>E) Karbala.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Caliph.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was </a:t>
            </a:r>
            <a:r>
              <a:rPr lang="en-US" b="1" smtClean="0"/>
              <a:t>NOT</a:t>
            </a:r>
            <a:r>
              <a:rPr lang="en-US" smtClean="0"/>
              <a:t> a reason for the early expansion of Islam beyond Arabia?</a:t>
            </a:r>
          </a:p>
          <a:p>
            <a:r>
              <a:rPr lang="en-US" smtClean="0"/>
              <a:t>A) the desire for booty</a:t>
            </a:r>
          </a:p>
          <a:p>
            <a:r>
              <a:rPr lang="en-US" smtClean="0"/>
              <a:t>B) the sense of common cause and united strength</a:t>
            </a:r>
          </a:p>
          <a:p>
            <a:r>
              <a:rPr lang="en-US" smtClean="0"/>
              <a:t>C) the desire to convert new populations to Islam</a:t>
            </a:r>
          </a:p>
          <a:p>
            <a:r>
              <a:rPr lang="en-US" smtClean="0"/>
              <a:t>D) a means to release the energies of the bedouin tribes against others than themselves</a:t>
            </a:r>
          </a:p>
          <a:p>
            <a:r>
              <a:rPr lang="en-US" smtClean="0"/>
              <a:t>E) the weakness of their adversaries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the desire to convert new populations to Islam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it is agricultural.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Why did the Arab warriors not want to convert large numbers of people to Islam?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A) Muhammad specifically stated that Islam could only be spread among the Arabs.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B) They would have had to share their booty and would have lost tax revenues.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C) They lacked the political organization to govern them and feared insurrection by non-Arabs.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D) Conversion would have slowed down the process of conquest.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E) They wanted to keep high religious offices among themselves.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They would have had to share their booty and would have lost tax revenues.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areas of the Byzantine Empire was </a:t>
            </a:r>
            <a:r>
              <a:rPr lang="en-US" b="1" smtClean="0"/>
              <a:t>NOT</a:t>
            </a:r>
            <a:r>
              <a:rPr lang="en-US" smtClean="0"/>
              <a:t> conquered by the Muslims by 650 C.E.?</a:t>
            </a:r>
          </a:p>
          <a:p>
            <a:r>
              <a:rPr lang="en-US" smtClean="0"/>
              <a:t>A) Palestine</a:t>
            </a:r>
          </a:p>
          <a:p>
            <a:r>
              <a:rPr lang="en-US" smtClean="0"/>
              <a:t>B) Egypt</a:t>
            </a:r>
          </a:p>
          <a:p>
            <a:r>
              <a:rPr lang="en-US" smtClean="0"/>
              <a:t>C) Syria</a:t>
            </a:r>
          </a:p>
          <a:p>
            <a:r>
              <a:rPr lang="en-US" smtClean="0"/>
              <a:t>D) Asia Minor</a:t>
            </a:r>
          </a:p>
          <a:p>
            <a:r>
              <a:rPr lang="en-US" smtClean="0"/>
              <a:t>E) Iraq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D) Asia Minor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 characteristic of the human species before the advent of civilization was:</a:t>
            </a:r>
          </a:p>
          <a:p>
            <a:r>
              <a:rPr lang="en-US" smtClean="0"/>
              <a:t>A) the ability to spread to various geographic settings and climate zones.</a:t>
            </a:r>
          </a:p>
          <a:p>
            <a:r>
              <a:rPr lang="en-US" smtClean="0"/>
              <a:t>B) the ability to organize large political units.</a:t>
            </a:r>
          </a:p>
          <a:p>
            <a:r>
              <a:rPr lang="en-US" smtClean="0"/>
              <a:t>C) the inability to communicate about abstractions such as death.</a:t>
            </a:r>
          </a:p>
          <a:p>
            <a:r>
              <a:rPr lang="en-US" smtClean="0"/>
              <a:t>D) that all tasks were shared equally by men and women.</a:t>
            </a:r>
          </a:p>
          <a:p>
            <a:r>
              <a:rPr lang="en-US" smtClean="0"/>
              <a:t>E) land ownership was equal.</a:t>
            </a:r>
          </a:p>
          <a:p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10) Egypt differed from Mesopotamian civilization by stressing:</a:t>
            </a:r>
          </a:p>
          <a:p>
            <a:r>
              <a:rPr lang="en-US" smtClean="0"/>
              <a:t>A) well-organized, durable empires.</a:t>
            </a:r>
          </a:p>
          <a:p>
            <a:r>
              <a:rPr lang="en-US" smtClean="0"/>
              <a:t>B) extensive trade.</a:t>
            </a:r>
          </a:p>
          <a:p>
            <a:r>
              <a:rPr lang="en-US" smtClean="0"/>
              <a:t>C) firm religious beliefs.</a:t>
            </a:r>
          </a:p>
          <a:p>
            <a:r>
              <a:rPr lang="en-US" smtClean="0"/>
              <a:t>D) greater social equality.</a:t>
            </a:r>
          </a:p>
          <a:p>
            <a:r>
              <a:rPr lang="en-US" smtClean="0"/>
              <a:t>E) more modest building projects.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well-organized, durable empires.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11) Sumerian civilization produced the first:</a:t>
            </a:r>
          </a:p>
          <a:p>
            <a:r>
              <a:rPr lang="en-US" smtClean="0"/>
              <a:t>A) written law code.</a:t>
            </a:r>
          </a:p>
          <a:p>
            <a:r>
              <a:rPr lang="en-US" smtClean="0"/>
              <a:t>B) monotheistic religion.</a:t>
            </a:r>
          </a:p>
          <a:p>
            <a:r>
              <a:rPr lang="en-US" smtClean="0"/>
              <a:t>C) examples of warfare among people.</a:t>
            </a:r>
          </a:p>
          <a:p>
            <a:r>
              <a:rPr lang="en-US" smtClean="0"/>
              <a:t>D) mass literacy.</a:t>
            </a:r>
          </a:p>
          <a:p>
            <a:r>
              <a:rPr lang="en-US" smtClean="0"/>
              <a:t>E) coined money.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written law code.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12) Which river-valley civilization was most completely destroyed by invasion?</a:t>
            </a:r>
          </a:p>
          <a:p>
            <a:r>
              <a:rPr lang="en-US" smtClean="0"/>
              <a:t>A) Hwang Ho</a:t>
            </a:r>
          </a:p>
          <a:p>
            <a:r>
              <a:rPr lang="en-US" smtClean="0"/>
              <a:t>B) Indus</a:t>
            </a:r>
          </a:p>
          <a:p>
            <a:r>
              <a:rPr lang="en-US" smtClean="0"/>
              <a:t>C) Nile</a:t>
            </a:r>
          </a:p>
          <a:p>
            <a:r>
              <a:rPr lang="en-US" smtClean="0"/>
              <a:t>D) Tigris-Euphrates</a:t>
            </a:r>
          </a:p>
          <a:p>
            <a:r>
              <a:rPr lang="en-US" smtClean="0"/>
              <a:t>E) Mekong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Indus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13) The characteristic political organization of the Tigris-Euphrates civilization was:</a:t>
            </a:r>
          </a:p>
          <a:p>
            <a:r>
              <a:rPr lang="en-US" smtClean="0"/>
              <a:t>A) democracy.</a:t>
            </a:r>
          </a:p>
          <a:p>
            <a:r>
              <a:rPr lang="en-US" smtClean="0"/>
              <a:t>B) large, durable empires.</a:t>
            </a:r>
          </a:p>
          <a:p>
            <a:r>
              <a:rPr lang="en-US" smtClean="0"/>
              <a:t>C) village-level government.</a:t>
            </a:r>
          </a:p>
          <a:p>
            <a:r>
              <a:rPr lang="en-US" smtClean="0"/>
              <a:t>D) regional city states.</a:t>
            </a:r>
          </a:p>
          <a:p>
            <a:r>
              <a:rPr lang="en-US" smtClean="0"/>
              <a:t>E) hunting bands.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regional city states.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14) Jewish monotheism:</a:t>
            </a:r>
          </a:p>
          <a:p>
            <a:r>
              <a:rPr lang="en-US" smtClean="0"/>
              <a:t>A) was spread actively by Jewish missionaries throughout the Middle East.</a:t>
            </a:r>
          </a:p>
          <a:p>
            <a:r>
              <a:rPr lang="en-US" smtClean="0"/>
              <a:t>B) emphasized the power and abstraction of God.</a:t>
            </a:r>
          </a:p>
          <a:p>
            <a:r>
              <a:rPr lang="en-US" smtClean="0"/>
              <a:t>C) included worship of various lesser gods.</a:t>
            </a:r>
          </a:p>
          <a:p>
            <a:r>
              <a:rPr lang="en-US" smtClean="0"/>
              <a:t>D) emerged at the high point of Sumerian civilization.</a:t>
            </a:r>
          </a:p>
          <a:p>
            <a:r>
              <a:rPr lang="en-US" smtClean="0"/>
              <a:t>E) influenced no other religions.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emphasized the power and abstraction of God.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the ability to spread to various geographic settings and climate zones.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15) The development of writing:</a:t>
            </a:r>
          </a:p>
          <a:p>
            <a:r>
              <a:rPr lang="en-US" smtClean="0"/>
              <a:t>A) resulted from new technologies, notably the invention of paper.</a:t>
            </a:r>
          </a:p>
          <a:p>
            <a:r>
              <a:rPr lang="en-US" smtClean="0"/>
              <a:t>B) helps explain why agriculture could develop.</a:t>
            </a:r>
          </a:p>
          <a:p>
            <a:r>
              <a:rPr lang="en-US" smtClean="0"/>
              <a:t>C) helps explain why governments could become more formal and bureaucratic.</a:t>
            </a:r>
          </a:p>
          <a:p>
            <a:r>
              <a:rPr lang="en-US" smtClean="0"/>
              <a:t>D) resulted from the needs of the various river-valley civilizations to communicate with one another.</a:t>
            </a:r>
          </a:p>
          <a:p>
            <a:r>
              <a:rPr lang="en-US" smtClean="0"/>
              <a:t>E) was unusual in an agricultural society.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helps explain why governments could become more formal and bureaucratic.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16) Chinese art featured:</a:t>
            </a:r>
          </a:p>
          <a:p>
            <a:r>
              <a:rPr lang="en-US" smtClean="0"/>
              <a:t>A) frequent shifts in style.</a:t>
            </a:r>
          </a:p>
          <a:p>
            <a:r>
              <a:rPr lang="en-US" smtClean="0"/>
              <a:t>B) careful craftsmanship and detail work.</a:t>
            </a:r>
          </a:p>
          <a:p>
            <a:r>
              <a:rPr lang="en-US" smtClean="0"/>
              <a:t>C) monumental temples and stadiums.</a:t>
            </a:r>
          </a:p>
          <a:p>
            <a:r>
              <a:rPr lang="en-US" smtClean="0"/>
              <a:t>D) emphasis on God and the holy family.</a:t>
            </a:r>
          </a:p>
          <a:p>
            <a:r>
              <a:rPr lang="en-US" smtClean="0"/>
              <a:t>E) images of perfectly proportioned humans.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careful craftsmanship and detail work.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India’s political tradition:</a:t>
            </a:r>
          </a:p>
          <a:p>
            <a:r>
              <a:rPr lang="en-US" smtClean="0"/>
              <a:t>A) involved the renunciation of violence and warfare.</a:t>
            </a:r>
          </a:p>
          <a:p>
            <a:r>
              <a:rPr lang="en-US" smtClean="0"/>
              <a:t>B) stressed the importance of regional and local units.</a:t>
            </a:r>
          </a:p>
          <a:p>
            <a:r>
              <a:rPr lang="en-US" smtClean="0"/>
              <a:t>C) emphasized the emperor as Son of Heaven.</a:t>
            </a:r>
          </a:p>
          <a:p>
            <a:r>
              <a:rPr lang="en-US" smtClean="0"/>
              <a:t>D) insisted on religious uniformity.</a:t>
            </a:r>
          </a:p>
          <a:p>
            <a:r>
              <a:rPr lang="en-US" smtClean="0"/>
              <a:t>E) required frequent wars of expansion.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stressed the importance of regional and local units.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Aryan conquerors brought to India:</a:t>
            </a:r>
          </a:p>
          <a:p>
            <a:r>
              <a:rPr lang="en-US" smtClean="0"/>
              <a:t>A) its first civilization.</a:t>
            </a:r>
          </a:p>
          <a:p>
            <a:r>
              <a:rPr lang="en-US" smtClean="0"/>
              <a:t>B) distinctive religious ideas.</a:t>
            </a:r>
          </a:p>
          <a:p>
            <a:r>
              <a:rPr lang="en-US" smtClean="0"/>
              <a:t>C) admiration for India’s earlier inhabitants.</a:t>
            </a:r>
          </a:p>
          <a:p>
            <a:r>
              <a:rPr lang="en-US" smtClean="0"/>
              <a:t>D) new agricultural techniques.</a:t>
            </a:r>
          </a:p>
          <a:p>
            <a:r>
              <a:rPr lang="en-US" smtClean="0"/>
              <a:t>E) political democracy.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distinctive religious ideas.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Mauryan dynasty differed from the Gupta dynasty in that:</a:t>
            </a:r>
          </a:p>
          <a:p>
            <a:r>
              <a:rPr lang="en-US" smtClean="0"/>
              <a:t>A) it was imposed by conquerors from Greece.</a:t>
            </a:r>
          </a:p>
          <a:p>
            <a:r>
              <a:rPr lang="en-US" smtClean="0"/>
              <a:t>B) it ruled a larger territory.</a:t>
            </a:r>
          </a:p>
          <a:p>
            <a:r>
              <a:rPr lang="en-US" smtClean="0"/>
              <a:t>C) it attacked Buddhist beliefs.</a:t>
            </a:r>
          </a:p>
          <a:p>
            <a:r>
              <a:rPr lang="en-US" smtClean="0"/>
              <a:t>D) it refused to develop a strong army.</a:t>
            </a:r>
          </a:p>
          <a:p>
            <a:r>
              <a:rPr lang="en-US" smtClean="0"/>
              <a:t>E) Mauryan rulers opposed the caste system.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it ruled a larger territory.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Paleolithic Age refers to:</a:t>
            </a:r>
          </a:p>
          <a:p>
            <a:r>
              <a:rPr lang="en-US" smtClean="0"/>
              <a:t>A) the period at which agriculture was developed.</a:t>
            </a:r>
          </a:p>
          <a:p>
            <a:r>
              <a:rPr lang="en-US" smtClean="0"/>
              <a:t>B) the period in which simple stone tools were developed.</a:t>
            </a:r>
          </a:p>
          <a:p>
            <a:r>
              <a:rPr lang="en-US" smtClean="0"/>
              <a:t>C) the period before the full development of the homo sapiens species.</a:t>
            </a:r>
          </a:p>
          <a:p>
            <a:r>
              <a:rPr lang="en-US" smtClean="0"/>
              <a:t>D) the period before people learned how to communicate.</a:t>
            </a:r>
          </a:p>
          <a:p>
            <a:r>
              <a:rPr lang="en-US" smtClean="0"/>
              <a:t>E) the latest of the two stone ages.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Indian caste system served to an extent as a political institution by:</a:t>
            </a:r>
          </a:p>
          <a:p>
            <a:r>
              <a:rPr lang="en-US" smtClean="0"/>
              <a:t>A) enforcing rules about social behavior.</a:t>
            </a:r>
          </a:p>
          <a:p>
            <a:r>
              <a:rPr lang="en-US" smtClean="0"/>
              <a:t>B) unifying the subcontinent under a single government.</a:t>
            </a:r>
          </a:p>
          <a:p>
            <a:r>
              <a:rPr lang="en-US" smtClean="0"/>
              <a:t>C) creating widespread interest in constitutional issues.</a:t>
            </a:r>
          </a:p>
          <a:p>
            <a:r>
              <a:rPr lang="en-US" smtClean="0"/>
              <a:t>D) promoting a belief in individual rights.</a:t>
            </a:r>
          </a:p>
          <a:p>
            <a:r>
              <a:rPr lang="en-US" smtClean="0"/>
              <a:t>E) causing unrest and rebellion.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enforcing rules about social behavior.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Hindu ethics involved:</a:t>
            </a:r>
          </a:p>
          <a:p>
            <a:r>
              <a:rPr lang="en-US" smtClean="0"/>
              <a:t>A) a detailed set of prohibitions on sexual activity.</a:t>
            </a:r>
          </a:p>
          <a:p>
            <a:r>
              <a:rPr lang="en-US" smtClean="0"/>
              <a:t>B) emphasis on an individual carrying out the obligations of life.</a:t>
            </a:r>
          </a:p>
          <a:p>
            <a:r>
              <a:rPr lang="en-US" smtClean="0"/>
              <a:t>C) attack on all opposing religious faiths.</a:t>
            </a:r>
          </a:p>
          <a:p>
            <a:r>
              <a:rPr lang="en-US" smtClean="0"/>
              <a:t>D) condemnations of money-making.</a:t>
            </a:r>
          </a:p>
          <a:p>
            <a:r>
              <a:rPr lang="en-US" smtClean="0"/>
              <a:t>E) finding ultimate happiness.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emphasis on an individual carrying out the obligations of life.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“Nirvana” meant:</a:t>
            </a:r>
          </a:p>
          <a:p>
            <a:r>
              <a:rPr lang="en-US" smtClean="0"/>
              <a:t>A) full union with the divine essence.</a:t>
            </a:r>
          </a:p>
          <a:p>
            <a:r>
              <a:rPr lang="en-US" smtClean="0"/>
              <a:t>B) reincarnation in a higher caste after a good life.</a:t>
            </a:r>
          </a:p>
          <a:p>
            <a:r>
              <a:rPr lang="en-US" smtClean="0"/>
              <a:t>C) the Hindu holy book.</a:t>
            </a:r>
          </a:p>
          <a:p>
            <a:r>
              <a:rPr lang="en-US" smtClean="0"/>
              <a:t>D) obedience to the rules of the caste system.</a:t>
            </a:r>
          </a:p>
          <a:p>
            <a:r>
              <a:rPr lang="en-US" smtClean="0"/>
              <a:t>E) acquiring earthly wealth.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full union with the divine essence.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Buddhism differed from Hinduism by not believing:</a:t>
            </a:r>
          </a:p>
          <a:p>
            <a:r>
              <a:rPr lang="en-US" smtClean="0"/>
              <a:t>A) in the caste system.</a:t>
            </a:r>
          </a:p>
          <a:p>
            <a:r>
              <a:rPr lang="en-US" smtClean="0"/>
              <a:t>B) in holy leaders.</a:t>
            </a:r>
          </a:p>
          <a:p>
            <a:r>
              <a:rPr lang="en-US" smtClean="0"/>
              <a:t>C) in nirvana.</a:t>
            </a:r>
          </a:p>
          <a:p>
            <a:r>
              <a:rPr lang="en-US" smtClean="0"/>
              <a:t>D) in the importance of moral obligations.</a:t>
            </a:r>
          </a:p>
          <a:p>
            <a:r>
              <a:rPr lang="en-US" smtClean="0"/>
              <a:t>E) in spreading the faith.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in the caste system.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India’s trading network involved direct contact with all of the following </a:t>
            </a:r>
            <a:r>
              <a:rPr lang="en-US" b="1" smtClean="0"/>
              <a:t>EXCEPT</a:t>
            </a:r>
            <a:r>
              <a:rPr lang="en-US" smtClean="0"/>
              <a:t>:</a:t>
            </a:r>
          </a:p>
          <a:p>
            <a:r>
              <a:rPr lang="en-US" smtClean="0"/>
              <a:t>A) southeast Asia.</a:t>
            </a:r>
          </a:p>
          <a:p>
            <a:r>
              <a:rPr lang="en-US" smtClean="0"/>
              <a:t>B) the Middle East.</a:t>
            </a:r>
          </a:p>
          <a:p>
            <a:r>
              <a:rPr lang="en-US" smtClean="0"/>
              <a:t>C) China.</a:t>
            </a:r>
          </a:p>
          <a:p>
            <a:r>
              <a:rPr lang="en-US" smtClean="0"/>
              <a:t>D) Russia.</a:t>
            </a:r>
          </a:p>
          <a:p>
            <a:r>
              <a:rPr lang="en-US" smtClean="0"/>
              <a:t>E) central Asia.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Russia.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B) the period in which simple stone tools were developed.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Hinduism urged that:</a:t>
            </a:r>
          </a:p>
          <a:p>
            <a:r>
              <a:rPr lang="en-US" smtClean="0"/>
              <a:t>A) withdrawal from the world was the only path to holiness.</a:t>
            </a:r>
          </a:p>
          <a:p>
            <a:r>
              <a:rPr lang="en-US" smtClean="0"/>
              <a:t>B) Brahmins would automatically gain nirvana after death.</a:t>
            </a:r>
          </a:p>
          <a:p>
            <a:r>
              <a:rPr lang="en-US" smtClean="0"/>
              <a:t>C) all living creatures participated in the divine essence.</a:t>
            </a:r>
          </a:p>
          <a:p>
            <a:r>
              <a:rPr lang="en-US" smtClean="0"/>
              <a:t>D) worship of nature’s spirits and images was blasphemous.</a:t>
            </a:r>
          </a:p>
          <a:p>
            <a:r>
              <a:rPr lang="en-US" smtClean="0"/>
              <a:t>E) monotheism was superior to polytheism.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all living creatures participated in the divine essence.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does </a:t>
            </a:r>
            <a:r>
              <a:rPr lang="en-US" b="1" smtClean="0"/>
              <a:t>NOT</a:t>
            </a:r>
            <a:r>
              <a:rPr lang="en-US" smtClean="0"/>
              <a:t> describe important features of Indian art?</a:t>
            </a:r>
          </a:p>
          <a:p>
            <a:r>
              <a:rPr lang="en-US" smtClean="0"/>
              <a:t>A) sensual</a:t>
            </a:r>
          </a:p>
          <a:p>
            <a:r>
              <a:rPr lang="en-US" smtClean="0"/>
              <a:t>B) linked to religious beliefs</a:t>
            </a:r>
          </a:p>
          <a:p>
            <a:r>
              <a:rPr lang="en-US" smtClean="0"/>
              <a:t>C) opposed to the use of animal figures</a:t>
            </a:r>
          </a:p>
          <a:p>
            <a:r>
              <a:rPr lang="en-US" smtClean="0"/>
              <a:t>D) influenced by styles from other cultures</a:t>
            </a:r>
          </a:p>
          <a:p>
            <a:r>
              <a:rPr lang="en-US" smtClean="0"/>
              <a:t>E) showed human figures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opposed to the use of animal figures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Compared to China, Indian social and economic structure:</a:t>
            </a:r>
          </a:p>
          <a:p>
            <a:r>
              <a:rPr lang="en-US" smtClean="0"/>
              <a:t>A) showed greater interest in technological innovation.</a:t>
            </a:r>
          </a:p>
          <a:p>
            <a:r>
              <a:rPr lang="en-US" smtClean="0"/>
              <a:t>B) made it easier for a peasant to rise to higher status.</a:t>
            </a:r>
          </a:p>
          <a:p>
            <a:r>
              <a:rPr lang="en-US" smtClean="0"/>
              <a:t>C) relied on conquest of foreign territories.</a:t>
            </a:r>
          </a:p>
          <a:p>
            <a:r>
              <a:rPr lang="en-US" smtClean="0"/>
              <a:t>D) gave greater latitude to merchants.</a:t>
            </a:r>
          </a:p>
          <a:p>
            <a:r>
              <a:rPr lang="en-US" smtClean="0"/>
              <a:t>E) tended to discourage commerce.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gave greater latitude to merchants.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Compared to China, India:</a:t>
            </a:r>
          </a:p>
          <a:p>
            <a:r>
              <a:rPr lang="en-US" smtClean="0"/>
              <a:t>A) lacked regional diversity.</a:t>
            </a:r>
          </a:p>
          <a:p>
            <a:r>
              <a:rPr lang="en-US" smtClean="0"/>
              <a:t>B) had greater contact with other societies and civilizations.</a:t>
            </a:r>
          </a:p>
          <a:p>
            <a:r>
              <a:rPr lang="en-US" smtClean="0"/>
              <a:t>C) had a more flexible social structure.</a:t>
            </a:r>
          </a:p>
          <a:p>
            <a:r>
              <a:rPr lang="en-US" smtClean="0"/>
              <a:t>D) was more secular in outlook.</a:t>
            </a:r>
          </a:p>
          <a:p>
            <a:r>
              <a:rPr lang="en-US" smtClean="0"/>
              <a:t>E) had much more recent origins.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had greater contact with other societies and civilizations.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Confucian and Hindu values both:</a:t>
            </a:r>
          </a:p>
          <a:p>
            <a:r>
              <a:rPr lang="en-US" smtClean="0"/>
              <a:t>A) focused attention on the afterlife.</a:t>
            </a:r>
          </a:p>
          <a:p>
            <a:r>
              <a:rPr lang="en-US" smtClean="0"/>
              <a:t>B) helped justify and preserve social inequality.</a:t>
            </a:r>
          </a:p>
          <a:p>
            <a:r>
              <a:rPr lang="en-US" smtClean="0"/>
              <a:t>C) urged the importance of political activity.</a:t>
            </a:r>
          </a:p>
          <a:p>
            <a:r>
              <a:rPr lang="en-US" smtClean="0"/>
              <a:t>D) tried to outlaw war.</a:t>
            </a:r>
          </a:p>
          <a:p>
            <a:r>
              <a:rPr lang="en-US" smtClean="0"/>
              <a:t>E) resulted in the building of magnificent temples.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helped justify and preserve social inequality.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3) Hunting and gathering societies:</a:t>
            </a:r>
          </a:p>
          <a:p>
            <a:r>
              <a:rPr lang="en-US" smtClean="0"/>
              <a:t>A) are not able to produce art.</a:t>
            </a:r>
          </a:p>
          <a:p>
            <a:r>
              <a:rPr lang="en-US" smtClean="0"/>
              <a:t>B) are always warlike.</a:t>
            </a:r>
          </a:p>
          <a:p>
            <a:r>
              <a:rPr lang="en-US" smtClean="0"/>
              <a:t>C) organized rather small groups into political units.</a:t>
            </a:r>
          </a:p>
          <a:p>
            <a:r>
              <a:rPr lang="en-US" smtClean="0"/>
              <a:t>D) could not survive after Middle Eastern people developed agriculture.</a:t>
            </a:r>
          </a:p>
          <a:p>
            <a:r>
              <a:rPr lang="en-US" smtClean="0"/>
              <a:t>E) generally produce a food surplus.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In the classical period, both China and India:</a:t>
            </a:r>
          </a:p>
          <a:p>
            <a:r>
              <a:rPr lang="en-US" smtClean="0"/>
              <a:t>A) showed considerable tolerance for different religions.</a:t>
            </a:r>
          </a:p>
          <a:p>
            <a:r>
              <a:rPr lang="en-US" smtClean="0"/>
              <a:t>B) attempted to conquer the most territory possible.</a:t>
            </a:r>
          </a:p>
          <a:p>
            <a:r>
              <a:rPr lang="en-US" smtClean="0"/>
              <a:t>C) developed a lasting tradition of strong, centralized government.</a:t>
            </a:r>
          </a:p>
          <a:p>
            <a:r>
              <a:rPr lang="en-US" smtClean="0"/>
              <a:t>D) welcomed influences from other cultures.</a:t>
            </a:r>
          </a:p>
          <a:p>
            <a:r>
              <a:rPr lang="en-US" smtClean="0"/>
              <a:t>E) created cultural traditions which rapidly died off.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showed considerable tolerance for different religions.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In contrast to the situation in China, the values developed in classical India:</a:t>
            </a:r>
          </a:p>
          <a:p>
            <a:r>
              <a:rPr lang="en-US" smtClean="0"/>
              <a:t>A) promoted considerable equality between men and women.</a:t>
            </a:r>
          </a:p>
          <a:p>
            <a:r>
              <a:rPr lang="en-US" smtClean="0"/>
              <a:t>B) encouraged greater emotional spontaneity.</a:t>
            </a:r>
          </a:p>
          <a:p>
            <a:r>
              <a:rPr lang="en-US" smtClean="0"/>
              <a:t>C) urged that children not be required to work.</a:t>
            </a:r>
          </a:p>
          <a:p>
            <a:r>
              <a:rPr lang="en-US" smtClean="0"/>
              <a:t>D) discouraged scientific research.</a:t>
            </a:r>
          </a:p>
          <a:p>
            <a:r>
              <a:rPr lang="en-US" smtClean="0"/>
              <a:t>E) led to great political expansion.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encouraged greater emotional spontaneity.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does </a:t>
            </a:r>
            <a:r>
              <a:rPr lang="en-US" b="1" smtClean="0"/>
              <a:t>NOT</a:t>
            </a:r>
            <a:r>
              <a:rPr lang="en-US" smtClean="0"/>
              <a:t> help explain why India was more often invaded than China?</a:t>
            </a:r>
          </a:p>
          <a:p>
            <a:r>
              <a:rPr lang="en-US" smtClean="0"/>
              <a:t>A) geographical position</a:t>
            </a:r>
          </a:p>
          <a:p>
            <a:r>
              <a:rPr lang="en-US" smtClean="0"/>
              <a:t>B) hostility to warfare</a:t>
            </a:r>
          </a:p>
          <a:p>
            <a:r>
              <a:rPr lang="en-US" smtClean="0"/>
              <a:t>C) regional diversities</a:t>
            </a:r>
          </a:p>
          <a:p>
            <a:r>
              <a:rPr lang="en-US" smtClean="0"/>
              <a:t>D) political tradition</a:t>
            </a:r>
          </a:p>
          <a:p>
            <a:r>
              <a:rPr lang="en-US" smtClean="0"/>
              <a:t>E) lack of a military culture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B) hostility to warfare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If the Greek genius was politics, the Roman genius was:</a:t>
            </a:r>
          </a:p>
          <a:p>
            <a:r>
              <a:rPr lang="en-US" smtClean="0"/>
              <a:t>A) engineering.</a:t>
            </a:r>
          </a:p>
          <a:p>
            <a:r>
              <a:rPr lang="en-US" smtClean="0"/>
              <a:t>B) poetry.</a:t>
            </a:r>
          </a:p>
          <a:p>
            <a:r>
              <a:rPr lang="en-US" smtClean="0"/>
              <a:t>C) science.</a:t>
            </a:r>
          </a:p>
          <a:p>
            <a:r>
              <a:rPr lang="en-US" smtClean="0"/>
              <a:t>D) democracy.</a:t>
            </a:r>
          </a:p>
          <a:p>
            <a:r>
              <a:rPr lang="en-US" smtClean="0"/>
              <a:t>E) music.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engineering.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Greek and Roman agriculture:</a:t>
            </a:r>
          </a:p>
          <a:p>
            <a:r>
              <a:rPr lang="en-US" smtClean="0"/>
              <a:t>A) exported grain to Asia.</a:t>
            </a:r>
          </a:p>
          <a:p>
            <a:r>
              <a:rPr lang="en-US" smtClean="0"/>
              <a:t>B) concentrated on vegetables and dairy products.</a:t>
            </a:r>
          </a:p>
          <a:p>
            <a:r>
              <a:rPr lang="en-US" smtClean="0"/>
              <a:t>C) employed only a minority of the population.</a:t>
            </a:r>
          </a:p>
          <a:p>
            <a:r>
              <a:rPr lang="en-US" smtClean="0"/>
              <a:t>D) tended to develop large, commercial estates.</a:t>
            </a:r>
          </a:p>
          <a:p>
            <a:r>
              <a:rPr lang="en-US" smtClean="0"/>
              <a:t>E) ignored grape and olive cultivation.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tended to develop large, commercial estates.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C) organized rather small groups into political units.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Compared to modern American ideas about democracy, Athenian democracy was distinctive:</a:t>
            </a:r>
          </a:p>
          <a:p>
            <a:r>
              <a:rPr lang="en-US" smtClean="0"/>
              <a:t>A) urging that the state adopt policies to benefit ordinary citizens.</a:t>
            </a:r>
          </a:p>
          <a:p>
            <a:r>
              <a:rPr lang="en-US" smtClean="0"/>
              <a:t>B) separating foreign residents from citizens.</a:t>
            </a:r>
          </a:p>
          <a:p>
            <a:r>
              <a:rPr lang="en-US" smtClean="0"/>
              <a:t>C) naming experienced leaders as military generals.</a:t>
            </a:r>
          </a:p>
          <a:p>
            <a:r>
              <a:rPr lang="en-US" smtClean="0"/>
              <a:t>D) urging that all citizens participate directly in law- and policy-making.</a:t>
            </a:r>
          </a:p>
          <a:p>
            <a:r>
              <a:rPr lang="en-US" smtClean="0"/>
              <a:t>E) in its concept of citizenship.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urging that all citizens participate directly in law- and policy-making.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Socratic method emphasized the importance of:</a:t>
            </a:r>
          </a:p>
          <a:p>
            <a:r>
              <a:rPr lang="en-US" smtClean="0"/>
              <a:t>A) faith in authority.</a:t>
            </a:r>
          </a:p>
          <a:p>
            <a:r>
              <a:rPr lang="en-US" smtClean="0"/>
              <a:t>B) laboratory experiment.</a:t>
            </a:r>
          </a:p>
          <a:p>
            <a:r>
              <a:rPr lang="en-US" smtClean="0"/>
              <a:t>C) questioning.</a:t>
            </a:r>
          </a:p>
          <a:p>
            <a:r>
              <a:rPr lang="en-US" smtClean="0"/>
              <a:t>D) harmony.</a:t>
            </a:r>
          </a:p>
          <a:p>
            <a:r>
              <a:rPr lang="en-US" smtClean="0"/>
              <a:t>E) respect for elders.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questioning.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Senate of republican Rome particularly represented:</a:t>
            </a:r>
          </a:p>
          <a:p>
            <a:r>
              <a:rPr lang="en-US" smtClean="0"/>
              <a:t>A) the landed aristocracy.</a:t>
            </a:r>
          </a:p>
          <a:p>
            <a:r>
              <a:rPr lang="en-US" smtClean="0"/>
              <a:t>B) the emperors.</a:t>
            </a:r>
          </a:p>
          <a:p>
            <a:r>
              <a:rPr lang="en-US" smtClean="0"/>
              <a:t>C) the urban workers.</a:t>
            </a:r>
          </a:p>
          <a:p>
            <a:r>
              <a:rPr lang="en-US" smtClean="0"/>
              <a:t>D) the merchants and businessmen.</a:t>
            </a:r>
          </a:p>
          <a:p>
            <a:r>
              <a:rPr lang="en-US" smtClean="0"/>
              <a:t>E) the non-native Romans.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the landed aristocracy.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Greek and Hellenistic approach in science:</a:t>
            </a:r>
          </a:p>
          <a:p>
            <a:r>
              <a:rPr lang="en-US" smtClean="0"/>
              <a:t>A) stressed the importance of practical applications.</a:t>
            </a:r>
          </a:p>
          <a:p>
            <a:r>
              <a:rPr lang="en-US" smtClean="0"/>
              <a:t>B) stressed the regional regularities of nature.</a:t>
            </a:r>
          </a:p>
          <a:p>
            <a:r>
              <a:rPr lang="en-US" smtClean="0"/>
              <a:t>C) heavily influenced China’s scientific approach.</a:t>
            </a:r>
          </a:p>
          <a:p>
            <a:r>
              <a:rPr lang="en-US" smtClean="0"/>
              <a:t>D) emphasized the mysterious forces of nature.</a:t>
            </a:r>
          </a:p>
          <a:p>
            <a:r>
              <a:rPr lang="en-US" smtClean="0"/>
              <a:t>E) was purely theoretical.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B) stressed the regional regularities of nature.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Roman emperors tried to content the masses by:</a:t>
            </a:r>
          </a:p>
          <a:p>
            <a:r>
              <a:rPr lang="en-US" smtClean="0"/>
              <a:t>A) dividing the great landed estates.</a:t>
            </a:r>
          </a:p>
          <a:p>
            <a:r>
              <a:rPr lang="en-US" smtClean="0"/>
              <a:t>B) granting the vote.</a:t>
            </a:r>
          </a:p>
          <a:p>
            <a:r>
              <a:rPr lang="en-US" smtClean="0"/>
              <a:t>C) abolishing slavery.</a:t>
            </a:r>
          </a:p>
          <a:p>
            <a:r>
              <a:rPr lang="en-US" smtClean="0"/>
              <a:t>D) organizing food supplies and distribution.</a:t>
            </a:r>
          </a:p>
          <a:p>
            <a:r>
              <a:rPr lang="en-US" smtClean="0"/>
              <a:t>E) enlarging the empire.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organizing food supplies and distribution.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4) The development of agriculture caused important changes in all of the following </a:t>
            </a:r>
            <a:r>
              <a:rPr lang="en-US" b="1" smtClean="0"/>
              <a:t>EXCEPT</a:t>
            </a:r>
            <a:r>
              <a:rPr lang="en-US" smtClean="0"/>
              <a:t>:</a:t>
            </a:r>
          </a:p>
          <a:p>
            <a:r>
              <a:rPr lang="en-US" smtClean="0"/>
              <a:t>A) population size and life expectancy.</a:t>
            </a:r>
          </a:p>
          <a:p>
            <a:r>
              <a:rPr lang="en-US" smtClean="0"/>
              <a:t>B) male-female relations.</a:t>
            </a:r>
          </a:p>
          <a:p>
            <a:r>
              <a:rPr lang="en-US" smtClean="0"/>
              <a:t>C) the tendency to believe in many gods.</a:t>
            </a:r>
          </a:p>
          <a:p>
            <a:r>
              <a:rPr lang="en-US" smtClean="0"/>
              <a:t>D) the stability of human settlements.</a:t>
            </a:r>
          </a:p>
          <a:p>
            <a:r>
              <a:rPr lang="en-US" smtClean="0"/>
              <a:t>E) the development of complex social patterns.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Hellenistic society registered special advances in:</a:t>
            </a:r>
          </a:p>
          <a:p>
            <a:r>
              <a:rPr lang="en-US" smtClean="0"/>
              <a:t>A) science.</a:t>
            </a:r>
          </a:p>
          <a:p>
            <a:r>
              <a:rPr lang="en-US" smtClean="0"/>
              <a:t>B) Latin literature.</a:t>
            </a:r>
          </a:p>
          <a:p>
            <a:r>
              <a:rPr lang="en-US" smtClean="0"/>
              <a:t>C) democracy.</a:t>
            </a:r>
          </a:p>
          <a:p>
            <a:r>
              <a:rPr lang="en-US" smtClean="0"/>
              <a:t>D) religious thought.</a:t>
            </a:r>
          </a:p>
          <a:p>
            <a:r>
              <a:rPr lang="en-US" smtClean="0"/>
              <a:t>E) warfare.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science.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Roman slaves were used for all of the following </a:t>
            </a:r>
            <a:r>
              <a:rPr lang="en-US" b="1" smtClean="0"/>
              <a:t>EXCEPT</a:t>
            </a:r>
            <a:r>
              <a:rPr lang="en-US" smtClean="0"/>
              <a:t>:</a:t>
            </a:r>
          </a:p>
          <a:p>
            <a:r>
              <a:rPr lang="en-US" smtClean="0"/>
              <a:t>A) work in the mines.</a:t>
            </a:r>
          </a:p>
          <a:p>
            <a:r>
              <a:rPr lang="en-US" smtClean="0"/>
              <a:t>B) agricultural labor.</a:t>
            </a:r>
          </a:p>
          <a:p>
            <a:r>
              <a:rPr lang="en-US" smtClean="0"/>
              <a:t>C) household care and tutoring.</a:t>
            </a:r>
          </a:p>
          <a:p>
            <a:r>
              <a:rPr lang="en-US" smtClean="0"/>
              <a:t>D) military service.</a:t>
            </a:r>
          </a:p>
          <a:p>
            <a:r>
              <a:rPr lang="en-US" smtClean="0"/>
              <a:t>E) entertainment.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military service.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Roman Empire:</a:t>
            </a:r>
          </a:p>
          <a:p>
            <a:r>
              <a:rPr lang="en-US" smtClean="0"/>
              <a:t>A) tolerated local political and religious diversity.</a:t>
            </a:r>
          </a:p>
          <a:p>
            <a:r>
              <a:rPr lang="en-US" smtClean="0"/>
              <a:t>B) insisted that all inhabitants become Roman citizens.</a:t>
            </a:r>
          </a:p>
          <a:p>
            <a:r>
              <a:rPr lang="en-US" smtClean="0"/>
              <a:t>C) prevented foreigners from trading within the empire.</a:t>
            </a:r>
          </a:p>
          <a:p>
            <a:r>
              <a:rPr lang="en-US" smtClean="0"/>
              <a:t>D) set up a military draft to supply the Roman legions.</a:t>
            </a:r>
          </a:p>
          <a:p>
            <a:r>
              <a:rPr lang="en-US" smtClean="0"/>
              <a:t>E) allowed no political participation.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A) tolerated local political and religious diversity.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Republican Romans and democratic Athenians would have agreed that all of the following were politically important </a:t>
            </a:r>
            <a:r>
              <a:rPr lang="en-US" b="1" smtClean="0"/>
              <a:t>EXCEPT</a:t>
            </a:r>
            <a:r>
              <a:rPr lang="en-US" smtClean="0"/>
              <a:t>:</a:t>
            </a:r>
          </a:p>
          <a:p>
            <a:r>
              <a:rPr lang="en-US" smtClean="0"/>
              <a:t>A) proper worship of the gods.</a:t>
            </a:r>
          </a:p>
          <a:p>
            <a:r>
              <a:rPr lang="en-US" smtClean="0"/>
              <a:t>B) a strong military.</a:t>
            </a:r>
          </a:p>
          <a:p>
            <a:r>
              <a:rPr lang="en-US" smtClean="0"/>
              <a:t>C) division of powers within the state.</a:t>
            </a:r>
          </a:p>
          <a:p>
            <a:r>
              <a:rPr lang="en-US" smtClean="0"/>
              <a:t>D) splendid public buildings.</a:t>
            </a:r>
          </a:p>
          <a:p>
            <a:r>
              <a:rPr lang="en-US" smtClean="0"/>
              <a:t>E) an involved citizenry.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division of powers within the state.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Greek politics resembled Indian politics in:</a:t>
            </a:r>
          </a:p>
          <a:p>
            <a:r>
              <a:rPr lang="en-US" smtClean="0"/>
              <a:t>A) the wide interest in diverse political theory.</a:t>
            </a:r>
          </a:p>
          <a:p>
            <a:r>
              <a:rPr lang="en-US" smtClean="0"/>
              <a:t>B) the role of slave labor in providing revenues.</a:t>
            </a:r>
          </a:p>
          <a:p>
            <a:r>
              <a:rPr lang="en-US" smtClean="0"/>
              <a:t>C) the inclusion of women as political leaders.</a:t>
            </a:r>
          </a:p>
          <a:p>
            <a:r>
              <a:rPr lang="en-US" smtClean="0"/>
              <a:t>D) the tendency of regional fragmentation.</a:t>
            </a:r>
          </a:p>
          <a:p>
            <a:r>
              <a:rPr lang="en-US" smtClean="0"/>
              <a:t>E) the use of military rulers.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D) the tendency of regional fragmentation.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C) the tendency to believe in many gods.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From a Confucian viewpoint, the Roman Empire might have been criticized for placing too much confidence in:</a:t>
            </a:r>
          </a:p>
          <a:p>
            <a:r>
              <a:rPr lang="en-US" smtClean="0"/>
              <a:t>A) divine backing for the emperor.</a:t>
            </a:r>
          </a:p>
          <a:p>
            <a:r>
              <a:rPr lang="en-US" smtClean="0"/>
              <a:t>B) public works functions.</a:t>
            </a:r>
          </a:p>
          <a:p>
            <a:r>
              <a:rPr lang="en-US" smtClean="0"/>
              <a:t>C) laws rather than trained officials.</a:t>
            </a:r>
          </a:p>
          <a:p>
            <a:r>
              <a:rPr lang="en-US" smtClean="0"/>
              <a:t>D) harsh punishments of criminals.</a:t>
            </a:r>
          </a:p>
          <a:p>
            <a:r>
              <a:rPr lang="en-US" smtClean="0"/>
              <a:t>E) religious conviction.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laws rather than trained officials.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Compared to Chinese architecture, Greek and Roman architecture:</a:t>
            </a:r>
          </a:p>
          <a:p>
            <a:r>
              <a:rPr lang="en-US" smtClean="0"/>
              <a:t>A) was particularly devoted to government buildings.</a:t>
            </a:r>
          </a:p>
          <a:p>
            <a:r>
              <a:rPr lang="en-US" smtClean="0"/>
              <a:t>B) featured monumental styles.</a:t>
            </a:r>
          </a:p>
          <a:p>
            <a:r>
              <a:rPr lang="en-US" smtClean="0"/>
              <a:t>C) emphasized tall towers and steeples.</a:t>
            </a:r>
          </a:p>
          <a:p>
            <a:r>
              <a:rPr lang="en-US" smtClean="0"/>
              <a:t>D) avoided the use of color and decoration.</a:t>
            </a:r>
          </a:p>
          <a:p>
            <a:r>
              <a:rPr lang="en-US" smtClean="0"/>
              <a:t>E) did not emphasize balance.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featured monumental styles.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Which of the following were the most venturesome sailors in the classical world?</a:t>
            </a:r>
          </a:p>
          <a:p>
            <a:r>
              <a:rPr lang="en-US" smtClean="0"/>
              <a:t>A) Romans</a:t>
            </a:r>
          </a:p>
          <a:p>
            <a:r>
              <a:rPr lang="en-US" smtClean="0"/>
              <a:t>B) Vikings</a:t>
            </a:r>
          </a:p>
          <a:p>
            <a:r>
              <a:rPr lang="en-US" smtClean="0"/>
              <a:t>C) South Indians</a:t>
            </a:r>
          </a:p>
          <a:p>
            <a:r>
              <a:rPr lang="en-US" smtClean="0"/>
              <a:t>D) Northern Chinese</a:t>
            </a:r>
          </a:p>
          <a:p>
            <a:r>
              <a:rPr lang="en-US" smtClean="0"/>
              <a:t>E) Huns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South Indians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The spread of Buddhism to China is an example of:</a:t>
            </a:r>
          </a:p>
          <a:p>
            <a:r>
              <a:rPr lang="en-US" smtClean="0"/>
              <a:t>A) the end of Daoism in China.</a:t>
            </a:r>
          </a:p>
          <a:p>
            <a:r>
              <a:rPr lang="en-US" smtClean="0"/>
              <a:t>B) technological determinism.</a:t>
            </a:r>
          </a:p>
          <a:p>
            <a:r>
              <a:rPr lang="en-US" smtClean="0"/>
              <a:t>C) cultural diffusion.</a:t>
            </a:r>
          </a:p>
          <a:p>
            <a:r>
              <a:rPr lang="en-US" smtClean="0"/>
              <a:t>D) the cultural superiority of India.</a:t>
            </a:r>
          </a:p>
          <a:p>
            <a:r>
              <a:rPr lang="en-US" smtClean="0"/>
              <a:t>E) religious intolerance.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C) cultural diffusion.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After 200 C. E., an increasing number of people in Asia, Europe, and North Africa began to adapt faiths characterized by:</a:t>
            </a:r>
          </a:p>
          <a:p>
            <a:r>
              <a:rPr lang="en-US" smtClean="0"/>
              <a:t>A) scientific rationalism.</a:t>
            </a:r>
          </a:p>
          <a:p>
            <a:r>
              <a:rPr lang="en-US" smtClean="0"/>
              <a:t>B) monotheism.</a:t>
            </a:r>
          </a:p>
          <a:p>
            <a:r>
              <a:rPr lang="en-US" smtClean="0"/>
              <a:t>C) animism.</a:t>
            </a:r>
          </a:p>
          <a:p>
            <a:r>
              <a:rPr lang="en-US" smtClean="0"/>
              <a:t>D) secularism.</a:t>
            </a:r>
          </a:p>
          <a:p>
            <a:r>
              <a:rPr lang="en-US" smtClean="0"/>
              <a:t>E) ancestor worship.</a:t>
            </a:r>
          </a:p>
          <a:p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B) monotheism.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And the answer is</a:t>
            </a:r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6599</Words>
  <Application>Microsoft Office PowerPoint</Application>
  <PresentationFormat>On-screen Show (4:3)</PresentationFormat>
  <Paragraphs>770</Paragraphs>
  <Slides>193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193</vt:i4>
      </vt:variant>
    </vt:vector>
  </HeadingPairs>
  <TitlesOfParts>
    <vt:vector size="198" baseType="lpstr">
      <vt:lpstr>Constantia</vt:lpstr>
      <vt:lpstr>Arial</vt:lpstr>
      <vt:lpstr>Wingdings 2</vt:lpstr>
      <vt:lpstr>Calibri</vt:lpstr>
      <vt:lpstr>Paper</vt:lpstr>
      <vt:lpstr>AP World History Review</vt:lpstr>
      <vt:lpstr>Slide 2</vt:lpstr>
      <vt:lpstr>And the answer is</vt:lpstr>
      <vt:lpstr>Slide 4</vt:lpstr>
      <vt:lpstr>And the answer is</vt:lpstr>
      <vt:lpstr>Slide 6</vt:lpstr>
      <vt:lpstr>And the answer is</vt:lpstr>
      <vt:lpstr>Slide 8</vt:lpstr>
      <vt:lpstr>And the answer is</vt:lpstr>
      <vt:lpstr>Slide 10</vt:lpstr>
      <vt:lpstr>And the answer is</vt:lpstr>
      <vt:lpstr>Slide 12</vt:lpstr>
      <vt:lpstr>And the answer is</vt:lpstr>
      <vt:lpstr>Slide 14</vt:lpstr>
      <vt:lpstr>And the answer is</vt:lpstr>
      <vt:lpstr>Slide 16</vt:lpstr>
      <vt:lpstr>And the answer is</vt:lpstr>
      <vt:lpstr>Slide 18</vt:lpstr>
      <vt:lpstr>And the answer is</vt:lpstr>
      <vt:lpstr>Slide 20</vt:lpstr>
      <vt:lpstr>And the answer is</vt:lpstr>
      <vt:lpstr>Slide 22</vt:lpstr>
      <vt:lpstr>And the answer is</vt:lpstr>
      <vt:lpstr>Slide 24</vt:lpstr>
      <vt:lpstr>And the answer is</vt:lpstr>
      <vt:lpstr>Slide 26</vt:lpstr>
      <vt:lpstr>And the answer is</vt:lpstr>
      <vt:lpstr>Slide 28</vt:lpstr>
      <vt:lpstr>And the answer is</vt:lpstr>
      <vt:lpstr>Slide 30</vt:lpstr>
      <vt:lpstr>And the answer is</vt:lpstr>
      <vt:lpstr>Slide 32</vt:lpstr>
      <vt:lpstr>And the answer is</vt:lpstr>
      <vt:lpstr>Slide 34</vt:lpstr>
      <vt:lpstr>And the answer is</vt:lpstr>
      <vt:lpstr>Slide 36</vt:lpstr>
      <vt:lpstr>And the answer is</vt:lpstr>
      <vt:lpstr>Slide 38</vt:lpstr>
      <vt:lpstr>And the answer is</vt:lpstr>
      <vt:lpstr>Slide 40</vt:lpstr>
      <vt:lpstr>And the answer is</vt:lpstr>
      <vt:lpstr>Slide 42</vt:lpstr>
      <vt:lpstr>And the answer is</vt:lpstr>
      <vt:lpstr>Slide 44</vt:lpstr>
      <vt:lpstr>And the answer is</vt:lpstr>
      <vt:lpstr>Slide 46</vt:lpstr>
      <vt:lpstr>And the answer is</vt:lpstr>
      <vt:lpstr>Slide 48</vt:lpstr>
      <vt:lpstr>And the answer is</vt:lpstr>
      <vt:lpstr>Slide 50</vt:lpstr>
      <vt:lpstr>And the answer is</vt:lpstr>
      <vt:lpstr>Slide 52</vt:lpstr>
      <vt:lpstr>And the answer is</vt:lpstr>
      <vt:lpstr>Slide 54</vt:lpstr>
      <vt:lpstr>And the answer is</vt:lpstr>
      <vt:lpstr>Slide 56</vt:lpstr>
      <vt:lpstr>And the answer is</vt:lpstr>
      <vt:lpstr>Slide 58</vt:lpstr>
      <vt:lpstr>And the answer is</vt:lpstr>
      <vt:lpstr>Slide 60</vt:lpstr>
      <vt:lpstr>And the answer is</vt:lpstr>
      <vt:lpstr>Slide 62</vt:lpstr>
      <vt:lpstr>And the answer is</vt:lpstr>
      <vt:lpstr>Slide 64</vt:lpstr>
      <vt:lpstr>And the answer is</vt:lpstr>
      <vt:lpstr>Slide 66</vt:lpstr>
      <vt:lpstr>And the answer is</vt:lpstr>
      <vt:lpstr>Slide 68</vt:lpstr>
      <vt:lpstr>And the answer is</vt:lpstr>
      <vt:lpstr>Slide 70</vt:lpstr>
      <vt:lpstr>And the answer is</vt:lpstr>
      <vt:lpstr>Slide 72</vt:lpstr>
      <vt:lpstr>And the answer is</vt:lpstr>
      <vt:lpstr>Slide 74</vt:lpstr>
      <vt:lpstr>And the answer is</vt:lpstr>
      <vt:lpstr>Slide 76</vt:lpstr>
      <vt:lpstr>And the answer is</vt:lpstr>
      <vt:lpstr>Slide 78</vt:lpstr>
      <vt:lpstr>And the answer is</vt:lpstr>
      <vt:lpstr>Slide 80</vt:lpstr>
      <vt:lpstr>And the answer is</vt:lpstr>
      <vt:lpstr>Slide 82</vt:lpstr>
      <vt:lpstr>And the answer is</vt:lpstr>
      <vt:lpstr>Slide 84</vt:lpstr>
      <vt:lpstr>And the answer is</vt:lpstr>
      <vt:lpstr>Slide 86</vt:lpstr>
      <vt:lpstr>And the answer is</vt:lpstr>
      <vt:lpstr>Slide 88</vt:lpstr>
      <vt:lpstr>And the answer is</vt:lpstr>
      <vt:lpstr>Slide 90</vt:lpstr>
      <vt:lpstr>And the answer is</vt:lpstr>
      <vt:lpstr>Slide 92</vt:lpstr>
      <vt:lpstr>And the answer is</vt:lpstr>
      <vt:lpstr>Slide 94</vt:lpstr>
      <vt:lpstr>And the answer is</vt:lpstr>
      <vt:lpstr>Slide 96</vt:lpstr>
      <vt:lpstr>And the answer is</vt:lpstr>
      <vt:lpstr>Slide 98</vt:lpstr>
      <vt:lpstr>And the answer is</vt:lpstr>
      <vt:lpstr>Slide 100</vt:lpstr>
      <vt:lpstr>And the answer is</vt:lpstr>
      <vt:lpstr>Slide 102</vt:lpstr>
      <vt:lpstr>And the answer is</vt:lpstr>
      <vt:lpstr>Slide 104</vt:lpstr>
      <vt:lpstr>And the answer is</vt:lpstr>
      <vt:lpstr>Slide 106</vt:lpstr>
      <vt:lpstr>And the answer is</vt:lpstr>
      <vt:lpstr>Slide 108</vt:lpstr>
      <vt:lpstr>And the answer is</vt:lpstr>
      <vt:lpstr>Slide 110</vt:lpstr>
      <vt:lpstr>And the answer is</vt:lpstr>
      <vt:lpstr>Slide 112</vt:lpstr>
      <vt:lpstr>And the answer is</vt:lpstr>
      <vt:lpstr>Slide 114</vt:lpstr>
      <vt:lpstr>And the answer is</vt:lpstr>
      <vt:lpstr>Slide 116</vt:lpstr>
      <vt:lpstr>And the answer is</vt:lpstr>
      <vt:lpstr>Slide 118</vt:lpstr>
      <vt:lpstr>And the answer is</vt:lpstr>
      <vt:lpstr>Slide 120</vt:lpstr>
      <vt:lpstr>And the answer is</vt:lpstr>
      <vt:lpstr>Slide 122</vt:lpstr>
      <vt:lpstr>And the answer is</vt:lpstr>
      <vt:lpstr>Slide 124</vt:lpstr>
      <vt:lpstr>And the answer is</vt:lpstr>
      <vt:lpstr>Slide 126</vt:lpstr>
      <vt:lpstr>And the answer is</vt:lpstr>
      <vt:lpstr>Slide 128</vt:lpstr>
      <vt:lpstr>And the answer is</vt:lpstr>
      <vt:lpstr>Slide 130</vt:lpstr>
      <vt:lpstr>And the answer is</vt:lpstr>
      <vt:lpstr>Slide 132</vt:lpstr>
      <vt:lpstr>And the answer is</vt:lpstr>
      <vt:lpstr>Slide 134</vt:lpstr>
      <vt:lpstr>And the answer is</vt:lpstr>
      <vt:lpstr>Slide 136</vt:lpstr>
      <vt:lpstr>And the answer is</vt:lpstr>
      <vt:lpstr>Slide 138</vt:lpstr>
      <vt:lpstr>And the answer is</vt:lpstr>
      <vt:lpstr>Slide 140</vt:lpstr>
      <vt:lpstr>And the answer is</vt:lpstr>
      <vt:lpstr>Slide 142</vt:lpstr>
      <vt:lpstr>And the answer is</vt:lpstr>
      <vt:lpstr>Slide 144</vt:lpstr>
      <vt:lpstr>And the answer is</vt:lpstr>
      <vt:lpstr>Slide 146</vt:lpstr>
      <vt:lpstr>And the answer is</vt:lpstr>
      <vt:lpstr>Slide 148</vt:lpstr>
      <vt:lpstr>And the answer is</vt:lpstr>
      <vt:lpstr>Slide 150</vt:lpstr>
      <vt:lpstr>And the answer is</vt:lpstr>
      <vt:lpstr>Slide 152</vt:lpstr>
      <vt:lpstr>And the answer is</vt:lpstr>
      <vt:lpstr>Slide 154</vt:lpstr>
      <vt:lpstr>And the answer is</vt:lpstr>
      <vt:lpstr>Slide 156</vt:lpstr>
      <vt:lpstr>And the answer is</vt:lpstr>
      <vt:lpstr>Slide 158</vt:lpstr>
      <vt:lpstr>And the answer is</vt:lpstr>
      <vt:lpstr>Slide 160</vt:lpstr>
      <vt:lpstr>And the answer is</vt:lpstr>
      <vt:lpstr>Slide 162</vt:lpstr>
      <vt:lpstr>And the answer is</vt:lpstr>
      <vt:lpstr>Slide 164</vt:lpstr>
      <vt:lpstr>And the answer is</vt:lpstr>
      <vt:lpstr>Slide 166</vt:lpstr>
      <vt:lpstr>And the answer is</vt:lpstr>
      <vt:lpstr>Slide 168</vt:lpstr>
      <vt:lpstr>And the answer is</vt:lpstr>
      <vt:lpstr>Slide 170</vt:lpstr>
      <vt:lpstr>And the answer is</vt:lpstr>
      <vt:lpstr>Slide 172</vt:lpstr>
      <vt:lpstr>And the answer is</vt:lpstr>
      <vt:lpstr>Slide 174</vt:lpstr>
      <vt:lpstr>And the answer is</vt:lpstr>
      <vt:lpstr>Slide 176</vt:lpstr>
      <vt:lpstr>And the answer is</vt:lpstr>
      <vt:lpstr>Slide 178</vt:lpstr>
      <vt:lpstr>And the answer is</vt:lpstr>
      <vt:lpstr>Slide 180</vt:lpstr>
      <vt:lpstr>And the answer is</vt:lpstr>
      <vt:lpstr>Slide 182</vt:lpstr>
      <vt:lpstr>And the answer is</vt:lpstr>
      <vt:lpstr>Slide 184</vt:lpstr>
      <vt:lpstr>And the answer is</vt:lpstr>
      <vt:lpstr>Slide 186</vt:lpstr>
      <vt:lpstr>And the answer is</vt:lpstr>
      <vt:lpstr>Slide 188</vt:lpstr>
      <vt:lpstr>And the answer is</vt:lpstr>
      <vt:lpstr>Slide 190</vt:lpstr>
      <vt:lpstr>And the answer is</vt:lpstr>
      <vt:lpstr>Slide 192</vt:lpstr>
      <vt:lpstr>And the answer 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World History Review</dc:title>
  <cp:lastModifiedBy>Abelardo</cp:lastModifiedBy>
  <cp:revision>16</cp:revision>
  <dcterms:created xsi:type="dcterms:W3CDTF">2009-03-19T14:59:29Z</dcterms:created>
  <dcterms:modified xsi:type="dcterms:W3CDTF">2012-03-26T00:35:29Z</dcterms:modified>
</cp:coreProperties>
</file>