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62" r:id="rId5"/>
    <p:sldId id="296" r:id="rId6"/>
    <p:sldId id="294" r:id="rId7"/>
    <p:sldId id="295" r:id="rId8"/>
    <p:sldId id="258" r:id="rId9"/>
    <p:sldId id="259" r:id="rId10"/>
    <p:sldId id="298" r:id="rId11"/>
    <p:sldId id="260" r:id="rId12"/>
    <p:sldId id="261" r:id="rId13"/>
    <p:sldId id="263" r:id="rId14"/>
    <p:sldId id="264" r:id="rId15"/>
    <p:sldId id="269" r:id="rId16"/>
    <p:sldId id="265" r:id="rId17"/>
    <p:sldId id="266" r:id="rId18"/>
    <p:sldId id="267" r:id="rId19"/>
    <p:sldId id="268" r:id="rId20"/>
    <p:sldId id="270" r:id="rId21"/>
    <p:sldId id="271" r:id="rId22"/>
    <p:sldId id="292" r:id="rId23"/>
    <p:sldId id="272" r:id="rId24"/>
    <p:sldId id="273" r:id="rId25"/>
    <p:sldId id="274" r:id="rId26"/>
    <p:sldId id="275" r:id="rId27"/>
    <p:sldId id="276" r:id="rId28"/>
    <p:sldId id="278" r:id="rId29"/>
    <p:sldId id="277" r:id="rId30"/>
    <p:sldId id="297"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30" autoAdjust="0"/>
  </p:normalViewPr>
  <p:slideViewPr>
    <p:cSldViewPr>
      <p:cViewPr varScale="1">
        <p:scale>
          <a:sx n="71" d="100"/>
          <a:sy n="71" d="100"/>
        </p:scale>
        <p:origin x="-19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231325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408531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261859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152551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357879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105056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54275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317955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232980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380690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FB8BF-4461-455F-84AE-3542027761C7}" type="datetimeFigureOut">
              <a:rPr lang="en-US" smtClean="0"/>
              <a:pPr/>
              <a:t>9/17/2016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360494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B8BF-4461-455F-84AE-3542027761C7}" type="datetimeFigureOut">
              <a:rPr lang="en-US" smtClean="0"/>
              <a:pPr/>
              <a:t>9/17/2016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1B2C4-F6CE-4A42-B414-A3E51AE5325E}" type="slidenum">
              <a:rPr lang="en-US" smtClean="0"/>
              <a:pPr/>
              <a:t>‹#›</a:t>
            </a:fld>
            <a:endParaRPr lang="en-US" dirty="0"/>
          </a:p>
        </p:txBody>
      </p:sp>
    </p:spTree>
    <p:extLst>
      <p:ext uri="{BB962C8B-B14F-4D97-AF65-F5344CB8AC3E}">
        <p14:creationId xmlns:p14="http://schemas.microsoft.com/office/powerpoint/2010/main" val="3529682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GKC8NJGoCz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atholic.org/prayers/prayer.php?p=2917" TargetMode="External"/><Relationship Id="rId2" Type="http://schemas.openxmlformats.org/officeDocument/2006/relationships/hyperlink" Target="http://www.catholic.org/encyclopedia/view.php?id=521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Crucifixion" TargetMode="External"/><Relationship Id="rId2" Type="http://schemas.openxmlformats.org/officeDocument/2006/relationships/hyperlink" Target="https://en.wikipedia.org/wiki/Roman_Empire" TargetMode="External"/><Relationship Id="rId1" Type="http://schemas.openxmlformats.org/officeDocument/2006/relationships/slideLayout" Target="../slideLayouts/slideLayout2.xml"/><Relationship Id="rId4" Type="http://schemas.openxmlformats.org/officeDocument/2006/relationships/hyperlink" Target="https://en.wikipedia.org/wiki/Acts_of_Pet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atholicnewsagenc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54914"/>
            <a:ext cx="7772400" cy="1470025"/>
          </a:xfrm>
        </p:spPr>
        <p:txBody>
          <a:bodyPr/>
          <a:lstStyle/>
          <a:p>
            <a:r>
              <a:rPr lang="en-US" b="1" dirty="0"/>
              <a:t>.  What does it mean to be holy? </a:t>
            </a:r>
            <a:endParaRPr lang="en-US" dirty="0"/>
          </a:p>
        </p:txBody>
      </p:sp>
      <p:sp>
        <p:nvSpPr>
          <p:cNvPr id="3" name="Subtitle 2"/>
          <p:cNvSpPr>
            <a:spLocks noGrp="1"/>
          </p:cNvSpPr>
          <p:nvPr>
            <p:ph type="subTitle" idx="1"/>
          </p:nvPr>
        </p:nvSpPr>
        <p:spPr/>
        <p:txBody>
          <a:bodyPr/>
          <a:lstStyle/>
          <a:p>
            <a:endParaRPr lang="en-US" dirty="0"/>
          </a:p>
        </p:txBody>
      </p:sp>
      <p:pic>
        <p:nvPicPr>
          <p:cNvPr id="1027" name="Picture 3" descr="C:\Users\Finn\AppData\Local\Microsoft\Windows\INetCache\IE\XFDCA2NP\question-mark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228600"/>
            <a:ext cx="42862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6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SAINTS</a:t>
            </a:r>
            <a:endParaRPr lang="en-US" b="1" dirty="0"/>
          </a:p>
        </p:txBody>
      </p:sp>
      <p:sp>
        <p:nvSpPr>
          <p:cNvPr id="3" name="Content Placeholder 2"/>
          <p:cNvSpPr>
            <a:spLocks noGrp="1"/>
          </p:cNvSpPr>
          <p:nvPr>
            <p:ph idx="1"/>
          </p:nvPr>
        </p:nvSpPr>
        <p:spPr/>
        <p:txBody>
          <a:bodyPr/>
          <a:lstStyle/>
          <a:p>
            <a:r>
              <a:rPr lang="en-US" dirty="0" smtClean="0"/>
              <a:t>Saints are those who have lived a truly Holy life.</a:t>
            </a:r>
          </a:p>
          <a:p>
            <a:r>
              <a:rPr lang="en-US" dirty="0" smtClean="0"/>
              <a:t>Saints are known for a particular occurrences or special reasons: patron saints</a:t>
            </a:r>
          </a:p>
          <a:p>
            <a:endParaRPr lang="en-US" dirty="0"/>
          </a:p>
        </p:txBody>
      </p:sp>
    </p:spTree>
    <p:extLst>
      <p:ext uri="{BB962C8B-B14F-4D97-AF65-F5344CB8AC3E}">
        <p14:creationId xmlns:p14="http://schemas.microsoft.com/office/powerpoint/2010/main" val="292663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3100" dirty="0" smtClean="0"/>
              <a:t>OUR PURPOSE ON EARTH IS TO LIVE A LIFE OF PERSONAL SANCTITY OR HOLINESS.</a:t>
            </a:r>
            <a:r>
              <a:rPr lang="en-US" sz="3100" dirty="0"/>
              <a:t/>
            </a:r>
            <a:br>
              <a:rPr lang="en-US" sz="3100" dirty="0"/>
            </a:br>
            <a:r>
              <a:rPr lang="en-US" dirty="0"/>
              <a:t> </a:t>
            </a:r>
            <a:br>
              <a:rPr lang="en-US" dirty="0"/>
            </a:br>
            <a:endParaRPr lang="en-US" dirty="0"/>
          </a:p>
        </p:txBody>
      </p:sp>
      <p:pic>
        <p:nvPicPr>
          <p:cNvPr id="3074" name="Picture 2" descr="C:\Users\Finn\AppData\Local\Microsoft\Windows\INetCache\IE\PHCHW3B5\wonderful[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3141" y="1600200"/>
            <a:ext cx="63977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5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HOLINESS=HAPINESS</a:t>
            </a:r>
            <a:endParaRPr lang="en-US" dirty="0"/>
          </a:p>
        </p:txBody>
      </p:sp>
      <p:sp>
        <p:nvSpPr>
          <p:cNvPr id="3" name="Content Placeholder 2"/>
          <p:cNvSpPr>
            <a:spLocks noGrp="1"/>
          </p:cNvSpPr>
          <p:nvPr>
            <p:ph idx="1"/>
          </p:nvPr>
        </p:nvSpPr>
        <p:spPr/>
        <p:txBody>
          <a:bodyPr/>
          <a:lstStyle/>
          <a:p>
            <a:pPr marL="0" indent="0">
              <a:buNone/>
            </a:pPr>
            <a:endParaRPr lang="en-US" u="sng" dirty="0" smtClean="0">
              <a:hlinkClick r:id="rId2"/>
            </a:endParaRPr>
          </a:p>
          <a:p>
            <a:pPr marL="0" indent="0">
              <a:buNone/>
            </a:pPr>
            <a:endParaRPr lang="en-US" u="sng" dirty="0">
              <a:hlinkClick r:id="rId2"/>
            </a:endParaRPr>
          </a:p>
          <a:p>
            <a:pPr marL="0" indent="0">
              <a:buNone/>
            </a:pPr>
            <a:r>
              <a:rPr lang="en-US" u="sng" dirty="0" smtClean="0">
                <a:hlinkClick r:id="rId2"/>
              </a:rPr>
              <a:t>https</a:t>
            </a:r>
            <a:r>
              <a:rPr lang="en-US" u="sng" dirty="0">
                <a:hlinkClick r:id="rId2"/>
              </a:rPr>
              <a:t>://</a:t>
            </a:r>
            <a:r>
              <a:rPr lang="en-US" u="sng" dirty="0" smtClean="0">
                <a:hlinkClick r:id="rId2"/>
              </a:rPr>
              <a:t>youtu.be/GKC8NJGoCzc</a:t>
            </a:r>
            <a:endParaRPr lang="en-US" u="sng" dirty="0" smtClean="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73026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b="1" dirty="0"/>
              <a:t>Read I Corinthians 12: 12-28; Romans 12:4-8</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92961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32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20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53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47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68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15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SANCTITY</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a:t>All Christians are called to </a:t>
            </a:r>
            <a:r>
              <a:rPr lang="en-US" b="1" i="1" dirty="0"/>
              <a:t>Holiness (sanctity)</a:t>
            </a:r>
            <a:r>
              <a:rPr lang="en-US" dirty="0"/>
              <a:t>.  </a:t>
            </a:r>
            <a:r>
              <a:rPr lang="en-US" sz="5400" dirty="0"/>
              <a:t>“You, therefore, must be perfect as your heavenly Father is perfect” (Mt 5:48). </a:t>
            </a:r>
          </a:p>
        </p:txBody>
      </p:sp>
    </p:spTree>
    <p:extLst>
      <p:ext uri="{BB962C8B-B14F-4D97-AF65-F5344CB8AC3E}">
        <p14:creationId xmlns:p14="http://schemas.microsoft.com/office/powerpoint/2010/main" val="235471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286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IDEAS ABOUT HOLINESS</a:t>
            </a:r>
            <a:endParaRPr lang="en-US" dirty="0"/>
          </a:p>
        </p:txBody>
      </p:sp>
      <p:sp>
        <p:nvSpPr>
          <p:cNvPr id="3" name="Content Placeholder 2"/>
          <p:cNvSpPr>
            <a:spLocks noGrp="1"/>
          </p:cNvSpPr>
          <p:nvPr>
            <p:ph idx="1"/>
          </p:nvPr>
        </p:nvSpPr>
        <p:spPr/>
        <p:txBody>
          <a:bodyPr>
            <a:normAutofit fontScale="70000" lnSpcReduction="20000"/>
          </a:bodyPr>
          <a:lstStyle/>
          <a:p>
            <a:r>
              <a:rPr lang="en-US" dirty="0"/>
              <a:t>WRONG IDEAS ABOUT HOLINESS</a:t>
            </a:r>
          </a:p>
          <a:p>
            <a:pPr lvl="0"/>
            <a:r>
              <a:rPr lang="en-US" dirty="0"/>
              <a:t>It is only for some chosen few. It is rare and very difficult, if not altogether impossible, for ordinary people.</a:t>
            </a:r>
          </a:p>
          <a:p>
            <a:pPr lvl="0"/>
            <a:r>
              <a:rPr lang="en-US" dirty="0"/>
              <a:t>One needs to be a priest or a nun who will have the time and the training to be holy.</a:t>
            </a:r>
          </a:p>
          <a:p>
            <a:pPr lvl="0"/>
            <a:r>
              <a:rPr lang="en-US" dirty="0"/>
              <a:t>It is corny. One has to be goody-goody with one’s feet on the ground.</a:t>
            </a:r>
          </a:p>
          <a:p>
            <a:pPr lvl="0"/>
            <a:r>
              <a:rPr lang="en-US" dirty="0"/>
              <a:t>Holiness is of the past but not for us in the modern world.</a:t>
            </a:r>
          </a:p>
          <a:p>
            <a:pPr lvl="0"/>
            <a:r>
              <a:rPr lang="en-US" dirty="0"/>
              <a:t>Holiness can wait later on, perhaps when one is already old and has no more cares about the world.</a:t>
            </a:r>
          </a:p>
          <a:p>
            <a:pPr lvl="0"/>
            <a:r>
              <a:rPr lang="en-US" dirty="0"/>
              <a:t>Holiness is not really that important. It is good if one has it, but really one can get by quite well without it.</a:t>
            </a:r>
          </a:p>
          <a:p>
            <a:pPr lvl="0"/>
            <a:r>
              <a:rPr lang="en-US" dirty="0"/>
              <a:t>To be holy is to be without sin. Our life is tainted by sin. We have no chance for it.</a:t>
            </a:r>
          </a:p>
          <a:p>
            <a:endParaRPr lang="en-US" dirty="0"/>
          </a:p>
        </p:txBody>
      </p:sp>
    </p:spTree>
    <p:extLst>
      <p:ext uri="{BB962C8B-B14F-4D97-AF65-F5344CB8AC3E}">
        <p14:creationId xmlns:p14="http://schemas.microsoft.com/office/powerpoint/2010/main" val="320590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MARTYRS</a:t>
            </a:r>
            <a:endParaRPr lang="en-US" dirty="0"/>
          </a:p>
        </p:txBody>
      </p:sp>
      <p:sp>
        <p:nvSpPr>
          <p:cNvPr id="3" name="Content Placeholder 2"/>
          <p:cNvSpPr>
            <a:spLocks noGrp="1"/>
          </p:cNvSpPr>
          <p:nvPr>
            <p:ph idx="1"/>
          </p:nvPr>
        </p:nvSpPr>
        <p:spPr/>
        <p:txBody>
          <a:bodyPr>
            <a:normAutofit lnSpcReduction="10000"/>
          </a:bodyPr>
          <a:lstStyle/>
          <a:p>
            <a:r>
              <a:rPr lang="en-US" dirty="0" smtClean="0"/>
              <a:t>Martyrdom according to the </a:t>
            </a:r>
            <a:r>
              <a:rPr lang="en-US" i="1" dirty="0" smtClean="0"/>
              <a:t>Catechism</a:t>
            </a:r>
            <a:r>
              <a:rPr lang="en-US" dirty="0" smtClean="0"/>
              <a:t> is “the supreme witness given to the truth of the faith: it means bearing witness even unto death” (#2473).  Rather than renounce his faith, the martyr bears witness with extraordinary fortitude to the belief that Christ suffered, died, and rose from the dead for our salvation, and to the truths of our Catholic faith.  (The word </a:t>
            </a:r>
            <a:r>
              <a:rPr lang="en-US" i="1" dirty="0" smtClean="0"/>
              <a:t>martyr</a:t>
            </a:r>
            <a:r>
              <a:rPr lang="en-US" dirty="0" smtClean="0"/>
              <a:t> itself means “witness.”)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MARTYRS-ST. LAWRENCE</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81375" y="1972469"/>
            <a:ext cx="23812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152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LAWRENCE</a:t>
            </a:r>
            <a:endParaRPr lang="en-US" dirty="0"/>
          </a:p>
        </p:txBody>
      </p:sp>
      <p:sp>
        <p:nvSpPr>
          <p:cNvPr id="3" name="Content Placeholder 2"/>
          <p:cNvSpPr>
            <a:spLocks noGrp="1"/>
          </p:cNvSpPr>
          <p:nvPr>
            <p:ph idx="1"/>
          </p:nvPr>
        </p:nvSpPr>
        <p:spPr/>
        <p:txBody>
          <a:bodyPr>
            <a:normAutofit fontScale="85000" lnSpcReduction="10000"/>
          </a:bodyPr>
          <a:lstStyle/>
          <a:p>
            <a:r>
              <a:rPr lang="en-US" dirty="0"/>
              <a:t>Saint Lawrence </a:t>
            </a:r>
            <a:r>
              <a:rPr lang="en-US" dirty="0" smtClean="0"/>
              <a:t>was condemned to death by a greedy Prefect of Rome who wanted all the Church’s treasure. Lawrence brought him all the poor people of the area as the Church treasure. </a:t>
            </a:r>
            <a:r>
              <a:rPr lang="en-US" dirty="0"/>
              <a:t>T</a:t>
            </a:r>
            <a:r>
              <a:rPr lang="en-US" dirty="0" smtClean="0"/>
              <a:t>he angry Prefect </a:t>
            </a:r>
            <a:r>
              <a:rPr lang="en-US" dirty="0"/>
              <a:t>condemned Lawrence to a slow, cruel death. The Saint was tied on top of an iron grill over a slow fire that roasted his flesh little by little, but Lawrence was burning with so much love of </a:t>
            </a:r>
            <a:r>
              <a:rPr lang="en-US" dirty="0">
                <a:hlinkClick r:id="rId2"/>
              </a:rPr>
              <a:t>God</a:t>
            </a:r>
            <a:r>
              <a:rPr lang="en-US" dirty="0"/>
              <a:t> that he almost did not feel the flames. In fact, </a:t>
            </a:r>
            <a:r>
              <a:rPr lang="en-US" dirty="0">
                <a:hlinkClick r:id="rId2"/>
              </a:rPr>
              <a:t>God</a:t>
            </a:r>
            <a:r>
              <a:rPr lang="en-US" dirty="0"/>
              <a:t> gave him so much </a:t>
            </a:r>
            <a:r>
              <a:rPr lang="en-US" dirty="0">
                <a:hlinkClick r:id="rId3"/>
              </a:rPr>
              <a:t>strength</a:t>
            </a:r>
            <a:r>
              <a:rPr lang="en-US" dirty="0"/>
              <a:t> and joy that he even joked. "Turn me over," he said to the judge. "I'm done on this side!" </a:t>
            </a:r>
          </a:p>
        </p:txBody>
      </p:sp>
    </p:spTree>
    <p:extLst>
      <p:ext uri="{BB962C8B-B14F-4D97-AF65-F5344CB8AC3E}">
        <p14:creationId xmlns:p14="http://schemas.microsoft.com/office/powerpoint/2010/main" val="2841802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ST.PETER</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2698" y="1600200"/>
            <a:ext cx="34386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265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PETER</a:t>
            </a:r>
            <a:endParaRPr lang="en-US" dirty="0"/>
          </a:p>
        </p:txBody>
      </p:sp>
      <p:sp>
        <p:nvSpPr>
          <p:cNvPr id="3" name="Content Placeholder 2"/>
          <p:cNvSpPr>
            <a:spLocks noGrp="1"/>
          </p:cNvSpPr>
          <p:nvPr>
            <p:ph idx="1"/>
          </p:nvPr>
        </p:nvSpPr>
        <p:spPr/>
        <p:txBody>
          <a:bodyPr>
            <a:normAutofit fontScale="85000" lnSpcReduction="20000"/>
          </a:bodyPr>
          <a:lstStyle/>
          <a:p>
            <a:r>
              <a:rPr lang="en-US" dirty="0"/>
              <a:t>Peter died on 13 October AD 64 during the festivities on the occasion of the "dies imperii" of Emperor </a:t>
            </a:r>
            <a:r>
              <a:rPr lang="en-US" dirty="0" smtClean="0"/>
              <a:t>Nero.</a:t>
            </a:r>
            <a:r>
              <a:rPr lang="en-US" dirty="0"/>
              <a:t> This took place three months after the disastrous fire that destroyed Rome for which the emperor (Nero) wished to blame the Christians. This "dies imperii" (regnal day anniversary) was an important one, exactly ten years after Nero ascended to the throne, and it was 'as usual' accompanied by much bloodshed. Traditionally, </a:t>
            </a:r>
            <a:r>
              <a:rPr lang="en-US" dirty="0">
                <a:solidFill>
                  <a:schemeClr val="tx1">
                    <a:lumMod val="75000"/>
                    <a:lumOff val="25000"/>
                  </a:schemeClr>
                </a:solidFill>
                <a:hlinkClick r:id="rId2" tooltip="Roman Empire"/>
              </a:rPr>
              <a:t>Roman</a:t>
            </a:r>
            <a:r>
              <a:rPr lang="en-US" dirty="0">
                <a:solidFill>
                  <a:schemeClr val="tx1">
                    <a:lumMod val="75000"/>
                    <a:lumOff val="25000"/>
                  </a:schemeClr>
                </a:solidFill>
              </a:rPr>
              <a:t> </a:t>
            </a:r>
            <a:r>
              <a:rPr lang="en-US" dirty="0"/>
              <a:t>authorities sentenced him to death by </a:t>
            </a:r>
            <a:r>
              <a:rPr lang="en-US" dirty="0">
                <a:hlinkClick r:id="rId3" tooltip="Crucifixion"/>
              </a:rPr>
              <a:t>crucifixion</a:t>
            </a:r>
            <a:r>
              <a:rPr lang="en-US" dirty="0"/>
              <a:t>. </a:t>
            </a:r>
            <a:r>
              <a:rPr lang="en-US" dirty="0" smtClean="0">
                <a:hlinkClick r:id="rId4" tooltip="Acts of Peter"/>
              </a:rPr>
              <a:t>Peter</a:t>
            </a:r>
            <a:r>
              <a:rPr lang="en-US" dirty="0"/>
              <a:t> </a:t>
            </a:r>
            <a:r>
              <a:rPr lang="en-US" dirty="0" smtClean="0"/>
              <a:t> asked to be crucified </a:t>
            </a:r>
            <a:r>
              <a:rPr lang="en-US" dirty="0"/>
              <a:t>head </a:t>
            </a:r>
            <a:r>
              <a:rPr lang="en-US" dirty="0" smtClean="0"/>
              <a:t>down, because he was not worth to die in the same way that Christ died</a:t>
            </a:r>
            <a:endParaRPr lang="en-US" dirty="0"/>
          </a:p>
        </p:txBody>
      </p:sp>
    </p:spTree>
    <p:extLst>
      <p:ext uri="{BB962C8B-B14F-4D97-AF65-F5344CB8AC3E}">
        <p14:creationId xmlns:p14="http://schemas.microsoft.com/office/powerpoint/2010/main" val="301544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MARTYRS OF THE 20</a:t>
            </a:r>
            <a:r>
              <a:rPr lang="en-US" baseline="30000" dirty="0" smtClean="0"/>
              <a:t>TH</a:t>
            </a:r>
            <a:r>
              <a:rPr lang="en-US" dirty="0" smtClean="0"/>
              <a:t> &amp; 21</a:t>
            </a:r>
            <a:r>
              <a:rPr lang="en-US" baseline="30000" dirty="0" smtClean="0"/>
              <a:t>ST</a:t>
            </a:r>
            <a:r>
              <a:rPr lang="en-US" dirty="0" smtClean="0"/>
              <a:t>  CENTURY</a:t>
            </a:r>
            <a:endParaRPr lang="en-US" dirty="0"/>
          </a:p>
        </p:txBody>
      </p:sp>
      <p:sp>
        <p:nvSpPr>
          <p:cNvPr id="3" name="Content Placeholder 2"/>
          <p:cNvSpPr>
            <a:spLocks noGrp="1"/>
          </p:cNvSpPr>
          <p:nvPr>
            <p:ph idx="1"/>
          </p:nvPr>
        </p:nvSpPr>
        <p:spPr/>
        <p:txBody>
          <a:bodyPr/>
          <a:lstStyle/>
          <a:p>
            <a:r>
              <a:rPr lang="en-US" dirty="0"/>
              <a:t>Maximilian Kolbe, Edith Stein</a:t>
            </a:r>
            <a:r>
              <a:rPr lang="en-US" dirty="0" smtClean="0"/>
              <a:t>, </a:t>
            </a:r>
            <a:r>
              <a:rPr lang="en-US" dirty="0"/>
              <a:t>Oscar </a:t>
            </a:r>
            <a:r>
              <a:rPr lang="en-US" dirty="0" smtClean="0"/>
              <a:t>Romero, &amp; Mexican </a:t>
            </a:r>
            <a:r>
              <a:rPr lang="en-US" dirty="0"/>
              <a:t>Jesuit Miguel </a:t>
            </a:r>
            <a:r>
              <a:rPr lang="en-US" dirty="0" smtClean="0"/>
              <a:t>Pro</a:t>
            </a:r>
          </a:p>
          <a:p>
            <a:r>
              <a:rPr lang="en-US" dirty="0" smtClean="0"/>
              <a:t> </a:t>
            </a:r>
            <a:r>
              <a:rPr lang="en-US" dirty="0"/>
              <a:t>Ana Isabel Sanchez </a:t>
            </a:r>
            <a:r>
              <a:rPr lang="en-US" dirty="0" smtClean="0"/>
              <a:t>Torralba,</a:t>
            </a:r>
            <a:r>
              <a:rPr lang="en-US" dirty="0"/>
              <a:t> Sister Barbara Ann </a:t>
            </a:r>
            <a:r>
              <a:rPr lang="en-US" dirty="0" smtClean="0"/>
              <a:t>Ford,</a:t>
            </a:r>
            <a:r>
              <a:rPr lang="en-US" dirty="0"/>
              <a:t> Fr. Arley Arias </a:t>
            </a:r>
            <a:r>
              <a:rPr lang="en-US" dirty="0" smtClean="0"/>
              <a:t>Garcia, </a:t>
            </a:r>
            <a:r>
              <a:rPr lang="en-US" dirty="0"/>
              <a:t>. Fr. Gopal</a:t>
            </a:r>
            <a:endParaRPr lang="en-US" dirty="0" smtClean="0"/>
          </a:p>
          <a:p>
            <a:endParaRPr lang="en-US" dirty="0"/>
          </a:p>
        </p:txBody>
      </p:sp>
    </p:spTree>
    <p:extLst>
      <p:ext uri="{BB962C8B-B14F-4D97-AF65-F5344CB8AC3E}">
        <p14:creationId xmlns:p14="http://schemas.microsoft.com/office/powerpoint/2010/main" val="336466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MARTYRS TODAY</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2062956"/>
            <a:ext cx="6477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189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DAY MARTYRS</a:t>
            </a:r>
            <a:endParaRPr lang="en-US" dirty="0"/>
          </a:p>
        </p:txBody>
      </p:sp>
      <p:sp>
        <p:nvSpPr>
          <p:cNvPr id="3" name="Content Placeholder 2"/>
          <p:cNvSpPr>
            <a:spLocks noGrp="1"/>
          </p:cNvSpPr>
          <p:nvPr>
            <p:ph idx="1"/>
          </p:nvPr>
        </p:nvSpPr>
        <p:spPr/>
        <p:txBody>
          <a:bodyPr>
            <a:normAutofit fontScale="70000" lnSpcReduction="20000"/>
          </a:bodyPr>
          <a:lstStyle/>
          <a:p>
            <a:r>
              <a:rPr lang="en-US" dirty="0"/>
              <a:t>Rome, Italy, Mar 8, 2016 / 01:27 pm (</a:t>
            </a:r>
            <a:r>
              <a:rPr lang="en-US" dirty="0">
                <a:hlinkClick r:id="rId2"/>
              </a:rPr>
              <a:t>CNA/EWTN News</a:t>
            </a:r>
            <a:r>
              <a:rPr lang="en-US" dirty="0"/>
              <a:t>).- Sister Anslem, Sister Reginette, Sister Judith, and Sister Marguerite were serving as caretakers at the Missionaries of Charity's convent and nursing home in Aden, Yemen.</a:t>
            </a:r>
          </a:p>
          <a:p>
            <a:r>
              <a:rPr lang="en-US" dirty="0"/>
              <a:t>These sisters left their homes in India and Africa to serve the poor, elderly, and disabled in the war-torn country of Yemen. They worked together with volunteers at the convent's home care center, where they served around sixty to eighty patients of all religions.</a:t>
            </a:r>
          </a:p>
          <a:p>
            <a:r>
              <a:rPr lang="en-US" dirty="0"/>
              <a:t>“They were serving all poor people irrespective of their religion. Their duty was to help the poor,” a representative from the Apostolic Vicariate of Southern Arabia told CNA.</a:t>
            </a:r>
          </a:p>
          <a:p>
            <a:r>
              <a:rPr lang="en-US" dirty="0"/>
              <a:t>But on March 4, the convent was attacked by two gunmen who killed Sr. Anslem, Sr. Judith, Sr. Marguerite, and Sr. Reginette, along with sixteen other victims, including volunteers from Ethiopia and Yemen. Each victim was found handcuffed and shot in the head.</a:t>
            </a:r>
          </a:p>
          <a:p>
            <a:endParaRPr lang="en-US" dirty="0"/>
          </a:p>
        </p:txBody>
      </p:sp>
    </p:spTree>
    <p:extLst>
      <p:ext uri="{BB962C8B-B14F-4D97-AF65-F5344CB8AC3E}">
        <p14:creationId xmlns:p14="http://schemas.microsoft.com/office/powerpoint/2010/main" val="314787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CALL TO HOLINESS</a:t>
            </a:r>
            <a:endParaRPr lang="en-US" dirty="0"/>
          </a:p>
        </p:txBody>
      </p:sp>
      <p:sp>
        <p:nvSpPr>
          <p:cNvPr id="3" name="Content Placeholder 2"/>
          <p:cNvSpPr>
            <a:spLocks noGrp="1"/>
          </p:cNvSpPr>
          <p:nvPr>
            <p:ph idx="1"/>
          </p:nvPr>
        </p:nvSpPr>
        <p:spPr/>
        <p:txBody>
          <a:bodyPr>
            <a:normAutofit/>
          </a:bodyPr>
          <a:lstStyle/>
          <a:p>
            <a:r>
              <a:rPr lang="en-US" sz="6000" dirty="0" smtClean="0"/>
              <a:t>BECAUSE WE ARE MADE IN God’s image, we are called to reflect God to the world.</a:t>
            </a:r>
            <a:endParaRPr lang="en-US" sz="6000" dirty="0"/>
          </a:p>
        </p:txBody>
      </p:sp>
    </p:spTree>
    <p:extLst>
      <p:ext uri="{BB962C8B-B14F-4D97-AF65-F5344CB8AC3E}">
        <p14:creationId xmlns:p14="http://schemas.microsoft.com/office/powerpoint/2010/main" val="97809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DIFFICULT TO LIVE A LIFE OF HOLINESS IN OUR MODERN WORLD?</a:t>
            </a:r>
            <a:endParaRPr lang="en-US" dirty="0"/>
          </a:p>
        </p:txBody>
      </p:sp>
      <p:sp>
        <p:nvSpPr>
          <p:cNvPr id="3" name="Content Placeholder 2"/>
          <p:cNvSpPr>
            <a:spLocks noGrp="1"/>
          </p:cNvSpPr>
          <p:nvPr>
            <p:ph idx="1"/>
          </p:nvPr>
        </p:nvSpPr>
        <p:spPr/>
        <p:txBody>
          <a:bodyPr/>
          <a:lstStyle/>
          <a:p>
            <a:r>
              <a:rPr lang="en-US" b="1" dirty="0" smtClean="0"/>
              <a:t>Moral Relativism</a:t>
            </a:r>
            <a:r>
              <a:rPr lang="en-US" dirty="0" smtClean="0"/>
              <a:t>-do whatever you want</a:t>
            </a:r>
          </a:p>
          <a:p>
            <a:r>
              <a:rPr lang="en-US" b="1" dirty="0" smtClean="0"/>
              <a:t>Consumerism</a:t>
            </a:r>
            <a:r>
              <a:rPr lang="en-US" dirty="0" smtClean="0"/>
              <a:t>-get whatever you want</a:t>
            </a:r>
          </a:p>
          <a:p>
            <a:r>
              <a:rPr lang="en-US" b="1" dirty="0" smtClean="0"/>
              <a:t>Religious Indifference</a:t>
            </a:r>
            <a:r>
              <a:rPr lang="en-US" dirty="0" smtClean="0"/>
              <a:t>-believe whatever you want</a:t>
            </a:r>
            <a:endParaRPr lang="en-US" b="1" dirty="0"/>
          </a:p>
        </p:txBody>
      </p:sp>
    </p:spTree>
    <p:extLst>
      <p:ext uri="{BB962C8B-B14F-4D97-AF65-F5344CB8AC3E}">
        <p14:creationId xmlns:p14="http://schemas.microsoft.com/office/powerpoint/2010/main" val="3573120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RELATIVISM</a:t>
            </a:r>
            <a:endParaRPr lang="en-US" dirty="0"/>
          </a:p>
        </p:txBody>
      </p:sp>
      <p:sp>
        <p:nvSpPr>
          <p:cNvPr id="3" name="Content Placeholder 2"/>
          <p:cNvSpPr>
            <a:spLocks noGrp="1"/>
          </p:cNvSpPr>
          <p:nvPr>
            <p:ph idx="1"/>
          </p:nvPr>
        </p:nvSpPr>
        <p:spPr/>
        <p:txBody>
          <a:bodyPr/>
          <a:lstStyle/>
          <a:p>
            <a:r>
              <a:rPr lang="en-US" dirty="0"/>
              <a:t>Summing up the relative moral philosophy, Friedrich Nietzsche wrote, “You have your way, I have my way. As for the right way, it does not exist</a:t>
            </a:r>
            <a:r>
              <a:rPr lang="en-US" dirty="0" smtClean="0"/>
              <a:t>.”</a:t>
            </a:r>
          </a:p>
          <a:p>
            <a:r>
              <a:rPr lang="en-US" dirty="0" smtClean="0"/>
              <a:t>Many people do whatever they want with no care to how it may effect others</a:t>
            </a:r>
            <a:endParaRPr lang="en-US" dirty="0"/>
          </a:p>
        </p:txBody>
      </p:sp>
    </p:spTree>
    <p:extLst>
      <p:ext uri="{BB962C8B-B14F-4D97-AF65-F5344CB8AC3E}">
        <p14:creationId xmlns:p14="http://schemas.microsoft.com/office/powerpoint/2010/main" val="2861450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CONSUMERISM</a:t>
            </a:r>
            <a:endParaRPr lang="en-US" dirty="0"/>
          </a:p>
        </p:txBody>
      </p:sp>
      <p:sp>
        <p:nvSpPr>
          <p:cNvPr id="3" name="Content Placeholder 2"/>
          <p:cNvSpPr>
            <a:spLocks noGrp="1"/>
          </p:cNvSpPr>
          <p:nvPr>
            <p:ph idx="1"/>
          </p:nvPr>
        </p:nvSpPr>
        <p:spPr/>
        <p:txBody>
          <a:bodyPr/>
          <a:lstStyle/>
          <a:p>
            <a:r>
              <a:rPr lang="en-US" dirty="0" smtClean="0"/>
              <a:t>GET WHATEVER YOU WANT: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0"/>
            <a:ext cx="4495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438400"/>
            <a:ext cx="4495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39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059025" cy="114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571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INDIFFERENCE</a:t>
            </a:r>
            <a:endParaRPr lang="en-US" dirty="0"/>
          </a:p>
        </p:txBody>
      </p:sp>
      <p:sp>
        <p:nvSpPr>
          <p:cNvPr id="3" name="Rectangle 2"/>
          <p:cNvSpPr/>
          <p:nvPr/>
        </p:nvSpPr>
        <p:spPr>
          <a:xfrm>
            <a:off x="2286000" y="2551837"/>
            <a:ext cx="4572000" cy="2616101"/>
          </a:xfrm>
          <a:prstGeom prst="rect">
            <a:avLst/>
          </a:prstGeom>
        </p:spPr>
        <p:txBody>
          <a:bodyPr>
            <a:spAutoFit/>
          </a:bodyPr>
          <a:lstStyle/>
          <a:p>
            <a:r>
              <a:rPr lang="en-US" dirty="0"/>
              <a:t>The attitude that all religions are equally good and equally capable of leading a person to his or her eternal destiny. In its most extreme form, the theory that there is no one form of religious belief, divine worship, or moral </a:t>
            </a:r>
            <a:endParaRPr lang="en-US" dirty="0" smtClean="0"/>
          </a:p>
          <a:p>
            <a:r>
              <a:rPr lang="en-US" dirty="0" smtClean="0"/>
              <a:t>behavior </a:t>
            </a:r>
            <a:r>
              <a:rPr lang="en-US" dirty="0"/>
              <a:t>that has been revealed by God</a:t>
            </a:r>
            <a:r>
              <a:rPr lang="en-US" dirty="0" smtClean="0"/>
              <a:t>.</a:t>
            </a:r>
          </a:p>
          <a:p>
            <a:endParaRPr lang="en-US" dirty="0"/>
          </a:p>
          <a:p>
            <a:endParaRPr lang="en-US" dirty="0" smtClean="0"/>
          </a:p>
          <a:p>
            <a:r>
              <a:rPr lang="en-US" sz="2000" dirty="0" smtClean="0">
                <a:solidFill>
                  <a:srgbClr val="FF0000"/>
                </a:solidFill>
              </a:rPr>
              <a:t>BELIEVE WHATEVER YOU WANT!</a:t>
            </a:r>
            <a:endParaRPr lang="en-US" sz="2000" dirty="0">
              <a:solidFill>
                <a:srgbClr val="FF0000"/>
              </a:solidFill>
            </a:endParaRPr>
          </a:p>
        </p:txBody>
      </p:sp>
    </p:spTree>
    <p:extLst>
      <p:ext uri="{BB962C8B-B14F-4D97-AF65-F5344CB8AC3E}">
        <p14:creationId xmlns:p14="http://schemas.microsoft.com/office/powerpoint/2010/main" val="2085198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SANCTITY-HOLINESS</a:t>
            </a:r>
            <a:endParaRPr lang="en-US" dirty="0"/>
          </a:p>
        </p:txBody>
      </p:sp>
      <p:sp>
        <p:nvSpPr>
          <p:cNvPr id="4" name="Text Placeholder 3"/>
          <p:cNvSpPr>
            <a:spLocks noGrp="1"/>
          </p:cNvSpPr>
          <p:nvPr>
            <p:ph type="body" idx="1"/>
          </p:nvPr>
        </p:nvSpPr>
        <p:spPr/>
        <p:txBody>
          <a:bodyPr/>
          <a:lstStyle/>
          <a:p>
            <a:r>
              <a:rPr lang="en-US" dirty="0" smtClean="0"/>
              <a:t>THE GOSPELS</a:t>
            </a:r>
            <a:endParaRPr lang="en-US" dirty="0"/>
          </a:p>
        </p:txBody>
      </p:sp>
      <p:sp>
        <p:nvSpPr>
          <p:cNvPr id="6" name="Text Placeholder 5"/>
          <p:cNvSpPr>
            <a:spLocks noGrp="1"/>
          </p:cNvSpPr>
          <p:nvPr>
            <p:ph type="body" sz="quarter" idx="3"/>
          </p:nvPr>
        </p:nvSpPr>
        <p:spPr/>
        <p:txBody>
          <a:bodyPr/>
          <a:lstStyle/>
          <a:p>
            <a:r>
              <a:rPr lang="en-US" dirty="0" smtClean="0"/>
              <a:t>THE CATHOLIC CHURCH</a:t>
            </a:r>
            <a:endParaRPr lang="en-US"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710531" y="3574256"/>
            <a:ext cx="15335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975350" y="3569494"/>
            <a:ext cx="13811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91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smtClean="0"/>
              <a:t>THE LAITY ARE CALLED TO HOLINESS BY GOD &amp; BY THE CHURCH</a:t>
            </a:r>
            <a:endParaRPr lang="en-US" dirty="0"/>
          </a:p>
        </p:txBody>
      </p:sp>
      <p:sp>
        <p:nvSpPr>
          <p:cNvPr id="8" name="Subtitle 7"/>
          <p:cNvSpPr>
            <a:spLocks noGrp="1"/>
          </p:cNvSpPr>
          <p:nvPr>
            <p:ph type="subTitle" idx="1"/>
          </p:nvPr>
        </p:nvSpPr>
        <p:spPr/>
        <p:txBody>
          <a:bodyPr/>
          <a:lstStyle/>
          <a:p>
            <a:r>
              <a:rPr lang="en-US" dirty="0" smtClean="0"/>
              <a:t>THE SECOND VATICAN COUNCIL</a:t>
            </a:r>
          </a:p>
          <a:p>
            <a:r>
              <a:rPr lang="en-US" dirty="0" smtClean="0"/>
              <a:t>1962-1965</a:t>
            </a:r>
            <a:endParaRPr lang="en-US" dirty="0"/>
          </a:p>
        </p:txBody>
      </p:sp>
    </p:spTree>
    <p:extLst>
      <p:ext uri="{BB962C8B-B14F-4D97-AF65-F5344CB8AC3E}">
        <p14:creationId xmlns:p14="http://schemas.microsoft.com/office/powerpoint/2010/main" val="3934715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a:t>
            </a:r>
            <a:endParaRPr lang="en-US" dirty="0"/>
          </a:p>
        </p:txBody>
      </p:sp>
      <p:sp>
        <p:nvSpPr>
          <p:cNvPr id="3" name="Content Placeholder 2"/>
          <p:cNvSpPr>
            <a:spLocks noGrp="1"/>
          </p:cNvSpPr>
          <p:nvPr>
            <p:ph idx="1"/>
          </p:nvPr>
        </p:nvSpPr>
        <p:spPr/>
        <p:txBody>
          <a:bodyPr/>
          <a:lstStyle/>
          <a:p>
            <a:r>
              <a:rPr lang="en-US" dirty="0" smtClean="0">
                <a:solidFill>
                  <a:srgbClr val="FF0000"/>
                </a:solidFill>
              </a:rPr>
              <a:t>IS A FORMAL MEETING OF CHURCH LEADERS TO DELIBERATE, CLARIFY, STUDY, AND ENACT DECREES PERTAINING TO THE LIFE AND BELIEF OF THE CHURCH</a:t>
            </a:r>
          </a:p>
          <a:p>
            <a:r>
              <a:rPr lang="en-US" dirty="0" smtClean="0">
                <a:solidFill>
                  <a:srgbClr val="FF0000"/>
                </a:solidFill>
              </a:rPr>
              <a:t>THE FUNCTION OF THE COUNCIL IS TO SETTLE IMPORTANT QUESTIONS, EXPLAIN CHURCH TEACHINGS IN GREATER DETAIL AND PREVENT PROBLEMS FROM GETTING OUT OF HAND.</a:t>
            </a:r>
            <a:endParaRPr lang="en-US" dirty="0">
              <a:solidFill>
                <a:srgbClr val="FF0000"/>
              </a:solidFill>
            </a:endParaRPr>
          </a:p>
        </p:txBody>
      </p:sp>
    </p:spTree>
    <p:extLst>
      <p:ext uri="{BB962C8B-B14F-4D97-AF65-F5344CB8AC3E}">
        <p14:creationId xmlns:p14="http://schemas.microsoft.com/office/powerpoint/2010/main" val="315653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ECUMENICAL COUNCILS</a:t>
            </a:r>
            <a:endParaRPr lang="en-US" dirty="0"/>
          </a:p>
        </p:txBody>
      </p:sp>
      <p:sp>
        <p:nvSpPr>
          <p:cNvPr id="3" name="Content Placeholder 2"/>
          <p:cNvSpPr>
            <a:spLocks noGrp="1"/>
          </p:cNvSpPr>
          <p:nvPr>
            <p:ph idx="1"/>
          </p:nvPr>
        </p:nvSpPr>
        <p:spPr/>
        <p:txBody>
          <a:bodyPr>
            <a:normAutofit fontScale="25000" lnSpcReduction="20000"/>
          </a:bodyPr>
          <a:lstStyle/>
          <a:p>
            <a:r>
              <a:rPr lang="en-US" sz="4800" dirty="0"/>
              <a:t>First Council of Nicaea (325) </a:t>
            </a:r>
            <a:endParaRPr lang="en-US" sz="4800" dirty="0" smtClean="0"/>
          </a:p>
          <a:p>
            <a:r>
              <a:rPr lang="en-US" sz="4800" dirty="0" smtClean="0"/>
              <a:t>First </a:t>
            </a:r>
            <a:r>
              <a:rPr lang="en-US" sz="4800" dirty="0"/>
              <a:t>Council of Constantinople (381</a:t>
            </a:r>
            <a:r>
              <a:rPr lang="en-US" sz="4800" dirty="0" smtClean="0"/>
              <a:t>)</a:t>
            </a:r>
            <a:endParaRPr lang="en-US" sz="4800" dirty="0"/>
          </a:p>
          <a:p>
            <a:r>
              <a:rPr lang="en-US" sz="4800" dirty="0"/>
              <a:t>Council of Ephesus (431) </a:t>
            </a:r>
            <a:endParaRPr lang="en-US" sz="4800" dirty="0" smtClean="0"/>
          </a:p>
          <a:p>
            <a:r>
              <a:rPr lang="en-US" sz="4800" dirty="0" smtClean="0"/>
              <a:t>Second </a:t>
            </a:r>
            <a:r>
              <a:rPr lang="en-US" sz="4800" dirty="0"/>
              <a:t>Council of Ephesus (449) </a:t>
            </a:r>
            <a:endParaRPr lang="en-US" sz="4800" dirty="0" smtClean="0"/>
          </a:p>
          <a:p>
            <a:r>
              <a:rPr lang="en-US" sz="4800" dirty="0" smtClean="0"/>
              <a:t>Council </a:t>
            </a:r>
            <a:r>
              <a:rPr lang="en-US" sz="4800" dirty="0"/>
              <a:t>of Chalcedon (451</a:t>
            </a:r>
            <a:r>
              <a:rPr lang="en-US" sz="4800" dirty="0" smtClean="0"/>
              <a:t>)</a:t>
            </a:r>
            <a:endParaRPr lang="en-US" sz="4800" dirty="0"/>
          </a:p>
          <a:p>
            <a:r>
              <a:rPr lang="en-US" sz="4800" dirty="0"/>
              <a:t>Second Council of Constantinople (553</a:t>
            </a:r>
            <a:r>
              <a:rPr lang="en-US" sz="4800" dirty="0" smtClean="0"/>
              <a:t>)</a:t>
            </a:r>
            <a:endParaRPr lang="en-US" sz="4800" dirty="0"/>
          </a:p>
          <a:p>
            <a:r>
              <a:rPr lang="en-US" sz="4800" dirty="0"/>
              <a:t>Quinisext Council, also called Council in Trullo (692</a:t>
            </a:r>
            <a:r>
              <a:rPr lang="en-US" sz="4800" dirty="0" smtClean="0"/>
              <a:t>)</a:t>
            </a:r>
            <a:endParaRPr lang="en-US" sz="4800" dirty="0"/>
          </a:p>
          <a:p>
            <a:r>
              <a:rPr lang="en-US" sz="4800" dirty="0"/>
              <a:t>Second Council of Nicaea (787</a:t>
            </a:r>
            <a:r>
              <a:rPr lang="en-US" sz="4800" dirty="0" smtClean="0"/>
              <a:t>)</a:t>
            </a:r>
            <a:endParaRPr lang="en-US" sz="4800" dirty="0"/>
          </a:p>
          <a:p>
            <a:r>
              <a:rPr lang="en-US" sz="4800" dirty="0"/>
              <a:t>Fourth Council of Constantinople (869-870) </a:t>
            </a:r>
            <a:endParaRPr lang="en-US" sz="4800" dirty="0" smtClean="0"/>
          </a:p>
          <a:p>
            <a:r>
              <a:rPr lang="en-US" sz="4800" dirty="0" smtClean="0"/>
              <a:t>First </a:t>
            </a:r>
            <a:r>
              <a:rPr lang="en-US" sz="4800" dirty="0"/>
              <a:t>Council of the Lateran (1123) </a:t>
            </a:r>
            <a:endParaRPr lang="en-US" sz="4800" dirty="0" smtClean="0"/>
          </a:p>
          <a:p>
            <a:r>
              <a:rPr lang="en-US" sz="4800" dirty="0" smtClean="0"/>
              <a:t>Second </a:t>
            </a:r>
            <a:r>
              <a:rPr lang="en-US" sz="4800" dirty="0"/>
              <a:t>Council of the Lateran (1139</a:t>
            </a:r>
            <a:r>
              <a:rPr lang="en-US" sz="4800" dirty="0" smtClean="0"/>
              <a:t>)</a:t>
            </a:r>
            <a:endParaRPr lang="en-US" sz="4800" dirty="0"/>
          </a:p>
          <a:p>
            <a:r>
              <a:rPr lang="en-US" sz="4800" dirty="0"/>
              <a:t>Third Council of the Lateran (1179) </a:t>
            </a:r>
            <a:endParaRPr lang="en-US" sz="4800" dirty="0" smtClean="0"/>
          </a:p>
          <a:p>
            <a:r>
              <a:rPr lang="en-US" sz="4800" dirty="0" smtClean="0"/>
              <a:t>Fourth </a:t>
            </a:r>
            <a:r>
              <a:rPr lang="en-US" sz="4800" dirty="0"/>
              <a:t>Council of the Lateran (1215</a:t>
            </a:r>
            <a:r>
              <a:rPr lang="en-US" sz="4800" dirty="0" smtClean="0"/>
              <a:t>)</a:t>
            </a:r>
            <a:endParaRPr lang="en-US" sz="4800" dirty="0"/>
          </a:p>
          <a:p>
            <a:r>
              <a:rPr lang="en-US" sz="4800" dirty="0"/>
              <a:t>First Council of Lyon (1245</a:t>
            </a:r>
            <a:r>
              <a:rPr lang="en-US" sz="4800" dirty="0" smtClean="0"/>
              <a:t>)</a:t>
            </a:r>
            <a:endParaRPr lang="en-US" sz="4800" dirty="0"/>
          </a:p>
          <a:p>
            <a:r>
              <a:rPr lang="en-US" sz="4800" dirty="0"/>
              <a:t>Second Council of Lyon (1274</a:t>
            </a:r>
            <a:r>
              <a:rPr lang="en-US" sz="4800" dirty="0" smtClean="0"/>
              <a:t>).</a:t>
            </a:r>
            <a:endParaRPr lang="en-US" sz="4800" dirty="0"/>
          </a:p>
          <a:p>
            <a:pPr marL="0" indent="0">
              <a:buNone/>
            </a:pPr>
            <a:r>
              <a:rPr lang="en-US" sz="4800" dirty="0" smtClean="0"/>
              <a:t>          Council </a:t>
            </a:r>
            <a:r>
              <a:rPr lang="en-US" sz="4800" dirty="0"/>
              <a:t>of Vienne (1311â€“1312</a:t>
            </a:r>
            <a:r>
              <a:rPr lang="en-US" sz="4800" dirty="0" smtClean="0"/>
              <a:t>)</a:t>
            </a:r>
            <a:endParaRPr lang="en-US" sz="4800" dirty="0"/>
          </a:p>
          <a:p>
            <a:r>
              <a:rPr lang="en-US" sz="4800" dirty="0"/>
              <a:t>Council of Pisa (1409) </a:t>
            </a:r>
            <a:endParaRPr lang="en-US" sz="4800" dirty="0" smtClean="0"/>
          </a:p>
          <a:p>
            <a:r>
              <a:rPr lang="en-US" sz="4800" dirty="0" smtClean="0"/>
              <a:t>Council </a:t>
            </a:r>
            <a:r>
              <a:rPr lang="en-US" sz="4800" dirty="0"/>
              <a:t>of Constance (1414â€“1418) </a:t>
            </a:r>
            <a:endParaRPr lang="en-US" sz="4800" dirty="0" smtClean="0"/>
          </a:p>
          <a:p>
            <a:r>
              <a:rPr lang="en-US" sz="4800" dirty="0" smtClean="0"/>
              <a:t>Council </a:t>
            </a:r>
            <a:r>
              <a:rPr lang="en-US" sz="4800" dirty="0"/>
              <a:t>of Siena (1423â€“1424</a:t>
            </a:r>
            <a:r>
              <a:rPr lang="en-US" sz="4800" dirty="0" smtClean="0"/>
              <a:t>)</a:t>
            </a:r>
            <a:endParaRPr lang="en-US" sz="4800" dirty="0"/>
          </a:p>
          <a:p>
            <a:r>
              <a:rPr lang="en-US" sz="4800" dirty="0"/>
              <a:t>Council of Basel, Ferrara and Florence (1431â€“1445) </a:t>
            </a:r>
            <a:endParaRPr lang="en-US" sz="4800" dirty="0" smtClean="0"/>
          </a:p>
          <a:p>
            <a:r>
              <a:rPr lang="en-US" sz="4800" dirty="0" smtClean="0"/>
              <a:t>Fifth </a:t>
            </a:r>
            <a:r>
              <a:rPr lang="en-US" sz="4800" dirty="0"/>
              <a:t>Council of the Lateran (1512â€“1514) addressed church </a:t>
            </a:r>
            <a:r>
              <a:rPr lang="en-US" sz="4800" dirty="0" smtClean="0"/>
              <a:t>reform.</a:t>
            </a:r>
          </a:p>
          <a:p>
            <a:r>
              <a:rPr lang="en-US" sz="4800" dirty="0" smtClean="0"/>
              <a:t>Council </a:t>
            </a:r>
            <a:r>
              <a:rPr lang="en-US" sz="4800" dirty="0"/>
              <a:t>of Trent (1545â€“1563, </a:t>
            </a:r>
          </a:p>
          <a:p>
            <a:r>
              <a:rPr lang="en-US" sz="4800" dirty="0"/>
              <a:t>First Council of the Vatican (1870; officially, 1870â€“1960</a:t>
            </a:r>
            <a:r>
              <a:rPr lang="en-US" sz="4800" dirty="0" smtClean="0"/>
              <a:t>)</a:t>
            </a:r>
            <a:endParaRPr lang="en-US" sz="4800" dirty="0"/>
          </a:p>
          <a:p>
            <a:r>
              <a:rPr lang="en-US" sz="4800" dirty="0"/>
              <a:t>Second Council of the Vatican (1962â€“1965</a:t>
            </a:r>
            <a:r>
              <a:rPr lang="en-US" sz="4800" dirty="0" smtClean="0"/>
              <a:t>)</a:t>
            </a:r>
            <a:endParaRPr lang="en-US" sz="4800" dirty="0"/>
          </a:p>
          <a:p>
            <a:endParaRPr lang="en-US" dirty="0"/>
          </a:p>
        </p:txBody>
      </p:sp>
    </p:spTree>
    <p:extLst>
      <p:ext uri="{BB962C8B-B14F-4D97-AF65-F5344CB8AC3E}">
        <p14:creationId xmlns:p14="http://schemas.microsoft.com/office/powerpoint/2010/main" val="3281012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DECREE ON LAITY</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Official pronouncement announcing that the baptized are called to perfection of life and to evangelize all who they meet.</a:t>
            </a:r>
          </a:p>
          <a:p>
            <a:r>
              <a:rPr lang="en-US" dirty="0" smtClean="0"/>
              <a:t>The Laity share in the priestly, prophetic and kingly office of Christ through their baptism.</a:t>
            </a:r>
          </a:p>
          <a:p>
            <a:r>
              <a:rPr lang="en-US" dirty="0" smtClean="0"/>
              <a:t>The Lay apostolate is exercised when they work at the evangelization and </a:t>
            </a:r>
            <a:r>
              <a:rPr lang="en-US" b="1" dirty="0" smtClean="0"/>
              <a:t>SANTIFICATION</a:t>
            </a:r>
            <a:r>
              <a:rPr lang="en-US" dirty="0" smtClean="0"/>
              <a:t> of others by spreading the Spirit of Christ</a:t>
            </a:r>
            <a:endParaRPr lang="en-US" dirty="0"/>
          </a:p>
        </p:txBody>
      </p:sp>
    </p:spTree>
    <p:extLst>
      <p:ext uri="{BB962C8B-B14F-4D97-AF65-F5344CB8AC3E}">
        <p14:creationId xmlns:p14="http://schemas.microsoft.com/office/powerpoint/2010/main" val="311776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Sanctity (Holiness)</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anose="020B0604020202020204" pitchFamily="34" charset="0"/>
              <a:buChar char="•"/>
            </a:pPr>
            <a:r>
              <a:rPr lang="en-US" sz="4400" b="1" dirty="0"/>
              <a:t>Sanctity (Holiness) </a:t>
            </a:r>
            <a:r>
              <a:rPr lang="en-US" sz="4400" dirty="0"/>
              <a:t>requires us to be obedient to the will of God in our lives.  The Gospels and the Catholic Church provide the teachings and structure that, if followed, are obedient to the will of God.</a:t>
            </a:r>
          </a:p>
          <a:p>
            <a:endParaRPr lang="en-US" dirty="0"/>
          </a:p>
        </p:txBody>
      </p:sp>
    </p:spTree>
    <p:extLst>
      <p:ext uri="{BB962C8B-B14F-4D97-AF65-F5344CB8AC3E}">
        <p14:creationId xmlns:p14="http://schemas.microsoft.com/office/powerpoint/2010/main" val="3411697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SANCTIFICATION</a:t>
            </a:r>
            <a:endParaRPr lang="en-US" dirty="0">
              <a:solidFill>
                <a:schemeClr val="tx2"/>
              </a:solidFill>
            </a:endParaRPr>
          </a:p>
        </p:txBody>
      </p:sp>
      <p:sp>
        <p:nvSpPr>
          <p:cNvPr id="3" name="Content Placeholder 2"/>
          <p:cNvSpPr>
            <a:spLocks noGrp="1"/>
          </p:cNvSpPr>
          <p:nvPr>
            <p:ph idx="1"/>
          </p:nvPr>
        </p:nvSpPr>
        <p:spPr/>
        <p:txBody>
          <a:bodyPr>
            <a:noAutofit/>
          </a:bodyPr>
          <a:lstStyle/>
          <a:p>
            <a:r>
              <a:rPr lang="en-US" sz="4000" dirty="0" smtClean="0"/>
              <a:t>The process of being made holy. This begins at Baptism and continues throughout the life of the Christian and is completed when a person enters heaven and becomes totally and irrevocably united with God.</a:t>
            </a:r>
            <a:endParaRPr lang="en-US" sz="4000" dirty="0"/>
          </a:p>
        </p:txBody>
      </p:sp>
    </p:spTree>
    <p:extLst>
      <p:ext uri="{BB962C8B-B14F-4D97-AF65-F5344CB8AC3E}">
        <p14:creationId xmlns:p14="http://schemas.microsoft.com/office/powerpoint/2010/main" val="58435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SANCTIFYING GRACE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BAPTISM, WE RECEIVE SANCTIFYING GRACE(</a:t>
            </a:r>
            <a:r>
              <a:rPr lang="en-US" dirty="0" smtClean="0">
                <a:solidFill>
                  <a:srgbClr val="FF0000"/>
                </a:solidFill>
              </a:rPr>
              <a:t>THE PRESENCE OF GOD IN THE PERSON</a:t>
            </a:r>
            <a:r>
              <a:rPr lang="en-US" dirty="0" smtClean="0"/>
              <a:t>) IN THE THEOLOGICAL VIRTUES OF FAITH, HOPE, AND CHARITY(LOVE).</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0712" y="3962400"/>
            <a:ext cx="5715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041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GRACE</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4800" dirty="0" smtClean="0">
                <a:solidFill>
                  <a:schemeClr val="accent1">
                    <a:lumMod val="75000"/>
                  </a:schemeClr>
                </a:solidFill>
              </a:rPr>
              <a:t>IS THE FREE AND UNDESERVED </a:t>
            </a:r>
            <a:r>
              <a:rPr lang="en-US" sz="4800" b="1" i="1" dirty="0" smtClean="0">
                <a:solidFill>
                  <a:schemeClr val="accent1">
                    <a:lumMod val="75000"/>
                  </a:schemeClr>
                </a:solidFill>
              </a:rPr>
              <a:t>GIFT</a:t>
            </a:r>
            <a:r>
              <a:rPr lang="en-US" sz="4800" dirty="0" smtClean="0">
                <a:solidFill>
                  <a:schemeClr val="accent1">
                    <a:lumMod val="75000"/>
                  </a:schemeClr>
                </a:solidFill>
              </a:rPr>
              <a:t> THAT GOD GIVES US TO RESPOND TO OUR VOCATION TO BECOME HIS ADOPTED CHILDREN!</a:t>
            </a:r>
            <a:endParaRPr lang="en-US" sz="4800" dirty="0">
              <a:solidFill>
                <a:schemeClr val="accent1">
                  <a:lumMod val="75000"/>
                </a:schemeClr>
              </a:solidFill>
            </a:endParaRPr>
          </a:p>
        </p:txBody>
      </p:sp>
    </p:spTree>
    <p:extLst>
      <p:ext uri="{BB962C8B-B14F-4D97-AF65-F5344CB8AC3E}">
        <p14:creationId xmlns:p14="http://schemas.microsoft.com/office/powerpoint/2010/main" val="3862487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1. HOW DO WE BECOME HOLY?</a:t>
            </a:r>
          </a:p>
          <a:p>
            <a:r>
              <a:rPr lang="en-US" dirty="0" smtClean="0"/>
              <a:t>2. WHERE CAN WE LEARN WHAT WE MUST DO TO BE HOLY PEOPLE?</a:t>
            </a:r>
          </a:p>
          <a:p>
            <a:r>
              <a:rPr lang="en-US" dirty="0" smtClean="0"/>
              <a:t>3. GIVE FIVE EXAMPLES OF HOLINESS.</a:t>
            </a:r>
          </a:p>
          <a:p>
            <a:r>
              <a:rPr lang="en-US" dirty="0" smtClean="0"/>
              <a:t>4. NAME TWO WAYS IN WHICH YOU CAN HELP OTHERS TO </a:t>
            </a:r>
            <a:r>
              <a:rPr lang="en-US" smtClean="0"/>
              <a:t>BE HOLY?</a:t>
            </a:r>
            <a:endParaRPr lang="en-US" dirty="0"/>
          </a:p>
        </p:txBody>
      </p:sp>
    </p:spTree>
    <p:extLst>
      <p:ext uri="{BB962C8B-B14F-4D97-AF65-F5344CB8AC3E}">
        <p14:creationId xmlns:p14="http://schemas.microsoft.com/office/powerpoint/2010/main" val="1354099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Vocation</a:t>
            </a:r>
            <a:endParaRPr lang="en-US" dirty="0"/>
          </a:p>
        </p:txBody>
      </p:sp>
      <p:sp>
        <p:nvSpPr>
          <p:cNvPr id="3" name="Content Placeholder 2"/>
          <p:cNvSpPr>
            <a:spLocks noGrp="1"/>
          </p:cNvSpPr>
          <p:nvPr>
            <p:ph idx="1"/>
          </p:nvPr>
        </p:nvSpPr>
        <p:spPr/>
        <p:txBody>
          <a:bodyPr/>
          <a:lstStyle/>
          <a:p>
            <a:r>
              <a:rPr lang="en-US" dirty="0" smtClean="0"/>
              <a:t>To live this universal call to holiness, one must realize the vocation to which he or she is called</a:t>
            </a:r>
          </a:p>
          <a:p>
            <a:r>
              <a:rPr lang="en-US" b="1" dirty="0" smtClean="0">
                <a:solidFill>
                  <a:srgbClr val="FF0000"/>
                </a:solidFill>
              </a:rPr>
              <a:t>LAITY</a:t>
            </a:r>
          </a:p>
          <a:p>
            <a:r>
              <a:rPr lang="en-US" b="1" dirty="0" smtClean="0"/>
              <a:t>CLERGY</a:t>
            </a:r>
            <a:endParaRPr lang="en-US" b="1" dirty="0"/>
          </a:p>
        </p:txBody>
      </p:sp>
    </p:spTree>
    <p:extLst>
      <p:ext uri="{BB962C8B-B14F-4D97-AF65-F5344CB8AC3E}">
        <p14:creationId xmlns:p14="http://schemas.microsoft.com/office/powerpoint/2010/main" val="197068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live a life of holiness?</a:t>
            </a:r>
            <a:endParaRPr lang="en-US" dirty="0"/>
          </a:p>
        </p:txBody>
      </p:sp>
      <p:sp>
        <p:nvSpPr>
          <p:cNvPr id="3" name="Content Placeholder 2"/>
          <p:cNvSpPr>
            <a:spLocks noGrp="1"/>
          </p:cNvSpPr>
          <p:nvPr>
            <p:ph idx="1"/>
          </p:nvPr>
        </p:nvSpPr>
        <p:spPr/>
        <p:txBody>
          <a:bodyPr>
            <a:normAutofit lnSpcReduction="10000"/>
          </a:bodyPr>
          <a:lstStyle/>
          <a:p>
            <a:r>
              <a:rPr lang="en-US" dirty="0" smtClean="0"/>
              <a:t>We are called the “</a:t>
            </a:r>
            <a:r>
              <a:rPr lang="en-US" b="1" dirty="0" smtClean="0">
                <a:solidFill>
                  <a:srgbClr val="FF0000"/>
                </a:solidFill>
              </a:rPr>
              <a:t>Laity” </a:t>
            </a:r>
            <a:r>
              <a:rPr lang="en-US" dirty="0" smtClean="0"/>
              <a:t>and are called to a holy witness of Christ in all circumstances.</a:t>
            </a:r>
          </a:p>
          <a:p>
            <a:r>
              <a:rPr lang="en-US" b="1" dirty="0" smtClean="0">
                <a:solidFill>
                  <a:srgbClr val="FF0000"/>
                </a:solidFill>
              </a:rPr>
              <a:t>Laity</a:t>
            </a:r>
            <a:r>
              <a:rPr lang="en-US" dirty="0" smtClean="0"/>
              <a:t> are the faithful who, having been incorporated into Christ through Baptism, are made part of the people of God and the Church.</a:t>
            </a:r>
          </a:p>
          <a:p>
            <a:r>
              <a:rPr lang="en-US" b="1" dirty="0" smtClean="0">
                <a:solidFill>
                  <a:srgbClr val="FF0000"/>
                </a:solidFill>
              </a:rPr>
              <a:t>Laity </a:t>
            </a:r>
            <a:r>
              <a:rPr lang="en-US" dirty="0" smtClean="0"/>
              <a:t>have not received the Sacrament of Holy Orders, but are expected to receive other sacraments.</a:t>
            </a:r>
          </a:p>
          <a:p>
            <a:endParaRPr lang="en-US" b="1" dirty="0" smtClean="0">
              <a:solidFill>
                <a:srgbClr val="FF0000"/>
              </a:solidFill>
            </a:endParaRPr>
          </a:p>
          <a:p>
            <a:endParaRPr lang="en-US" dirty="0" smtClean="0"/>
          </a:p>
          <a:p>
            <a:endParaRPr lang="en-US" dirty="0"/>
          </a:p>
        </p:txBody>
      </p:sp>
    </p:spTree>
    <p:extLst>
      <p:ext uri="{BB962C8B-B14F-4D97-AF65-F5344CB8AC3E}">
        <p14:creationId xmlns:p14="http://schemas.microsoft.com/office/powerpoint/2010/main" val="51659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CLERGY</a:t>
            </a:r>
            <a:endParaRPr lang="en-US" b="1" dirty="0"/>
          </a:p>
        </p:txBody>
      </p:sp>
      <p:sp>
        <p:nvSpPr>
          <p:cNvPr id="3" name="Content Placeholder 2"/>
          <p:cNvSpPr>
            <a:spLocks noGrp="1"/>
          </p:cNvSpPr>
          <p:nvPr>
            <p:ph idx="1"/>
          </p:nvPr>
        </p:nvSpPr>
        <p:spPr/>
        <p:txBody>
          <a:bodyPr/>
          <a:lstStyle/>
          <a:p>
            <a:r>
              <a:rPr lang="en-US" b="1" dirty="0" smtClean="0"/>
              <a:t>Clergy </a:t>
            </a:r>
            <a:r>
              <a:rPr lang="en-US" dirty="0" smtClean="0"/>
              <a:t>recognize their vocation to reflect God and serve the Church in their everyday lives, until death</a:t>
            </a:r>
          </a:p>
          <a:p>
            <a:r>
              <a:rPr lang="en-US" b="1" dirty="0" smtClean="0"/>
              <a:t>Clergy </a:t>
            </a:r>
            <a:r>
              <a:rPr lang="en-US" dirty="0" smtClean="0"/>
              <a:t>receive the sacrament of Holy Orders</a:t>
            </a:r>
          </a:p>
          <a:p>
            <a:r>
              <a:rPr lang="en-US" b="1" dirty="0" smtClean="0"/>
              <a:t>Clergy</a:t>
            </a:r>
            <a:r>
              <a:rPr lang="en-US" dirty="0" smtClean="0"/>
              <a:t> take vows</a:t>
            </a:r>
          </a:p>
          <a:p>
            <a:endParaRPr lang="en-US" dirty="0"/>
          </a:p>
          <a:p>
            <a:pPr marL="0" indent="0" algn="ctr">
              <a:buNone/>
            </a:pPr>
            <a:r>
              <a:rPr lang="en-US" dirty="0" smtClean="0"/>
              <a:t>Poverty/chastity/ communal life, etc.</a:t>
            </a:r>
            <a:endParaRPr lang="en-US" dirty="0"/>
          </a:p>
        </p:txBody>
      </p:sp>
    </p:spTree>
    <p:extLst>
      <p:ext uri="{BB962C8B-B14F-4D97-AF65-F5344CB8AC3E}">
        <p14:creationId xmlns:p14="http://schemas.microsoft.com/office/powerpoint/2010/main" val="117645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800" dirty="0"/>
              <a:t>The Catechism of the Catholic Church tells us: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00B0F0"/>
                </a:solidFill>
              </a:rPr>
              <a:t>“</a:t>
            </a:r>
            <a:r>
              <a:rPr lang="en-US" b="1" dirty="0">
                <a:solidFill>
                  <a:srgbClr val="00B0F0"/>
                </a:solidFill>
              </a:rPr>
              <a:t>In order to reach this perfection the faithful should use the strength dealt out to them by Christ’s Gift, so that…doing the will of the Father in everything, they may wholeheartedly devote themselves to the glory of God and to the service of their neighbor.  Thus the holiness of the People of God will grow in fruitful abundance, as is clearly shown in the history of the Church through the lives of so many saints.” (CCC 2013)</a:t>
            </a:r>
            <a:endParaRPr lang="en-US" dirty="0">
              <a:solidFill>
                <a:srgbClr val="00B0F0"/>
              </a:solidFill>
            </a:endParaRPr>
          </a:p>
        </p:txBody>
      </p:sp>
    </p:spTree>
    <p:extLst>
      <p:ext uri="{BB962C8B-B14F-4D97-AF65-F5344CB8AC3E}">
        <p14:creationId xmlns:p14="http://schemas.microsoft.com/office/powerpoint/2010/main" val="26800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The Latin word from which the word </a:t>
            </a:r>
            <a:r>
              <a:rPr lang="en-US" b="1" i="1" dirty="0"/>
              <a:t>Saint</a:t>
            </a:r>
            <a:r>
              <a:rPr lang="en-US" dirty="0"/>
              <a:t> comes from is </a:t>
            </a:r>
            <a:r>
              <a:rPr lang="en-US" b="1" dirty="0"/>
              <a:t>Sanctus – </a:t>
            </a:r>
            <a:r>
              <a:rPr lang="en-US" dirty="0"/>
              <a:t>Holy.</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1" name="Picture 3" descr="C:\Users\Finn\AppData\Local\Microsoft\Windows\INetCache\IE\JB39M4UD\Todos_los_Santo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1" y="2133600"/>
            <a:ext cx="594360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37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1552</Words>
  <Application>Microsoft Office PowerPoint</Application>
  <PresentationFormat>On-screen Show (4:3)</PresentationFormat>
  <Paragraphs>134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What does it mean to be holy? </vt:lpstr>
      <vt:lpstr>SANCTITY</vt:lpstr>
      <vt:lpstr>UNIVERSAL CALL TO HOLINESS</vt:lpstr>
      <vt:lpstr>Sanctity (Holiness)</vt:lpstr>
      <vt:lpstr>Vocation</vt:lpstr>
      <vt:lpstr>How do we live a life of holiness?</vt:lpstr>
      <vt:lpstr>THE CLERGY</vt:lpstr>
      <vt:lpstr>The Catechism of the Catholic Church tells us: </vt:lpstr>
      <vt:lpstr>The Latin word from which the word Saint comes from is Sanctus – Holy.   </vt:lpstr>
      <vt:lpstr>SAINTS</vt:lpstr>
      <vt:lpstr>OUR PURPOSE ON EARTH IS TO LIVE A LIFE OF PERSONAL SANCTITY OR HOLINESS.   </vt:lpstr>
      <vt:lpstr>HOLINESS=HAPINESS</vt:lpstr>
      <vt:lpstr>ACTIVITY</vt:lpstr>
      <vt:lpstr>WRONG IDEAS ABOUT HOLINESS</vt:lpstr>
      <vt:lpstr>WRONG IDEAS ABOUT HOLINESS</vt:lpstr>
      <vt:lpstr>WRONG IDEAS ABOUT HOLINESS</vt:lpstr>
      <vt:lpstr>WRONG IDEAS ABOUT HOLINESS</vt:lpstr>
      <vt:lpstr>WRONG IDEAS ABOUT HOLINESS</vt:lpstr>
      <vt:lpstr>WRONG IDEAS ABOUT HOLINESS</vt:lpstr>
      <vt:lpstr>WRONG IDEAS ABOUT HOLINESS</vt:lpstr>
      <vt:lpstr>WRONG IDEAS ABOUT HOLINESS</vt:lpstr>
      <vt:lpstr>MARTYRS</vt:lpstr>
      <vt:lpstr>MARTYRS-ST. LAWRENCE</vt:lpstr>
      <vt:lpstr>ST. LAWRENCE</vt:lpstr>
      <vt:lpstr>ST.PETER</vt:lpstr>
      <vt:lpstr>ST. PETER</vt:lpstr>
      <vt:lpstr>MARTYRS OF THE 20TH &amp; 21ST  CENTURY</vt:lpstr>
      <vt:lpstr>MARTYRS TODAY</vt:lpstr>
      <vt:lpstr>PRESENT DAY MARTYRS</vt:lpstr>
      <vt:lpstr>WHY IS IT DIFFICULT TO LIVE A LIFE OF HOLINESS IN OUR MODERN WORLD?</vt:lpstr>
      <vt:lpstr>MORAL RELATIVISM</vt:lpstr>
      <vt:lpstr>CONSUMERISM</vt:lpstr>
      <vt:lpstr>PowerPoint Presentation</vt:lpstr>
      <vt:lpstr>RELIGIOUS INDIFFERENCE</vt:lpstr>
      <vt:lpstr>SANCTITY-HOLINESS</vt:lpstr>
      <vt:lpstr>THE LAITY ARE CALLED TO HOLINESS BY GOD &amp; BY THE CHURCH</vt:lpstr>
      <vt:lpstr>COUNCIL</vt:lpstr>
      <vt:lpstr>ECUMENICAL COUNCILS</vt:lpstr>
      <vt:lpstr>DECREE ON LAITY</vt:lpstr>
      <vt:lpstr>SANCTIFICATION</vt:lpstr>
      <vt:lpstr>SANCTIFYING GRACE</vt:lpstr>
      <vt:lpstr>GRACE</vt:lpstr>
      <vt:lpstr>ASSIGNMENT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does it mean to be holy?</dc:title>
  <dc:creator>Finn</dc:creator>
  <cp:lastModifiedBy>Finn</cp:lastModifiedBy>
  <cp:revision>21</cp:revision>
  <dcterms:created xsi:type="dcterms:W3CDTF">2016-09-10T15:48:44Z</dcterms:created>
  <dcterms:modified xsi:type="dcterms:W3CDTF">2016-09-17T15:26:11Z</dcterms:modified>
</cp:coreProperties>
</file>