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7"/>
  </p:notesMasterIdLst>
  <p:sldIdLst>
    <p:sldId id="256" r:id="rId2"/>
    <p:sldId id="257" r:id="rId3"/>
    <p:sldId id="258" r:id="rId4"/>
    <p:sldId id="260" r:id="rId5"/>
    <p:sldId id="297" r:id="rId6"/>
    <p:sldId id="298" r:id="rId7"/>
    <p:sldId id="261" r:id="rId8"/>
    <p:sldId id="262" r:id="rId9"/>
    <p:sldId id="263" r:id="rId10"/>
    <p:sldId id="266" r:id="rId11"/>
    <p:sldId id="267" r:id="rId12"/>
    <p:sldId id="268" r:id="rId13"/>
    <p:sldId id="269" r:id="rId14"/>
    <p:sldId id="301" r:id="rId15"/>
    <p:sldId id="270" r:id="rId16"/>
    <p:sldId id="271"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64" r:id="rId41"/>
    <p:sldId id="272" r:id="rId42"/>
    <p:sldId id="299" r:id="rId43"/>
    <p:sldId id="265" r:id="rId44"/>
    <p:sldId id="273"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1" autoAdjust="0"/>
    <p:restoredTop sz="92945" autoAdjust="0"/>
  </p:normalViewPr>
  <p:slideViewPr>
    <p:cSldViewPr>
      <p:cViewPr varScale="1">
        <p:scale>
          <a:sx n="41" d="100"/>
          <a:sy n="41" d="100"/>
        </p:scale>
        <p:origin x="-69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69F517-76E7-46BD-AD07-8EB7D2D5B2BD}" type="datetimeFigureOut">
              <a:rPr lang="en-US" smtClean="0"/>
              <a:pPr/>
              <a:t>4/15/2010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0AA345-A5CD-4C53-8EB0-64394C69C1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40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41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43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0AA345-A5CD-4C53-8EB0-64394C69C19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F4D592A-CB86-41A1-A500-0146EDE376AA}" type="datetimeFigureOut">
              <a:rPr lang="en-US" smtClean="0"/>
              <a:pPr/>
              <a:t>4/15/2010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E376EEB-2644-400F-90FC-70129CCD64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4D592A-CB86-41A1-A500-0146EDE376AA}" type="datetimeFigureOut">
              <a:rPr lang="en-US" smtClean="0"/>
              <a:pPr/>
              <a:t>4/15/2010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6EEB-2644-400F-90FC-70129CCD64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4D592A-CB86-41A1-A500-0146EDE376AA}" type="datetimeFigureOut">
              <a:rPr lang="en-US" smtClean="0"/>
              <a:pPr/>
              <a:t>4/15/2010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6EEB-2644-400F-90FC-70129CCD64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F4D592A-CB86-41A1-A500-0146EDE376AA}" type="datetimeFigureOut">
              <a:rPr lang="en-US" smtClean="0"/>
              <a:pPr/>
              <a:t>4/15/2010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3E376EEB-2644-400F-90FC-70129CCD64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0F4D592A-CB86-41A1-A500-0146EDE376AA}" type="datetimeFigureOut">
              <a:rPr lang="en-US" smtClean="0"/>
              <a:pPr/>
              <a:t>4/15/2010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3E376EEB-2644-400F-90FC-70129CCD649C}"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F4D592A-CB86-41A1-A500-0146EDE376AA}" type="datetimeFigureOut">
              <a:rPr lang="en-US" smtClean="0"/>
              <a:pPr/>
              <a:t>4/15/2010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3E376EEB-2644-400F-90FC-70129CCD64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F4D592A-CB86-41A1-A500-0146EDE376AA}" type="datetimeFigureOut">
              <a:rPr lang="en-US" smtClean="0"/>
              <a:pPr/>
              <a:t>4/15/2010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E376EEB-2644-400F-90FC-70129CCD649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4D592A-CB86-41A1-A500-0146EDE376AA}" type="datetimeFigureOut">
              <a:rPr lang="en-US" smtClean="0"/>
              <a:pPr/>
              <a:t>4/15/2010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76EEB-2644-400F-90FC-70129CCD64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F4D592A-CB86-41A1-A500-0146EDE376AA}" type="datetimeFigureOut">
              <a:rPr lang="en-US" smtClean="0"/>
              <a:pPr/>
              <a:t>4/15/2010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3E376EEB-2644-400F-90FC-70129CCD64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F4D592A-CB86-41A1-A500-0146EDE376AA}" type="datetimeFigureOut">
              <a:rPr lang="en-US" smtClean="0"/>
              <a:pPr/>
              <a:t>4/15/2010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E376EEB-2644-400F-90FC-70129CCD649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F4D592A-CB86-41A1-A500-0146EDE376AA}" type="datetimeFigureOut">
              <a:rPr lang="en-US" smtClean="0"/>
              <a:pPr/>
              <a:t>4/15/2010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E376EEB-2644-400F-90FC-70129CCD649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F4D592A-CB86-41A1-A500-0146EDE376AA}" type="datetimeFigureOut">
              <a:rPr lang="en-US" smtClean="0"/>
              <a:pPr/>
              <a:t>4/15/2010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E376EEB-2644-400F-90FC-70129CCD649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www.youtube.com/watch?v=FEsTIOIufiQ" TargetMode="External"/><Relationship Id="rId3" Type="http://schemas.openxmlformats.org/officeDocument/2006/relationships/hyperlink" Target="http://kidshealth.org/parent/general/body_basics/endocrine.html" TargetMode="External"/><Relationship Id="rId7" Type="http://schemas.openxmlformats.org/officeDocument/2006/relationships/hyperlink" Target="http://www.becomehealthynow.com/article/bodyendocrine/737" TargetMode="External"/><Relationship Id="rId2" Type="http://schemas.openxmlformats.org/officeDocument/2006/relationships/hyperlink" Target="http://www.hormone.org/Endo101/page2.cfm" TargetMode="External"/><Relationship Id="rId1" Type="http://schemas.openxmlformats.org/officeDocument/2006/relationships/slideLayout" Target="../slideLayouts/slideLayout2.xml"/><Relationship Id="rId6" Type="http://schemas.openxmlformats.org/officeDocument/2006/relationships/hyperlink" Target="http://www.becomehealthynow.com/article/bodyimmune/961" TargetMode="External"/><Relationship Id="rId11" Type="http://schemas.openxmlformats.org/officeDocument/2006/relationships/hyperlink" Target="http://www.youtube.com/watch?v=Vn9crOgnGgs" TargetMode="External"/><Relationship Id="rId5" Type="http://schemas.openxmlformats.org/officeDocument/2006/relationships/hyperlink" Target="http://www.youtube.com/watch?v=hLeBNyB1qKU&amp;feature=related" TargetMode="External"/><Relationship Id="rId10" Type="http://schemas.openxmlformats.org/officeDocument/2006/relationships/hyperlink" Target="http://www.youtube.com/watch?v=06jbq3bxKE0" TargetMode="External"/><Relationship Id="rId4" Type="http://schemas.openxmlformats.org/officeDocument/2006/relationships/hyperlink" Target="http://www.youtube.com/watch?v=HrMi4GikWwQ" TargetMode="External"/><Relationship Id="rId9" Type="http://schemas.openxmlformats.org/officeDocument/2006/relationships/hyperlink" Target="http://www.youtube.com/watch?v=7V0HB4cKIM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Endocrine System</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Subtitle 2"/>
          <p:cNvSpPr>
            <a:spLocks noGrp="1"/>
          </p:cNvSpPr>
          <p:nvPr>
            <p:ph type="subTitle" idx="1"/>
          </p:nvPr>
        </p:nvSpPr>
        <p:spPr>
          <a:xfrm>
            <a:off x="609600" y="3505200"/>
            <a:ext cx="8062912" cy="1752600"/>
          </a:xfrm>
        </p:spPr>
        <p:txBody>
          <a:bodyPr>
            <a:normAutofit/>
          </a:bodyPr>
          <a:lstStyle/>
          <a:p>
            <a:r>
              <a:rPr lang="en-US" sz="2400" dirty="0" smtClean="0"/>
              <a:t>Danny Graham</a:t>
            </a:r>
          </a:p>
          <a:p>
            <a:r>
              <a:rPr lang="en-US" sz="2400" dirty="0" err="1" smtClean="0">
                <a:solidFill>
                  <a:schemeClr val="tx1"/>
                </a:solidFill>
              </a:rPr>
              <a:t>Dierdre</a:t>
            </a:r>
            <a:r>
              <a:rPr lang="en-US" sz="2400" dirty="0" smtClean="0">
                <a:solidFill>
                  <a:schemeClr val="tx1"/>
                </a:solidFill>
              </a:rPr>
              <a:t> </a:t>
            </a:r>
            <a:r>
              <a:rPr lang="en-US" sz="2400" dirty="0" err="1" smtClean="0">
                <a:solidFill>
                  <a:schemeClr val="tx1"/>
                </a:solidFill>
              </a:rPr>
              <a:t>Mosbah</a:t>
            </a:r>
            <a:endParaRPr lang="en-US" sz="2400" dirty="0" smtClean="0">
              <a:solidFill>
                <a:schemeClr val="tx1"/>
              </a:solidFill>
            </a:endParaRPr>
          </a:p>
          <a:p>
            <a:r>
              <a:rPr lang="en-US" sz="2400" dirty="0" smtClean="0">
                <a:solidFill>
                  <a:schemeClr val="tx1"/>
                </a:solidFill>
              </a:rPr>
              <a:t>Elena </a:t>
            </a:r>
            <a:r>
              <a:rPr lang="en-US" sz="2400" dirty="0" err="1" smtClean="0">
                <a:solidFill>
                  <a:schemeClr val="tx1"/>
                </a:solidFill>
              </a:rPr>
              <a:t>Iannece</a:t>
            </a:r>
            <a:endParaRPr lang="en-US" sz="2400" dirty="0" smtClean="0">
              <a:solidFill>
                <a:schemeClr val="tx1"/>
              </a:solidFill>
            </a:endParaRPr>
          </a:p>
          <a:p>
            <a:r>
              <a:rPr lang="en-US" sz="2400" dirty="0" smtClean="0">
                <a:solidFill>
                  <a:schemeClr val="tx1"/>
                </a:solidFill>
              </a:rPr>
              <a:t>Marianna </a:t>
            </a:r>
            <a:r>
              <a:rPr lang="en-US" sz="2400" dirty="0" err="1" smtClean="0">
                <a:solidFill>
                  <a:schemeClr val="tx1"/>
                </a:solidFill>
              </a:rPr>
              <a:t>Cat</a:t>
            </a:r>
            <a:r>
              <a:rPr lang="en-US" sz="2400" dirty="0" err="1" smtClean="0"/>
              <a:t>ege</a:t>
            </a:r>
            <a:endParaRPr lang="en-US" sz="2400" dirty="0"/>
          </a:p>
        </p:txBody>
      </p:sp>
      <p:pic>
        <p:nvPicPr>
          <p:cNvPr id="68610" name="Picture 2" descr="http://www.mayoclinic.com/images/image_popup/r7_endocrinesystem.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838200" y="2476500"/>
            <a:ext cx="3505200" cy="4381500"/>
          </a:xfrm>
          <a:prstGeom prst="rect">
            <a:avLst/>
          </a:prstGeom>
          <a:noFill/>
          <a:effectLst>
            <a:glow rad="228600">
              <a:schemeClr val="accent4">
                <a:satMod val="175000"/>
                <a:alpha val="40000"/>
              </a:schemeClr>
            </a:glow>
            <a:outerShdw blurRad="50800" dist="50800" dir="5400000" algn="ctr" rotWithShape="0">
              <a:srgbClr val="000000"/>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t>Pituitary Gland</a:t>
            </a:r>
            <a:endParaRPr lang="en-US" sz="5400" dirty="0"/>
          </a:p>
        </p:txBody>
      </p:sp>
      <p:pic>
        <p:nvPicPr>
          <p:cNvPr id="5" name="Picture Placeholder 4" descr="pituitary_gland.jpg"/>
          <p:cNvPicPr>
            <a:picLocks noGrp="1" noChangeAspect="1"/>
          </p:cNvPicPr>
          <p:nvPr>
            <p:ph type="pic" idx="1"/>
          </p:nvPr>
        </p:nvPicPr>
        <p:blipFill>
          <a:blip r:embed="rId3" cstate="print"/>
          <a:srcRect t="17941" b="17941"/>
          <a:stretch>
            <a:fillRect/>
          </a:stretch>
        </p:blipFill>
        <p:spPr/>
      </p:pic>
      <p:sp>
        <p:nvSpPr>
          <p:cNvPr id="4" name="Text Placeholder 3"/>
          <p:cNvSpPr>
            <a:spLocks noGrp="1"/>
          </p:cNvSpPr>
          <p:nvPr>
            <p:ph type="body" sz="half" idx="2"/>
          </p:nvPr>
        </p:nvSpPr>
        <p:spPr>
          <a:xfrm>
            <a:off x="1143000" y="5867400"/>
            <a:ext cx="7333488" cy="990600"/>
          </a:xfrm>
        </p:spPr>
        <p:txBody>
          <a:bodyPr>
            <a:normAutofit/>
          </a:bodyPr>
          <a:lstStyle/>
          <a:p>
            <a:r>
              <a:rPr lang="en-US" dirty="0" smtClean="0"/>
              <a:t>The pituitary gland is a tiny organ, the size of a pea, found at the base of the brain. As the master gland of the body, it produces and secretes many hormones that travel through the body, directing certain processes and stimulating other glands to produce certain hormones.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228600"/>
          <a:ext cx="8534400" cy="6440328"/>
        </p:xfrm>
        <a:graphic>
          <a:graphicData uri="http://schemas.openxmlformats.org/drawingml/2006/table">
            <a:tbl>
              <a:tblPr firstRow="1" bandRow="1">
                <a:tableStyleId>{5C22544A-7EE6-4342-B048-85BDC9FD1C3A}</a:tableStyleId>
              </a:tblPr>
              <a:tblGrid>
                <a:gridCol w="4267200"/>
                <a:gridCol w="4267200"/>
              </a:tblGrid>
              <a:tr h="412849">
                <a:tc>
                  <a:txBody>
                    <a:bodyPr/>
                    <a:lstStyle/>
                    <a:p>
                      <a:pPr algn="ctr"/>
                      <a:r>
                        <a:rPr lang="en-US" dirty="0" smtClean="0"/>
                        <a:t>Names</a:t>
                      </a:r>
                      <a:r>
                        <a:rPr lang="en-US" baseline="0" dirty="0" smtClean="0"/>
                        <a:t> of Hormones Secreted by the Pituitary Gland</a:t>
                      </a:r>
                      <a:endParaRPr lang="en-US" dirty="0"/>
                    </a:p>
                  </a:txBody>
                  <a:tcPr/>
                </a:tc>
                <a:tc>
                  <a:txBody>
                    <a:bodyPr/>
                    <a:lstStyle/>
                    <a:p>
                      <a:pPr algn="ctr"/>
                      <a:r>
                        <a:rPr lang="en-US" dirty="0" smtClean="0"/>
                        <a:t>Hormone Usage</a:t>
                      </a:r>
                      <a:endParaRPr lang="en-US" dirty="0"/>
                    </a:p>
                  </a:txBody>
                  <a:tcPr/>
                </a:tc>
              </a:tr>
              <a:tr h="882551">
                <a:tc>
                  <a:txBody>
                    <a:bodyPr/>
                    <a:lstStyle/>
                    <a:p>
                      <a:r>
                        <a:rPr lang="en-US" sz="1600" dirty="0" err="1" smtClean="0"/>
                        <a:t>Prolactin</a:t>
                      </a:r>
                      <a:endParaRPr lang="en-US" sz="1600" dirty="0"/>
                    </a:p>
                  </a:txBody>
                  <a:tcPr/>
                </a:tc>
                <a:tc>
                  <a:txBody>
                    <a:bodyPr/>
                    <a:lstStyle/>
                    <a:p>
                      <a:r>
                        <a:rPr lang="en-US" sz="1200" dirty="0" smtClean="0"/>
                        <a:t>* stimulates milk production from the breasts after childbirth to enable nursing</a:t>
                      </a:r>
                    </a:p>
                    <a:p>
                      <a:r>
                        <a:rPr lang="en-US" sz="1200" dirty="0" smtClean="0"/>
                        <a:t>*</a:t>
                      </a:r>
                      <a:r>
                        <a:rPr lang="en-US" sz="1200" baseline="0" dirty="0" smtClean="0"/>
                        <a:t> </a:t>
                      </a:r>
                      <a:r>
                        <a:rPr lang="en-US" sz="1200" dirty="0" smtClean="0"/>
                        <a:t>affects sex hormone levels from ovaries in women and from testes in men</a:t>
                      </a:r>
                      <a:endParaRPr lang="en-US" sz="1200" dirty="0"/>
                    </a:p>
                  </a:txBody>
                  <a:tcPr/>
                </a:tc>
              </a:tr>
              <a:tr h="11593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Growth Hormone (GH)</a:t>
                      </a:r>
                    </a:p>
                    <a:p>
                      <a:endParaRPr lang="en-US" dirty="0"/>
                    </a:p>
                  </a:txBody>
                  <a:tcPr/>
                </a:tc>
                <a:tc>
                  <a:txBody>
                    <a:bodyPr/>
                    <a:lstStyle/>
                    <a:p>
                      <a:r>
                        <a:rPr lang="en-US" sz="1200" dirty="0" smtClean="0"/>
                        <a:t>*</a:t>
                      </a:r>
                      <a:r>
                        <a:rPr lang="en-US" sz="1200" baseline="0" dirty="0" smtClean="0"/>
                        <a:t> S</a:t>
                      </a:r>
                      <a:r>
                        <a:rPr lang="en-US" sz="1200" dirty="0" smtClean="0"/>
                        <a:t>timulates growth in childhood and is important for maintaining a healthy body composition and well-being in adults</a:t>
                      </a:r>
                    </a:p>
                    <a:p>
                      <a:r>
                        <a:rPr lang="en-US" sz="1200" dirty="0" smtClean="0"/>
                        <a:t>*</a:t>
                      </a:r>
                      <a:r>
                        <a:rPr lang="en-US" sz="1200" baseline="0" dirty="0" smtClean="0"/>
                        <a:t> in</a:t>
                      </a:r>
                      <a:r>
                        <a:rPr lang="en-US" sz="1200" dirty="0" smtClean="0"/>
                        <a:t> adults it is important for maintaining muscle mass as well as bone mass</a:t>
                      </a:r>
                      <a:endParaRPr lang="en-US" sz="1200" dirty="0"/>
                    </a:p>
                  </a:txBody>
                  <a:tcPr/>
                </a:tc>
              </a:tr>
              <a:tr h="412849">
                <a:tc>
                  <a:txBody>
                    <a:bodyPr/>
                    <a:lstStyle/>
                    <a:p>
                      <a:r>
                        <a:rPr lang="en-US" sz="1600" dirty="0" err="1" smtClean="0"/>
                        <a:t>Adenocorticotropin</a:t>
                      </a:r>
                      <a:r>
                        <a:rPr lang="en-US" sz="1600" dirty="0" smtClean="0"/>
                        <a:t> (ACTH)</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S</a:t>
                      </a:r>
                      <a:r>
                        <a:rPr lang="en-US" sz="1200" dirty="0" smtClean="0"/>
                        <a:t>timulates the production of </a:t>
                      </a:r>
                      <a:r>
                        <a:rPr lang="en-US" sz="1200" dirty="0" err="1" smtClean="0"/>
                        <a:t>cortisol</a:t>
                      </a:r>
                      <a:r>
                        <a:rPr lang="en-US" sz="1200" dirty="0" smtClean="0"/>
                        <a:t> by the adrenal glands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dirty="0" err="1" smtClean="0"/>
                        <a:t>Cortisol</a:t>
                      </a:r>
                      <a:r>
                        <a:rPr lang="en-US" sz="1200" dirty="0" smtClean="0"/>
                        <a:t>, a "stress hormone" is vital to our survival. It helps to maintain blood pressure and blood glucose levels.</a:t>
                      </a:r>
                    </a:p>
                  </a:txBody>
                  <a:tcPr/>
                </a:tc>
              </a:tr>
              <a:tr h="644723">
                <a:tc>
                  <a:txBody>
                    <a:bodyPr/>
                    <a:lstStyle/>
                    <a:p>
                      <a:r>
                        <a:rPr lang="en-US" sz="1600" dirty="0" smtClean="0"/>
                        <a:t>Thyroid</a:t>
                      </a:r>
                      <a:r>
                        <a:rPr lang="en-US" sz="1600" baseline="0" dirty="0" smtClean="0"/>
                        <a:t> Stimulating Hormone (TSH)</a:t>
                      </a:r>
                      <a:endParaRPr lang="en-US" sz="1600" dirty="0"/>
                    </a:p>
                  </a:txBody>
                  <a:tcPr/>
                </a:tc>
                <a:tc>
                  <a:txBody>
                    <a:bodyPr/>
                    <a:lstStyle/>
                    <a:p>
                      <a:r>
                        <a:rPr lang="en-US" sz="1200" dirty="0" smtClean="0"/>
                        <a:t>*Stimulates the thyroid gland, which regulates the body's metabolism, energy, growth, and nervous system activity;</a:t>
                      </a:r>
                      <a:r>
                        <a:rPr lang="en-US" sz="1200" baseline="0" dirty="0" smtClean="0"/>
                        <a:t> </a:t>
                      </a:r>
                      <a:r>
                        <a:rPr lang="en-US" sz="1200" dirty="0" smtClean="0"/>
                        <a:t>vital to our survival.</a:t>
                      </a:r>
                      <a:endParaRPr lang="en-US" sz="1200" dirty="0"/>
                    </a:p>
                  </a:txBody>
                  <a:tcPr/>
                </a:tc>
              </a:tr>
              <a:tr h="412849">
                <a:tc>
                  <a:txBody>
                    <a:bodyPr/>
                    <a:lstStyle/>
                    <a:p>
                      <a:r>
                        <a:rPr lang="en-US" sz="1600" dirty="0" err="1" smtClean="0"/>
                        <a:t>Antidiuretic</a:t>
                      </a:r>
                      <a:r>
                        <a:rPr lang="en-US" sz="1600" dirty="0" smtClean="0"/>
                        <a:t> Hormone (ADH)</a:t>
                      </a:r>
                      <a:endParaRPr lang="en-US" sz="1600" dirty="0"/>
                    </a:p>
                  </a:txBody>
                  <a:tcPr/>
                </a:tc>
                <a:tc>
                  <a:txBody>
                    <a:bodyPr/>
                    <a:lstStyle/>
                    <a:p>
                      <a:r>
                        <a:rPr lang="en-US" sz="1200" dirty="0" smtClean="0"/>
                        <a:t>*</a:t>
                      </a:r>
                      <a:r>
                        <a:rPr lang="en-US" sz="1200" baseline="0" dirty="0" smtClean="0"/>
                        <a:t> A</a:t>
                      </a:r>
                      <a:r>
                        <a:rPr lang="en-US" sz="1200" dirty="0" smtClean="0"/>
                        <a:t>lso called vasopressin, regulates water balance. If this hormone is not released properly, it can lead to too little hormone (called diabetes </a:t>
                      </a:r>
                      <a:r>
                        <a:rPr lang="en-US" sz="1200" dirty="0" err="1" smtClean="0"/>
                        <a:t>insipidus</a:t>
                      </a:r>
                      <a:r>
                        <a:rPr lang="en-US" sz="1200" dirty="0" smtClean="0"/>
                        <a:t>), or too much hormone (called syndrome of inappropriate ADH). </a:t>
                      </a:r>
                      <a:endParaRPr lang="en-US" sz="1200" dirty="0"/>
                    </a:p>
                  </a:txBody>
                  <a:tcPr/>
                </a:tc>
              </a:tr>
              <a:tr h="412849">
                <a:tc>
                  <a:txBody>
                    <a:bodyPr/>
                    <a:lstStyle/>
                    <a:p>
                      <a:r>
                        <a:rPr lang="en-US" sz="1600" dirty="0" smtClean="0"/>
                        <a:t>Luteinizing Hormone (LH)</a:t>
                      </a:r>
                      <a:endParaRPr lang="en-US" sz="1600" dirty="0"/>
                    </a:p>
                  </a:txBody>
                  <a:tcPr/>
                </a:tc>
                <a:tc>
                  <a:txBody>
                    <a:bodyPr/>
                    <a:lstStyle/>
                    <a:p>
                      <a:r>
                        <a:rPr lang="en-US" sz="1200" dirty="0" smtClean="0"/>
                        <a:t>* Regulates testosterone in men and estrogen in women</a:t>
                      </a:r>
                      <a:endParaRPr lang="en-US" sz="1200" dirty="0"/>
                    </a:p>
                  </a:txBody>
                  <a:tcPr/>
                </a:tc>
              </a:tr>
              <a:tr h="644723">
                <a:tc>
                  <a:txBody>
                    <a:bodyPr/>
                    <a:lstStyle/>
                    <a:p>
                      <a:r>
                        <a:rPr lang="en-US" sz="1600" dirty="0" smtClean="0"/>
                        <a:t>Follicle Stimulating Hormone (FSH)</a:t>
                      </a:r>
                      <a:endParaRPr lang="en-US" sz="1600" dirty="0"/>
                    </a:p>
                  </a:txBody>
                  <a:tcPr/>
                </a:tc>
                <a:tc>
                  <a:txBody>
                    <a:bodyPr/>
                    <a:lstStyle/>
                    <a:p>
                      <a:r>
                        <a:rPr lang="en-US" sz="1200" dirty="0" smtClean="0"/>
                        <a:t>*Promotes sperm production in men and stimulates the ovaries to enable ovulation in women </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t>Hypothalamus</a:t>
            </a:r>
            <a:endParaRPr lang="en-US" sz="5400" dirty="0"/>
          </a:p>
        </p:txBody>
      </p:sp>
      <p:sp>
        <p:nvSpPr>
          <p:cNvPr id="3" name="Text Placeholder 2"/>
          <p:cNvSpPr>
            <a:spLocks noGrp="1"/>
          </p:cNvSpPr>
          <p:nvPr>
            <p:ph type="body" idx="2"/>
          </p:nvPr>
        </p:nvSpPr>
        <p:spPr/>
        <p:txBody>
          <a:bodyPr>
            <a:normAutofit/>
          </a:bodyPr>
          <a:lstStyle/>
          <a:p>
            <a:r>
              <a:rPr lang="en-US" sz="1600" dirty="0" smtClean="0"/>
              <a:t>* The hypothalamus is part of the brain that is situated above the pituitary gland. It releases hormones that start and stop the release of pituitary hormones. </a:t>
            </a:r>
          </a:p>
          <a:p>
            <a:pPr>
              <a:buFont typeface="Arial" charset="0"/>
              <a:buChar char="•"/>
            </a:pPr>
            <a:r>
              <a:rPr lang="en-US" sz="1600" dirty="0" smtClean="0"/>
              <a:t>Controls hormone production in the pituitary gland through several releasing hormones.</a:t>
            </a:r>
          </a:p>
          <a:p>
            <a:pPr>
              <a:buFont typeface="Arial" charset="0"/>
              <a:buChar char="•"/>
            </a:pPr>
            <a:r>
              <a:rPr lang="en-US" sz="1600" dirty="0" smtClean="0"/>
              <a:t> The </a:t>
            </a:r>
            <a:r>
              <a:rPr lang="en-US" sz="1600" dirty="0" err="1" smtClean="0"/>
              <a:t>Gonadotropin</a:t>
            </a:r>
            <a:r>
              <a:rPr lang="en-US" sz="1600" dirty="0" smtClean="0"/>
              <a:t>-releasing hormone (</a:t>
            </a:r>
            <a:r>
              <a:rPr lang="en-US" sz="1600" dirty="0" err="1" smtClean="0"/>
              <a:t>GnRH</a:t>
            </a:r>
            <a:r>
              <a:rPr lang="en-US" sz="1600" dirty="0" smtClean="0"/>
              <a:t>) tells the pituitary gland to make luteinizing hormone (LH) and follicle stimulating hormone (FSH), which are important for normal puberty.</a:t>
            </a:r>
            <a:endParaRPr lang="en-US" sz="1600" dirty="0"/>
          </a:p>
        </p:txBody>
      </p:sp>
      <p:pic>
        <p:nvPicPr>
          <p:cNvPr id="5" name="Content Placeholder 4" descr="hypothalamus.jpg"/>
          <p:cNvPicPr>
            <a:picLocks noGrp="1" noChangeAspect="1"/>
          </p:cNvPicPr>
          <p:nvPr>
            <p:ph sz="half" idx="1"/>
          </p:nvPr>
        </p:nvPicPr>
        <p:blipFill>
          <a:blip r:embed="rId3" cstate="print">
            <a:duotone>
              <a:schemeClr val="accent1">
                <a:shade val="45000"/>
                <a:satMod val="135000"/>
              </a:schemeClr>
              <a:prstClr val="white"/>
            </a:duotone>
          </a:blip>
          <a:stretch>
            <a:fillRect/>
          </a:stretch>
        </p:blipFill>
        <p:spPr>
          <a:xfrm>
            <a:off x="4067175" y="1701800"/>
            <a:ext cx="4445000" cy="3225800"/>
          </a:xfrm>
          <a:ln>
            <a:solidFill>
              <a:srgbClr val="FFFF0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View into the Hypothalamus</a:t>
            </a:r>
            <a:endParaRPr lang="en-US" dirty="0"/>
          </a:p>
        </p:txBody>
      </p:sp>
      <p:sp>
        <p:nvSpPr>
          <p:cNvPr id="4" name="Text Placeholder 3"/>
          <p:cNvSpPr>
            <a:spLocks noGrp="1"/>
          </p:cNvSpPr>
          <p:nvPr>
            <p:ph type="body" idx="1"/>
          </p:nvPr>
        </p:nvSpPr>
        <p:spPr/>
        <p:txBody>
          <a:bodyPr/>
          <a:lstStyle/>
          <a:p>
            <a:r>
              <a:rPr lang="en-US" dirty="0" smtClean="0"/>
              <a:t>This picture depicts the hypothalamus situated next to the pituitary gland, which allows it to link the nervous system to the endocrine system.</a:t>
            </a:r>
            <a:endParaRPr lang="en-US" dirty="0"/>
          </a:p>
        </p:txBody>
      </p:sp>
      <p:pic>
        <p:nvPicPr>
          <p:cNvPr id="5" name="Picture Placeholder 4" descr="pithypothalamus.jpg"/>
          <p:cNvPicPr>
            <a:picLocks noGrp="1" noChangeAspect="1"/>
          </p:cNvPicPr>
          <p:nvPr>
            <p:ph type="pic" idx="4294967295"/>
          </p:nvPr>
        </p:nvPicPr>
        <p:blipFill>
          <a:blip r:embed="rId3" cstate="print"/>
          <a:srcRect t="7497" b="7497"/>
          <a:stretch>
            <a:fillRect/>
          </a:stretch>
        </p:blipFill>
        <p:spPr>
          <a:xfrm>
            <a:off x="4038600" y="2971800"/>
            <a:ext cx="4888929" cy="3657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97608"/>
          </a:xfrm>
        </p:spPr>
        <p:txBody>
          <a:bodyPr/>
          <a:lstStyle/>
          <a:p>
            <a:r>
              <a:rPr lang="en-US" dirty="0" smtClean="0"/>
              <a:t>The hypothalamus also regulates homeostasis. Homeostasis is the maintenance of a stable internal environment of a system.</a:t>
            </a:r>
          </a:p>
          <a:p>
            <a:r>
              <a:rPr lang="en-US" dirty="0" smtClean="0"/>
              <a:t>It contains regulatory areas for the following:</a:t>
            </a:r>
          </a:p>
          <a:p>
            <a:pPr lvl="2"/>
            <a:r>
              <a:rPr lang="en-US" dirty="0" smtClean="0"/>
              <a:t>Hunger</a:t>
            </a:r>
          </a:p>
          <a:p>
            <a:pPr lvl="2"/>
            <a:r>
              <a:rPr lang="en-US" dirty="0" smtClean="0"/>
              <a:t>Thirst</a:t>
            </a:r>
          </a:p>
          <a:p>
            <a:pPr lvl="2"/>
            <a:r>
              <a:rPr lang="en-US" dirty="0" smtClean="0"/>
              <a:t>Body Temperature</a:t>
            </a:r>
          </a:p>
          <a:p>
            <a:pPr lvl="2"/>
            <a:r>
              <a:rPr lang="en-US" dirty="0" smtClean="0"/>
              <a:t>Water Balance</a:t>
            </a:r>
          </a:p>
          <a:p>
            <a:pPr lvl="2"/>
            <a:r>
              <a:rPr lang="en-US" dirty="0" smtClean="0"/>
              <a:t>Blood Pressure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smtClean="0"/>
              <a:t>THYMUS</a:t>
            </a:r>
            <a:endParaRPr lang="en-US" sz="8000" dirty="0"/>
          </a:p>
        </p:txBody>
      </p:sp>
      <p:pic>
        <p:nvPicPr>
          <p:cNvPr id="6" name="Picture Placeholder 5" descr="thymus.gif"/>
          <p:cNvPicPr>
            <a:picLocks noGrp="1" noChangeAspect="1"/>
          </p:cNvPicPr>
          <p:nvPr>
            <p:ph type="pic" idx="1"/>
          </p:nvPr>
        </p:nvPicPr>
        <p:blipFill>
          <a:blip r:embed="rId3" cstate="print"/>
          <a:srcRect l="3242" r="3242"/>
          <a:stretch>
            <a:fillRect/>
          </a:stretch>
        </p:blipFill>
        <p:spPr/>
      </p:pic>
      <p:sp>
        <p:nvSpPr>
          <p:cNvPr id="5" name="Text Placeholder 4"/>
          <p:cNvSpPr>
            <a:spLocks noGrp="1"/>
          </p:cNvSpPr>
          <p:nvPr>
            <p:ph type="body" sz="half" idx="2"/>
          </p:nvPr>
        </p:nvSpPr>
        <p:spPr/>
        <p:txBody>
          <a:bodyPr/>
          <a:lstStyle/>
          <a:p>
            <a:r>
              <a:rPr lang="en-US" dirty="0" smtClean="0"/>
              <a:t>The thymus is a gland needed early in life for normal immune function.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1447800"/>
            <a:ext cx="7086600" cy="4495800"/>
          </a:xfrm>
          <a:prstGeom prst="roundRect">
            <a:avLst/>
          </a:prstGeom>
          <a:blipFill dpi="0" rotWithShape="1">
            <a:blip r:embed="rId3" cstate="print">
              <a:alphaModFix amt="32000"/>
              <a:lum contrast="-2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thymus is very large just after a child is born and weighs its greatest when a child reaches puberty. Once puberty is reached, the tissue is replaced by fat. </a:t>
            </a:r>
          </a:p>
          <a:p>
            <a:pPr algn="ctr"/>
            <a:endParaRPr lang="en-US" dirty="0" smtClean="0"/>
          </a:p>
          <a:p>
            <a:pPr algn="ctr"/>
            <a:r>
              <a:rPr lang="en-US" dirty="0" smtClean="0"/>
              <a:t>The thymus gland secretes hormones called </a:t>
            </a:r>
            <a:r>
              <a:rPr lang="en-US" dirty="0" err="1" smtClean="0"/>
              <a:t>humoral</a:t>
            </a:r>
            <a:r>
              <a:rPr lang="en-US" dirty="0" smtClean="0"/>
              <a:t> factor which allow the development of the lymphoid system, which is a system throughout the body that helps it to reach a mature immune response in cells. This allows protection from invading bodies such as bacteria. </a:t>
            </a:r>
            <a:endParaRPr lang="en-US" dirty="0"/>
          </a:p>
        </p:txBody>
      </p:sp>
      <p:sp>
        <p:nvSpPr>
          <p:cNvPr id="5" name="Rectangle 4"/>
          <p:cNvSpPr/>
          <p:nvPr/>
        </p:nvSpPr>
        <p:spPr>
          <a:xfrm>
            <a:off x="1552972" y="228600"/>
            <a:ext cx="568456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TO Know:</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Pineal Gland</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This gland is small and weighs a little more than 0.1 gram. In humans, it is about 1 cm in length. It lies between the two cerebral hemispheres of the brain, above the third ventricle of the spinal column. It has a large supply of adrenergic nerve fibers which influence its secretions. On a microscopic level, the gland is composed of </a:t>
            </a:r>
            <a:r>
              <a:rPr lang="en-US" dirty="0" err="1" smtClean="0"/>
              <a:t>pinealocytes</a:t>
            </a:r>
            <a:r>
              <a:rPr lang="en-US" dirty="0" smtClean="0"/>
              <a:t> (rather typical endocrine cells except for extensions that associate with those of adjacent cells) and </a:t>
            </a:r>
            <a:r>
              <a:rPr lang="en-US" dirty="0" err="1" smtClean="0"/>
              <a:t>glial</a:t>
            </a:r>
            <a:r>
              <a:rPr lang="en-US" dirty="0" smtClean="0"/>
              <a:t> cells.</a:t>
            </a:r>
          </a:p>
          <a:p>
            <a:endParaRPr lang="en-US" dirty="0"/>
          </a:p>
        </p:txBody>
      </p:sp>
      <p:pic>
        <p:nvPicPr>
          <p:cNvPr id="1026" name="Picture 7"/>
          <p:cNvPicPr>
            <a:picLocks noChangeAspect="1" noChangeArrowheads="1"/>
          </p:cNvPicPr>
          <p:nvPr/>
        </p:nvPicPr>
        <p:blipFill>
          <a:blip r:embed="rId2" cstate="print"/>
          <a:srcRect/>
          <a:stretch>
            <a:fillRect/>
          </a:stretch>
        </p:blipFill>
        <p:spPr bwMode="auto">
          <a:xfrm>
            <a:off x="4572000" y="1905000"/>
            <a:ext cx="4421187" cy="40005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Pineal Gland Functions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The only hormone the pineal gland secretes is melatonin, an amino acid. Within the pineal gland, the hormone serotonin is first acetylated and then </a:t>
            </a:r>
            <a:r>
              <a:rPr lang="en-US" dirty="0" err="1" smtClean="0"/>
              <a:t>methylated</a:t>
            </a:r>
            <a:r>
              <a:rPr lang="en-US" dirty="0" smtClean="0"/>
              <a:t> to yield melatonin. </a:t>
            </a:r>
          </a:p>
          <a:p>
            <a:endParaRPr lang="en-US" dirty="0" smtClean="0"/>
          </a:p>
          <a:p>
            <a:endParaRPr lang="en-US" dirty="0" smtClean="0"/>
          </a:p>
          <a:p>
            <a:endParaRPr lang="en-US" dirty="0" smtClean="0"/>
          </a:p>
          <a:p>
            <a:endParaRPr lang="en-US" dirty="0" smtClean="0"/>
          </a:p>
          <a:p>
            <a:r>
              <a:rPr lang="en-US" dirty="0" smtClean="0"/>
              <a:t>Melatonin essentially communicates information about environmental lighting to different parts of the body. It has the ability to entrain biological rhythms. It also has important effects on reproductive functions of many animals. The pineal gland is sometimes called the “third eye” because of this light-</a:t>
            </a:r>
            <a:r>
              <a:rPr lang="en-US" dirty="0" err="1" smtClean="0"/>
              <a:t>transducing</a:t>
            </a:r>
            <a:r>
              <a:rPr lang="en-US" dirty="0" smtClean="0"/>
              <a:t> ability.</a:t>
            </a:r>
          </a:p>
          <a:p>
            <a:r>
              <a:rPr lang="en-US" dirty="0" smtClean="0"/>
              <a:t>Melatonin is stimulated by darkness and is suppressed by light. It maintains the body's circadian rhythm, the internal 24-hour “clock” that plays a crucial role to when we fall asleep and when we wake up. In darkness, melatonin production increases; in light, the melatonin production decreases. Exposure to bright lights in the evening or little light during the day can disrupt the body’s normal melatonin cycles. For example, jet lag, shifted work cycles, and poor vision can disturb melatonin cycles. The fact that melatonin production is stimulated by darkness is the reason we want sleep at night instead of during the daytime.</a:t>
            </a:r>
          </a:p>
          <a:p>
            <a:endParaRPr lang="en-US" dirty="0"/>
          </a:p>
        </p:txBody>
      </p:sp>
      <p:pic>
        <p:nvPicPr>
          <p:cNvPr id="2050" name="Picture 7"/>
          <p:cNvPicPr>
            <a:picLocks noChangeAspect="1" noChangeArrowheads="1"/>
          </p:cNvPicPr>
          <p:nvPr/>
        </p:nvPicPr>
        <p:blipFill>
          <a:blip r:embed="rId2" cstate="print"/>
          <a:srcRect/>
          <a:stretch>
            <a:fillRect/>
          </a:stretch>
        </p:blipFill>
        <p:spPr bwMode="auto">
          <a:xfrm>
            <a:off x="2667000" y="2362200"/>
            <a:ext cx="3803650" cy="968202"/>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Functions of Melatonin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Melatonin </a:t>
            </a:r>
            <a:r>
              <a:rPr lang="en-US" dirty="0" err="1" smtClean="0"/>
              <a:t>transduces</a:t>
            </a:r>
            <a:r>
              <a:rPr lang="en-US" dirty="0" smtClean="0"/>
              <a:t> signals from the nervous system (light exposure to the retina) into a hormonal signal.</a:t>
            </a:r>
          </a:p>
          <a:p>
            <a:r>
              <a:rPr lang="en-US" dirty="0" smtClean="0"/>
              <a:t>The target cells of melatonin are in a pair of brain structures called the </a:t>
            </a:r>
            <a:r>
              <a:rPr lang="en-US" dirty="0" err="1" smtClean="0"/>
              <a:t>suprachiasmatic</a:t>
            </a:r>
            <a:r>
              <a:rPr lang="en-US" dirty="0" smtClean="0"/>
              <a:t> nuclei (SCN), which function as a biological clock. Melatonin decreases the activity of neurons in the SCN, which may be related to its role in influencing the circadian rhythm.</a:t>
            </a:r>
          </a:p>
          <a:p>
            <a:r>
              <a:rPr lang="en-US" dirty="0" smtClean="0"/>
              <a:t>This hormone also helps control the timing and release of female reproductive hormones. Melatonin helps determine when a woman starts to menstruate, the frequency and duration of  the menstrual cycles, and when a woman begins menopause.</a:t>
            </a:r>
          </a:p>
          <a:p>
            <a:r>
              <a:rPr lang="en-US" dirty="0" smtClean="0"/>
              <a:t>Some hypotheses pertaining to melatonin suggest  that melatonin levels may be related to aging. For example, young children have the highest levels of nighttime melatonin above all age levels. Some researchers believe these levels drop as we age. Other hypotheses suggest that the lower levels of melatonin may explain why some older adults have sleep problems and tend to go to bed earlier and wake up earlier than when they were younger. These are just theories, however, and are being tested with newer research.</a:t>
            </a:r>
          </a:p>
          <a:p>
            <a:r>
              <a:rPr lang="en-US" dirty="0" smtClean="0"/>
              <a:t>Melatonin also has strong antioxidant effects. Some evidence suggests that it can even help strengthen the immune system.</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fontScale="90000"/>
          </a:bodyPr>
          <a:lstStyle/>
          <a:p>
            <a:pPr algn="ctr"/>
            <a:r>
              <a:rPr lang="en-U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Overview</a:t>
            </a:r>
            <a:endParaRPr lang="en-US"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Text Placeholder 4"/>
          <p:cNvSpPr>
            <a:spLocks noGrp="1"/>
          </p:cNvSpPr>
          <p:nvPr>
            <p:ph type="body" idx="2"/>
          </p:nvPr>
        </p:nvSpPr>
        <p:spPr/>
        <p:txBody>
          <a:bodyPr>
            <a:normAutofit/>
          </a:bodyPr>
          <a:lstStyle/>
          <a:p>
            <a:pPr algn="ctr"/>
            <a:endParaRPr lang="en-US" sz="1800" dirty="0" smtClean="0"/>
          </a:p>
          <a:p>
            <a:pPr algn="ctr"/>
            <a:endParaRPr lang="en-US" sz="1800" dirty="0" smtClean="0"/>
          </a:p>
          <a:p>
            <a:pPr algn="ctr"/>
            <a:endParaRPr lang="en-US" sz="1800" dirty="0" smtClean="0"/>
          </a:p>
          <a:p>
            <a:pPr algn="ctr"/>
            <a:endParaRPr lang="en-US" sz="1800" dirty="0" smtClean="0"/>
          </a:p>
          <a:p>
            <a:pPr algn="ctr"/>
            <a:endParaRPr lang="en-US" sz="1800" dirty="0" smtClean="0"/>
          </a:p>
          <a:p>
            <a:pPr algn="ctr"/>
            <a:r>
              <a:rPr lang="en-US" sz="1800" dirty="0" smtClean="0"/>
              <a:t>The endocrine system is a system of information signaling. </a:t>
            </a:r>
          </a:p>
          <a:p>
            <a:pPr algn="ctr"/>
            <a:endParaRPr lang="en-US" sz="1800" dirty="0" smtClean="0"/>
          </a:p>
          <a:p>
            <a:pPr algn="ctr"/>
            <a:r>
              <a:rPr lang="en-US" sz="1800" dirty="0" smtClean="0"/>
              <a:t>Its main objective is to release hormones into the bloodstream to maintain the balance of the body.</a:t>
            </a:r>
            <a:endParaRPr lang="en-US" sz="1800" dirty="0"/>
          </a:p>
        </p:txBody>
      </p:sp>
      <p:pic>
        <p:nvPicPr>
          <p:cNvPr id="1026" name="Picture 2" descr="http://ec.europa.eu/research/endocrine/images/major-endo.gif"/>
          <p:cNvPicPr>
            <a:picLocks noChangeAspect="1" noChangeArrowheads="1"/>
          </p:cNvPicPr>
          <p:nvPr/>
        </p:nvPicPr>
        <p:blipFill>
          <a:blip r:embed="rId3" cstate="print"/>
          <a:srcRect/>
          <a:stretch>
            <a:fillRect/>
          </a:stretch>
        </p:blipFill>
        <p:spPr bwMode="auto">
          <a:xfrm>
            <a:off x="4648200" y="838200"/>
            <a:ext cx="2971800" cy="531427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The gonads</a:t>
            </a:r>
            <a:endParaRPr lang="en-US" sz="72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143000" y="5029200"/>
            <a:ext cx="7333488" cy="685800"/>
          </a:xfrm>
        </p:spPr>
        <p:txBody>
          <a:bodyPr/>
          <a:lstStyle/>
          <a:p>
            <a:r>
              <a:rPr lang="en-US" dirty="0" smtClean="0"/>
              <a:t>	              </a:t>
            </a:r>
            <a:r>
              <a:rPr lang="en-US" sz="2000" b="1" dirty="0" smtClean="0"/>
              <a:t>Testes</a:t>
            </a:r>
            <a:r>
              <a:rPr lang="en-US" dirty="0" smtClean="0"/>
              <a:t>			</a:t>
            </a:r>
            <a:r>
              <a:rPr lang="en-US" sz="2000" b="1" dirty="0" smtClean="0"/>
              <a:t>      Ovaries</a:t>
            </a:r>
            <a:endParaRPr lang="en-US" sz="2000" b="1" dirty="0"/>
          </a:p>
        </p:txBody>
      </p:sp>
      <p:pic>
        <p:nvPicPr>
          <p:cNvPr id="3074" name="Picture 2" descr="Testes"/>
          <p:cNvPicPr>
            <a:picLocks noChangeAspect="1" noChangeArrowheads="1"/>
          </p:cNvPicPr>
          <p:nvPr/>
        </p:nvPicPr>
        <p:blipFill>
          <a:blip r:embed="rId2" cstate="print"/>
          <a:srcRect/>
          <a:stretch>
            <a:fillRect/>
          </a:stretch>
        </p:blipFill>
        <p:spPr bwMode="auto">
          <a:xfrm>
            <a:off x="1981200" y="1447800"/>
            <a:ext cx="2514600" cy="3507868"/>
          </a:xfrm>
          <a:prstGeom prst="rect">
            <a:avLst/>
          </a:prstGeom>
          <a:noFill/>
        </p:spPr>
      </p:pic>
      <p:pic>
        <p:nvPicPr>
          <p:cNvPr id="3076" name="Picture 4" descr="Ovaries"/>
          <p:cNvPicPr>
            <a:picLocks noChangeAspect="1" noChangeArrowheads="1"/>
          </p:cNvPicPr>
          <p:nvPr/>
        </p:nvPicPr>
        <p:blipFill>
          <a:blip r:embed="rId3" cstate="print"/>
          <a:srcRect/>
          <a:stretch>
            <a:fillRect/>
          </a:stretch>
        </p:blipFill>
        <p:spPr bwMode="auto">
          <a:xfrm>
            <a:off x="5257800" y="1981200"/>
            <a:ext cx="2857500" cy="23717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Testes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testes are two grape-sized organs that maintain the health of the male reproductive system.</a:t>
            </a:r>
          </a:p>
          <a:p>
            <a:r>
              <a:rPr lang="en-US" dirty="0" smtClean="0"/>
              <a:t>They are two egg shaped organs that hang behind the penis in a pouch of skin outside the male’s body called the scrotum. Although the location of the testes makes them subject to injury, they must be outside the body because they need a cooler environment for healthy sperm production.</a:t>
            </a:r>
          </a:p>
          <a:p>
            <a:r>
              <a:rPr lang="en-US" dirty="0" smtClean="0"/>
              <a:t>The testes secrete the hormone testosterone which is vital to the development of male characteristics and sperm production.</a:t>
            </a:r>
          </a:p>
          <a:p>
            <a:r>
              <a:rPr lang="en-US" dirty="0" smtClean="0"/>
              <a:t>Testosterone is considered the primary androgen, or substance that stimulates and maintains masculine development.</a:t>
            </a:r>
          </a:p>
          <a:p>
            <a:r>
              <a:rPr lang="en-US" dirty="0" smtClean="0"/>
              <a:t>During puberty, testosterone is associated in many of the processes that transition a boy into manhood such as healthy development of the sex organs, growth of facial and body hair, lowering of the voice, increase in height, increase in muscle mass, and growth of the Adam’s apple.</a:t>
            </a:r>
          </a:p>
          <a:p>
            <a:r>
              <a:rPr lang="en-US" dirty="0" smtClean="0"/>
              <a:t>Testosterone is also important for other functions such as </a:t>
            </a:r>
            <a:r>
              <a:rPr lang="en-US" dirty="0" err="1" smtClean="0"/>
              <a:t>maintaing</a:t>
            </a:r>
            <a:r>
              <a:rPr lang="en-US" dirty="0" smtClean="0"/>
              <a:t> libido, sperm production, maintaining muscle strength and mass, and promoting healthy bone density.</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Glands Also Affect Testosterone Production…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amount of testosterone produced and secreted by the testes is controlled by the hypothalamus and the pituitary gland.</a:t>
            </a:r>
          </a:p>
          <a:p>
            <a:r>
              <a:rPr lang="en-US" dirty="0" smtClean="0"/>
              <a:t>The hypothalamus sends a signal to the pituitary gland to release </a:t>
            </a:r>
            <a:r>
              <a:rPr lang="en-US" dirty="0" err="1" smtClean="0"/>
              <a:t>gonadtrophic</a:t>
            </a:r>
            <a:r>
              <a:rPr lang="en-US" dirty="0" smtClean="0"/>
              <a:t> substances (follicle stimulating hormone and luteinizing hormone). </a:t>
            </a:r>
          </a:p>
          <a:p>
            <a:r>
              <a:rPr lang="en-US" dirty="0" smtClean="0"/>
              <a:t>Luteinizing hormone, or LH, stimulates testosterone production.</a:t>
            </a:r>
          </a:p>
          <a:p>
            <a:r>
              <a:rPr lang="en-US" dirty="0" smtClean="0"/>
              <a:t>In the case that there is too much testosterone production, the hypothalamus sends a signal to the pituitary gland to make less LH.</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Anatomy of the Testes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testes consist of highly coiled tubes (the </a:t>
            </a:r>
            <a:r>
              <a:rPr lang="en-US" dirty="0" err="1" smtClean="0"/>
              <a:t>seminiferous</a:t>
            </a:r>
            <a:r>
              <a:rPr lang="en-US" dirty="0" smtClean="0"/>
              <a:t> tubules) surrounded by several layers of connective tissue.</a:t>
            </a:r>
          </a:p>
          <a:p>
            <a:r>
              <a:rPr lang="en-US" dirty="0" smtClean="0"/>
              <a:t>The </a:t>
            </a:r>
            <a:r>
              <a:rPr lang="en-US" dirty="0" err="1" smtClean="0"/>
              <a:t>seminiferous</a:t>
            </a:r>
            <a:r>
              <a:rPr lang="en-US" dirty="0" smtClean="0"/>
              <a:t> tubules are the sites where sperm form.</a:t>
            </a:r>
          </a:p>
          <a:p>
            <a:r>
              <a:rPr lang="en-US" dirty="0" err="1" smtClean="0"/>
              <a:t>Leydig</a:t>
            </a:r>
            <a:r>
              <a:rPr lang="en-US" dirty="0" smtClean="0"/>
              <a:t> cells are scattered between the </a:t>
            </a:r>
            <a:r>
              <a:rPr lang="en-US" dirty="0" err="1" smtClean="0"/>
              <a:t>seminiferous</a:t>
            </a:r>
            <a:r>
              <a:rPr lang="en-US" dirty="0" smtClean="0"/>
              <a:t> tubules and produce testosterone and other androgens.</a:t>
            </a:r>
          </a:p>
          <a:p>
            <a:r>
              <a:rPr lang="en-US" dirty="0" smtClean="0"/>
              <a:t>The testes develop high in the abdominal cavity and descend into the scrotum before birth.</a:t>
            </a:r>
          </a:p>
          <a:p>
            <a:r>
              <a:rPr lang="en-US" dirty="0" smtClean="0"/>
              <a:t>The sperm produced in the </a:t>
            </a:r>
            <a:r>
              <a:rPr lang="en-US" dirty="0" err="1" smtClean="0"/>
              <a:t>seminiferous</a:t>
            </a:r>
            <a:r>
              <a:rPr lang="en-US" dirty="0" smtClean="0"/>
              <a:t> fibers are then passed into the </a:t>
            </a:r>
            <a:r>
              <a:rPr lang="en-US" dirty="0" err="1" smtClean="0"/>
              <a:t>epididymis</a:t>
            </a:r>
            <a:r>
              <a:rPr lang="en-US" dirty="0" smtClean="0"/>
              <a:t>.</a:t>
            </a:r>
          </a:p>
          <a:p>
            <a:endParaRPr lang="en-US" dirty="0"/>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55298" name="Picture 7"/>
          <p:cNvPicPr>
            <a:picLocks noChangeAspect="1" noChangeArrowheads="1"/>
          </p:cNvPicPr>
          <p:nvPr/>
        </p:nvPicPr>
        <p:blipFill>
          <a:blip r:embed="rId2" cstate="print"/>
          <a:srcRect/>
          <a:stretch>
            <a:fillRect/>
          </a:stretch>
        </p:blipFill>
        <p:spPr bwMode="auto">
          <a:xfrm>
            <a:off x="4572000" y="2133600"/>
            <a:ext cx="4343400" cy="297497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Ovaries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ovaries are located in the abdominal cavity, on either side, and attached to the uterus.</a:t>
            </a:r>
          </a:p>
          <a:p>
            <a:r>
              <a:rPr lang="en-US" dirty="0" smtClean="0"/>
              <a:t>The ovaries are about 4 cm. in length, 2 cm. in width, and about 8 mm. in thickness. They weigh about 2- 3.5 gm.</a:t>
            </a:r>
          </a:p>
          <a:p>
            <a:r>
              <a:rPr lang="en-US" dirty="0" smtClean="0"/>
              <a:t>The ovaries are enclosed in a tough protective cover and contains many follicles.</a:t>
            </a:r>
          </a:p>
          <a:p>
            <a:r>
              <a:rPr lang="en-US" dirty="0" smtClean="0"/>
              <a:t>A follicle consists of an egg cell surrounded by one or more layers of follicle cells, which protect and nourish the developing egg cell.</a:t>
            </a:r>
          </a:p>
          <a:p>
            <a:r>
              <a:rPr lang="en-US" dirty="0" smtClean="0"/>
              <a:t>The cells of the follicles produce estrogens, the main female sex hormones.</a:t>
            </a:r>
          </a:p>
          <a:p>
            <a:r>
              <a:rPr lang="en-US" dirty="0" smtClean="0"/>
              <a:t>The process of ovulation is when the egg cell is expelled from the follicle. The remaining follicular tissue grows within the ovary and forms a solid mass known as the corpus </a:t>
            </a:r>
            <a:r>
              <a:rPr lang="en-US" dirty="0" err="1" smtClean="0"/>
              <a:t>luteum</a:t>
            </a:r>
            <a:r>
              <a:rPr lang="en-US" dirty="0" smtClean="0"/>
              <a:t>.</a:t>
            </a:r>
          </a:p>
          <a:p>
            <a:r>
              <a:rPr lang="en-US" dirty="0" smtClean="0"/>
              <a:t>The corpus </a:t>
            </a:r>
            <a:r>
              <a:rPr lang="en-US" dirty="0" err="1" smtClean="0"/>
              <a:t>luteum</a:t>
            </a:r>
            <a:r>
              <a:rPr lang="en-US" dirty="0" smtClean="0"/>
              <a:t> secretes more estrogens and progesterone, the hormone that helps maintain the uterine lining during pregnancy.</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Hormones Secreted by the Ovaries</a:t>
            </a:r>
            <a:endParaRPr lang="en-US" dirty="0"/>
          </a:p>
        </p:txBody>
      </p:sp>
      <p:sp>
        <p:nvSpPr>
          <p:cNvPr id="3" name="Content Placeholder 2"/>
          <p:cNvSpPr>
            <a:spLocks noGrp="1"/>
          </p:cNvSpPr>
          <p:nvPr>
            <p:ph sz="half" idx="1"/>
          </p:nvPr>
        </p:nvSpPr>
        <p:spPr/>
        <p:txBody>
          <a:bodyPr>
            <a:normAutofit fontScale="77500" lnSpcReduction="20000"/>
          </a:bodyPr>
          <a:lstStyle/>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Estrogens maintain the female reproductive system and are responsible for the development of female secondary sex characteristics. </a:t>
            </a:r>
          </a:p>
          <a:p>
            <a:r>
              <a:rPr lang="en-US" dirty="0" smtClean="0"/>
              <a:t>Among estrogens, the most important is </a:t>
            </a:r>
            <a:r>
              <a:rPr lang="en-US" dirty="0" err="1" smtClean="0"/>
              <a:t>estradiol</a:t>
            </a:r>
            <a:r>
              <a:rPr lang="en-US" dirty="0" smtClean="0"/>
              <a:t>.</a:t>
            </a:r>
          </a:p>
          <a:p>
            <a:r>
              <a:rPr lang="en-US" dirty="0" err="1" smtClean="0"/>
              <a:t>Progestins</a:t>
            </a:r>
            <a:r>
              <a:rPr lang="en-US" dirty="0" smtClean="0"/>
              <a:t>, which include progesterone, are mostly involved in preparing and maintaining the uterus.</a:t>
            </a:r>
          </a:p>
          <a:p>
            <a:r>
              <a:rPr lang="en-US" dirty="0" smtClean="0"/>
              <a:t>Estrogen synthesis is controlled by </a:t>
            </a:r>
            <a:r>
              <a:rPr lang="en-US" dirty="0" err="1" smtClean="0"/>
              <a:t>gonadotropins</a:t>
            </a:r>
            <a:r>
              <a:rPr lang="en-US" dirty="0" smtClean="0"/>
              <a:t> (FSH and LH) from the pituitary gland.</a:t>
            </a:r>
          </a:p>
          <a:p>
            <a:endParaRPr lang="en-US" dirty="0"/>
          </a:p>
        </p:txBody>
      </p:sp>
      <p:pic>
        <p:nvPicPr>
          <p:cNvPr id="56322" name="Picture 7"/>
          <p:cNvPicPr>
            <a:picLocks noChangeAspect="1" noChangeArrowheads="1"/>
          </p:cNvPicPr>
          <p:nvPr/>
        </p:nvPicPr>
        <p:blipFill>
          <a:blip r:embed="rId2" cstate="print"/>
          <a:srcRect/>
          <a:stretch>
            <a:fillRect/>
          </a:stretch>
        </p:blipFill>
        <p:spPr bwMode="auto">
          <a:xfrm>
            <a:off x="152400" y="2057400"/>
            <a:ext cx="4549775" cy="32766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1304544" cy="5943600"/>
          </a:xfrm>
        </p:spPr>
        <p:txBody>
          <a:bodyPr>
            <a:normAutofit/>
          </a:bodyPr>
          <a:lstStyle/>
          <a:p>
            <a:pPr algn="ctr"/>
            <a:r>
              <a:rPr lang="en-US" sz="6000" dirty="0" smtClean="0"/>
              <a:t>The Thyroid</a:t>
            </a:r>
            <a:endParaRPr lang="en-US" sz="6000" dirty="0"/>
          </a:p>
        </p:txBody>
      </p:sp>
      <p:sp>
        <p:nvSpPr>
          <p:cNvPr id="4" name="Content Placeholder 3"/>
          <p:cNvSpPr>
            <a:spLocks noGrp="1"/>
          </p:cNvSpPr>
          <p:nvPr>
            <p:ph sz="half" idx="1"/>
          </p:nvPr>
        </p:nvSpPr>
        <p:spPr/>
        <p:txBody>
          <a:bodyPr/>
          <a:lstStyle/>
          <a:p>
            <a:endParaRPr lang="en-US" dirty="0"/>
          </a:p>
        </p:txBody>
      </p:sp>
      <p:pic>
        <p:nvPicPr>
          <p:cNvPr id="57346" name="Picture 7"/>
          <p:cNvPicPr>
            <a:picLocks noChangeAspect="1" noChangeArrowheads="1"/>
          </p:cNvPicPr>
          <p:nvPr/>
        </p:nvPicPr>
        <p:blipFill>
          <a:blip r:embed="rId2" cstate="print"/>
          <a:srcRect/>
          <a:stretch>
            <a:fillRect/>
          </a:stretch>
        </p:blipFill>
        <p:spPr bwMode="auto">
          <a:xfrm>
            <a:off x="1905000" y="609600"/>
            <a:ext cx="5132388" cy="5295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fontScale="62500" lnSpcReduction="20000"/>
          </a:bodyPr>
          <a:lstStyle/>
          <a:p>
            <a:r>
              <a:rPr lang="en-US" dirty="0" smtClean="0"/>
              <a:t>The thyroid consists of two lobes located on the ventral surface of the trachea.</a:t>
            </a:r>
          </a:p>
          <a:p>
            <a:r>
              <a:rPr lang="en-US" dirty="0" smtClean="0"/>
              <a:t>The thyroid gland produces two hormones that are very similar and both derive from the amino acid tyrosine: </a:t>
            </a:r>
            <a:r>
              <a:rPr lang="en-US" dirty="0" err="1" smtClean="0"/>
              <a:t>triidothyronine</a:t>
            </a:r>
            <a:r>
              <a:rPr lang="en-US" dirty="0" smtClean="0"/>
              <a:t> (T</a:t>
            </a:r>
            <a:r>
              <a:rPr lang="en-US" baseline="-6000" dirty="0" smtClean="0"/>
              <a:t>3</a:t>
            </a:r>
            <a:r>
              <a:rPr lang="en-US" dirty="0" smtClean="0"/>
              <a:t>), which consists of three iodine atoms, and </a:t>
            </a:r>
            <a:r>
              <a:rPr lang="en-US" dirty="0" err="1" smtClean="0"/>
              <a:t>tetraiodothyronine</a:t>
            </a:r>
            <a:r>
              <a:rPr lang="en-US" dirty="0" smtClean="0"/>
              <a:t>, or </a:t>
            </a:r>
            <a:r>
              <a:rPr lang="en-US" dirty="0" err="1" smtClean="0"/>
              <a:t>thyroxine</a:t>
            </a:r>
            <a:r>
              <a:rPr lang="en-US" dirty="0" smtClean="0"/>
              <a:t> (T</a:t>
            </a:r>
            <a:r>
              <a:rPr lang="en-US" baseline="-6000" dirty="0" smtClean="0"/>
              <a:t>4</a:t>
            </a:r>
            <a:r>
              <a:rPr lang="en-US" dirty="0" smtClean="0"/>
              <a:t>), which has four iodine atoms.</a:t>
            </a:r>
          </a:p>
          <a:p>
            <a:r>
              <a:rPr lang="en-US" dirty="0" smtClean="0"/>
              <a:t>Both hormones are bound by the same receptor protein located in the cell nucleus, but the receptor has a greater affinity for T</a:t>
            </a:r>
            <a:r>
              <a:rPr lang="en-US" baseline="-6000" dirty="0" smtClean="0"/>
              <a:t>3  </a:t>
            </a:r>
            <a:r>
              <a:rPr lang="en-US" dirty="0" smtClean="0"/>
              <a:t>than T</a:t>
            </a:r>
            <a:r>
              <a:rPr lang="en-US" baseline="-6000" dirty="0" smtClean="0"/>
              <a:t>4. </a:t>
            </a:r>
            <a:r>
              <a:rPr lang="en-US" dirty="0" smtClean="0"/>
              <a:t> Therefore, mostly T</a:t>
            </a:r>
            <a:r>
              <a:rPr lang="en-US" baseline="-6000" dirty="0" smtClean="0"/>
              <a:t>3</a:t>
            </a:r>
            <a:r>
              <a:rPr lang="en-US" dirty="0" smtClean="0"/>
              <a:t> brings about responses in target cells.</a:t>
            </a:r>
          </a:p>
          <a:p>
            <a:r>
              <a:rPr lang="en-US" dirty="0" smtClean="0"/>
              <a:t>The hypothalamus and the pituitary gland control the secretion of thyroid hormones.</a:t>
            </a:r>
          </a:p>
          <a:p>
            <a:r>
              <a:rPr lang="en-US" dirty="0" smtClean="0"/>
              <a:t>The thyroid plays an important role in vertebrate development and maturation, maintains normal blood pressure, heart rate, muscle tone, digestion, and reproductive functions.</a:t>
            </a:r>
          </a:p>
          <a:p>
            <a:r>
              <a:rPr lang="en-US" dirty="0" smtClean="0"/>
              <a:t>Throughout the entire body, T</a:t>
            </a:r>
            <a:r>
              <a:rPr lang="en-US" baseline="-6000" dirty="0" smtClean="0"/>
              <a:t>3  </a:t>
            </a:r>
            <a:r>
              <a:rPr lang="en-US" dirty="0" smtClean="0"/>
              <a:t>and T</a:t>
            </a:r>
            <a:r>
              <a:rPr lang="en-US" baseline="-6000" dirty="0" smtClean="0"/>
              <a:t>4 </a:t>
            </a:r>
            <a:r>
              <a:rPr lang="en-US" dirty="0" smtClean="0"/>
              <a:t>generally increase the rate of oxygen consumption and cellular metabolism.</a:t>
            </a:r>
          </a:p>
          <a:p>
            <a:r>
              <a:rPr lang="en-US" dirty="0" smtClean="0"/>
              <a:t>Too much or too little of these hormones can result in serious metabolic disorders such as hypothyroidism or hyperthyroidism.</a:t>
            </a:r>
          </a:p>
          <a:p>
            <a:r>
              <a:rPr lang="en-US" dirty="0" smtClean="0"/>
              <a:t>Iodine is needed for the thyroid gland to synthesize adequate amounts of T</a:t>
            </a:r>
            <a:r>
              <a:rPr lang="en-US" baseline="-6000" dirty="0" smtClean="0"/>
              <a:t>3  </a:t>
            </a:r>
            <a:r>
              <a:rPr lang="en-US" dirty="0" smtClean="0"/>
              <a:t>and T</a:t>
            </a:r>
            <a:r>
              <a:rPr lang="en-US" baseline="-6000" dirty="0" smtClean="0"/>
              <a:t>4.</a:t>
            </a:r>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Continuation of the Thyroid</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thyroid also contains endocrine cells that produce </a:t>
            </a:r>
            <a:r>
              <a:rPr lang="en-US" dirty="0" err="1" smtClean="0"/>
              <a:t>calcitonin</a:t>
            </a:r>
            <a:r>
              <a:rPr lang="en-US" dirty="0" smtClean="0"/>
              <a:t>, a hormone that acts in conjunction with parathyroid hormone in maintaining calcium homeostasis.</a:t>
            </a:r>
          </a:p>
          <a:p>
            <a:r>
              <a:rPr lang="en-US" dirty="0" smtClean="0"/>
              <a:t>Homeostatic control of the blood calcium is necessary because calcium ions are essential to the normal functioning of all cells.</a:t>
            </a:r>
          </a:p>
          <a:p>
            <a:r>
              <a:rPr lang="en-US" dirty="0" smtClean="0"/>
              <a:t>If blood calcium ion level falls below a certain point, the parathyroid hormone (PTH) is released. PTH is produced by four structures called the parathyroid glands embedded in the surface of the thyroid.</a:t>
            </a:r>
          </a:p>
          <a:p>
            <a:r>
              <a:rPr lang="en-US" dirty="0" smtClean="0"/>
              <a:t>PTH raises the level of blood calcium ions. In bone, PTH induces </a:t>
            </a:r>
            <a:r>
              <a:rPr lang="en-US" dirty="0" err="1" smtClean="0"/>
              <a:t>osteoclast</a:t>
            </a:r>
            <a:r>
              <a:rPr lang="en-US" dirty="0" smtClean="0"/>
              <a:t> cells to decompose the mineralized matrix of bone and release calcium ions into the blood. In kidneys, PTH stimulates the </a:t>
            </a:r>
            <a:r>
              <a:rPr lang="en-US" dirty="0" err="1" smtClean="0"/>
              <a:t>reabsorption</a:t>
            </a:r>
            <a:r>
              <a:rPr lang="en-US" dirty="0" smtClean="0"/>
              <a:t> of calcium ions.</a:t>
            </a:r>
          </a:p>
          <a:p>
            <a:r>
              <a:rPr lang="en-US" dirty="0" smtClean="0"/>
              <a:t>A increase in calcium ions above a certain point promotes </a:t>
            </a:r>
            <a:r>
              <a:rPr lang="en-US" dirty="0" err="1" smtClean="0"/>
              <a:t>calcitonin</a:t>
            </a:r>
            <a:r>
              <a:rPr lang="en-US" dirty="0" smtClean="0"/>
              <a:t> release from the thyroid gland. This hormone exerts effects on bone and kidneys opposite to those of PTH and lowers the calcium ion level.</a:t>
            </a:r>
          </a:p>
          <a:p>
            <a:r>
              <a:rPr lang="en-US" dirty="0" err="1" smtClean="0"/>
              <a:t>Calcitonin</a:t>
            </a:r>
            <a:r>
              <a:rPr lang="en-US" dirty="0" smtClean="0"/>
              <a:t> and PTH together balance each other out and regulate and maintain homeostasis.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pPr algn="ctr"/>
            <a:r>
              <a:rPr lang="en-US" sz="4800" dirty="0" smtClean="0"/>
              <a:t>Adrenal Glands</a:t>
            </a:r>
            <a:endParaRPr lang="en-US" sz="4800" dirty="0"/>
          </a:p>
        </p:txBody>
      </p:sp>
      <p:pic>
        <p:nvPicPr>
          <p:cNvPr id="62466" name="Picture 5"/>
          <p:cNvPicPr>
            <a:picLocks noGrp="1" noChangeAspect="1"/>
          </p:cNvPicPr>
          <p:nvPr>
            <p:ph type="pic" idx="1"/>
          </p:nvPr>
        </p:nvPicPr>
        <p:blipFill>
          <a:blip r:embed="rId2" cstate="print"/>
          <a:srcRect t="60" b="60"/>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 is a Hormone?</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Content Placeholder 2"/>
          <p:cNvSpPr>
            <a:spLocks noGrp="1"/>
          </p:cNvSpPr>
          <p:nvPr>
            <p:ph idx="1"/>
          </p:nvPr>
        </p:nvSpPr>
        <p:spPr/>
        <p:txBody>
          <a:bodyPr/>
          <a:lstStyle/>
          <a:p>
            <a:r>
              <a:rPr lang="en-US" dirty="0" smtClean="0"/>
              <a:t>A </a:t>
            </a:r>
            <a:r>
              <a:rPr lang="en-US" b="1" dirty="0" smtClean="0"/>
              <a:t>hormone</a:t>
            </a:r>
            <a:r>
              <a:rPr lang="en-US" dirty="0" smtClean="0"/>
              <a:t> is a chemical produced and secreted by endocrine glands. It travels through the bloodstream to control and regulate the activity of a group of cells, or organ.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fontScale="62500" lnSpcReduction="20000"/>
          </a:bodyPr>
          <a:lstStyle/>
          <a:p>
            <a:endParaRPr lang="en-US" dirty="0" smtClean="0"/>
          </a:p>
          <a:p>
            <a:r>
              <a:rPr lang="en-US" dirty="0" smtClean="0"/>
              <a:t>The two adrenal glands are located immediately anterior to the kidneys, beneath the peritoneum. </a:t>
            </a:r>
          </a:p>
          <a:p>
            <a:r>
              <a:rPr lang="en-US" dirty="0" smtClean="0"/>
              <a:t>There are two parts in the gland that have different embryological origins and are functionally different endocrine organs: The Medulla and the Cortex.</a:t>
            </a:r>
          </a:p>
          <a:p>
            <a:r>
              <a:rPr lang="en-US" dirty="0" smtClean="0"/>
              <a:t> The hormones secreted from the Medulla have the same effect on the organs as the sympathetic nervous system. The most common stimuli for the secretion of epinephrine and </a:t>
            </a:r>
            <a:r>
              <a:rPr lang="en-US" dirty="0" err="1" smtClean="0"/>
              <a:t>norepinephrine</a:t>
            </a:r>
            <a:r>
              <a:rPr lang="en-US" dirty="0" smtClean="0"/>
              <a:t> are exercise, hypoglycemia, hemorrhage and stress.</a:t>
            </a:r>
          </a:p>
          <a:p>
            <a:r>
              <a:rPr lang="en-US" dirty="0" smtClean="0"/>
              <a:t>The Cortex synthesizes and secretes three classes of hormones: </a:t>
            </a:r>
            <a:r>
              <a:rPr lang="en-US" dirty="0" err="1" smtClean="0"/>
              <a:t>glucocorticoids</a:t>
            </a:r>
            <a:r>
              <a:rPr lang="en-US" dirty="0" smtClean="0"/>
              <a:t>, </a:t>
            </a:r>
            <a:r>
              <a:rPr lang="en-US" dirty="0" err="1" smtClean="0"/>
              <a:t>mineralocorticoids</a:t>
            </a:r>
            <a:r>
              <a:rPr lang="en-US" dirty="0" smtClean="0"/>
              <a:t> and androgens </a:t>
            </a:r>
          </a:p>
          <a:p>
            <a:r>
              <a:rPr lang="en-US" dirty="0" smtClean="0"/>
              <a:t>.</a:t>
            </a:r>
            <a:r>
              <a:rPr lang="en-US" dirty="0" err="1" smtClean="0"/>
              <a:t>Glucocorticoids</a:t>
            </a:r>
            <a:r>
              <a:rPr lang="en-US" dirty="0" smtClean="0"/>
              <a:t> affect metabolism and help raise the level of blood glucose. In addition, they are widely used in therapy since they have anti-inflammatory and immunosuppressive properties.</a:t>
            </a:r>
          </a:p>
          <a:p>
            <a:r>
              <a:rPr lang="en-US" dirty="0" err="1" smtClean="0"/>
              <a:t>Mineralocorticoids</a:t>
            </a:r>
            <a:r>
              <a:rPr lang="en-US" dirty="0" smtClean="0"/>
              <a:t> affect mineral metabolism. </a:t>
            </a:r>
          </a:p>
          <a:p>
            <a:r>
              <a:rPr lang="en-US" dirty="0" err="1" smtClean="0"/>
              <a:t>Aldosterone</a:t>
            </a:r>
            <a:r>
              <a:rPr lang="en-US" dirty="0" smtClean="0"/>
              <a:t> is a steroid which targets the distal tubule of the kidney and stimulates re-uptake of sodium and potassium.</a:t>
            </a:r>
          </a:p>
          <a:p>
            <a:r>
              <a:rPr lang="en-US" dirty="0" smtClean="0"/>
              <a:t>Androgens such as testosterone are secreted by the adrenal cortex.</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Continued Look at the Adrenal Glands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Excessive production of adrenal androgens can cause premature puberty in young boys and masculine pattern of body hair in females.</a:t>
            </a:r>
          </a:p>
          <a:p>
            <a:r>
              <a:rPr lang="en-US" dirty="0" err="1" smtClean="0"/>
              <a:t>Cortisol</a:t>
            </a:r>
            <a:r>
              <a:rPr lang="en-US" dirty="0" smtClean="0"/>
              <a:t> and other </a:t>
            </a:r>
            <a:r>
              <a:rPr lang="en-US" dirty="0" err="1" smtClean="0"/>
              <a:t>glucocorticoids</a:t>
            </a:r>
            <a:r>
              <a:rPr lang="en-US" dirty="0" smtClean="0"/>
              <a:t> are released in response to </a:t>
            </a:r>
            <a:r>
              <a:rPr lang="en-US" dirty="0" err="1" smtClean="0"/>
              <a:t>adrenocorticotropic</a:t>
            </a:r>
            <a:r>
              <a:rPr lang="en-US" dirty="0" smtClean="0"/>
              <a:t> hormone secreted from the anterior pituitary which, in turn, is controlled and regulated by a hypothalamic peptide corticotrophin-releasing hormone.</a:t>
            </a:r>
          </a:p>
          <a:p>
            <a:r>
              <a:rPr lang="en-US" dirty="0" smtClean="0"/>
              <a:t>The adrenal cortex produces other hormones necessary for fluid and electrolyte (salt) balance in the body such as cortisone and </a:t>
            </a:r>
            <a:r>
              <a:rPr lang="en-US" dirty="0" err="1" smtClean="0"/>
              <a:t>aldosterone</a:t>
            </a:r>
            <a:r>
              <a:rPr lang="en-US" dirty="0" smtClean="0"/>
              <a:t>. </a:t>
            </a:r>
          </a:p>
          <a:p>
            <a:r>
              <a:rPr lang="en-US" dirty="0" smtClean="0"/>
              <a:t>The adrenal cortex also makes sex hormones but this only becomes important if overproduction is present.</a:t>
            </a:r>
          </a:p>
          <a:p>
            <a:r>
              <a:rPr lang="en-US" dirty="0" smtClean="0"/>
              <a:t>The adrenal glands are orange-colored endocrine glands </a:t>
            </a:r>
          </a:p>
          <a:p>
            <a:r>
              <a:rPr lang="en-US" dirty="0" smtClean="0"/>
              <a:t>which are located on the top of both kidneys.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p:cNvPicPr>
            <a:picLocks noChangeAspect="1"/>
          </p:cNvPicPr>
          <p:nvPr/>
        </p:nvPicPr>
        <p:blipFill>
          <a:blip r:embed="rId2" cstate="print"/>
          <a:srcRect/>
          <a:stretch>
            <a:fillRect/>
          </a:stretch>
        </p:blipFill>
        <p:spPr bwMode="auto">
          <a:xfrm>
            <a:off x="457200" y="685800"/>
            <a:ext cx="2582694" cy="2057400"/>
          </a:xfrm>
          <a:prstGeom prst="rect">
            <a:avLst/>
          </a:prstGeom>
          <a:noFill/>
          <a:ln w="9525">
            <a:noFill/>
            <a:miter lim="800000"/>
            <a:headEnd/>
            <a:tailEnd/>
          </a:ln>
        </p:spPr>
      </p:pic>
      <p:pic>
        <p:nvPicPr>
          <p:cNvPr id="63491" name="Picture 5"/>
          <p:cNvPicPr>
            <a:picLocks noChangeAspect="1"/>
          </p:cNvPicPr>
          <p:nvPr/>
        </p:nvPicPr>
        <p:blipFill>
          <a:blip r:embed="rId3" cstate="print"/>
          <a:srcRect/>
          <a:stretch>
            <a:fillRect/>
          </a:stretch>
        </p:blipFill>
        <p:spPr bwMode="auto">
          <a:xfrm>
            <a:off x="1447800" y="2971800"/>
            <a:ext cx="4152900" cy="2209800"/>
          </a:xfrm>
          <a:prstGeom prst="rect">
            <a:avLst/>
          </a:prstGeom>
          <a:noFill/>
          <a:ln w="9525">
            <a:noFill/>
            <a:miter lim="800000"/>
            <a:headEnd/>
            <a:tailEnd/>
          </a:ln>
        </p:spPr>
      </p:pic>
      <p:pic>
        <p:nvPicPr>
          <p:cNvPr id="63492" name="Picture 4"/>
          <p:cNvPicPr>
            <a:picLocks noChangeAspect="1"/>
          </p:cNvPicPr>
          <p:nvPr/>
        </p:nvPicPr>
        <p:blipFill>
          <a:blip r:embed="rId4" cstate="print"/>
          <a:srcRect/>
          <a:stretch>
            <a:fillRect/>
          </a:stretch>
        </p:blipFill>
        <p:spPr bwMode="auto">
          <a:xfrm>
            <a:off x="5867400" y="457200"/>
            <a:ext cx="2743200" cy="2743200"/>
          </a:xfrm>
          <a:prstGeom prst="rect">
            <a:avLst/>
          </a:prstGeom>
          <a:noFill/>
          <a:ln w="9525">
            <a:noFill/>
            <a:miter lim="800000"/>
            <a:headEnd/>
            <a:tailEnd/>
          </a:ln>
        </p:spPr>
      </p:pic>
      <p:sp>
        <p:nvSpPr>
          <p:cNvPr id="6" name="TextBox 5"/>
          <p:cNvSpPr txBox="1"/>
          <p:nvPr/>
        </p:nvSpPr>
        <p:spPr>
          <a:xfrm>
            <a:off x="838200" y="5486400"/>
            <a:ext cx="7848600" cy="646331"/>
          </a:xfrm>
          <a:prstGeom prst="rect">
            <a:avLst/>
          </a:prstGeom>
          <a:noFill/>
        </p:spPr>
        <p:txBody>
          <a:bodyPr wrap="square" rtlCol="0">
            <a:spAutoFit/>
          </a:bodyPr>
          <a:lstStyle/>
          <a:p>
            <a:pPr algn="ctr"/>
            <a:r>
              <a:rPr lang="en-US" sz="3600" dirty="0" smtClean="0"/>
              <a:t>Pictures of the Adrenal Glands</a:t>
            </a:r>
            <a:endParaRPr lang="en-US"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Parathyroid Glands</a:t>
            </a:r>
            <a:endParaRPr lang="en-US" dirty="0"/>
          </a:p>
        </p:txBody>
      </p:sp>
      <p:sp>
        <p:nvSpPr>
          <p:cNvPr id="7" name="Text Placeholder 6"/>
          <p:cNvSpPr>
            <a:spLocks noGrp="1"/>
          </p:cNvSpPr>
          <p:nvPr>
            <p:ph type="body" sz="half" idx="2"/>
          </p:nvPr>
        </p:nvSpPr>
        <p:spPr/>
        <p:txBody>
          <a:bodyPr/>
          <a:lstStyle/>
          <a:p>
            <a:r>
              <a:rPr lang="en-US" dirty="0" smtClean="0"/>
              <a:t>*Note: The parathyroid glands are the four small oval shapes located on the thyroid.</a:t>
            </a:r>
            <a:endParaRPr lang="en-US" dirty="0"/>
          </a:p>
        </p:txBody>
      </p:sp>
      <p:pic>
        <p:nvPicPr>
          <p:cNvPr id="64518" name="Picture 6" descr="Parathyroid gland"/>
          <p:cNvPicPr>
            <a:picLocks noGrp="1" noChangeAspect="1" noChangeArrowheads="1"/>
          </p:cNvPicPr>
          <p:nvPr>
            <p:ph type="pic" idx="1"/>
          </p:nvPr>
        </p:nvPicPr>
        <p:blipFill>
          <a:blip r:embed="rId2" cstate="print"/>
          <a:srcRect t="15842" b="15842"/>
          <a:stretch>
            <a:fillRect/>
          </a:stretch>
        </p:blipFill>
        <p:spPr bwMode="auto">
          <a:xfrm>
            <a:off x="2438400" y="1371600"/>
            <a:ext cx="4675882" cy="349816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bwMode="auto">
          <a:xfrm>
            <a:off x="0" y="0"/>
            <a:ext cx="4572000" cy="2133600"/>
          </a:xfrm>
          <a:prstGeom prst="cloud">
            <a:avLst/>
          </a:prstGeom>
          <a:solidFill>
            <a:srgbClr val="F664B1"/>
          </a:solidFill>
          <a:ln w="25400" cap="flat" cmpd="sng" algn="ctr">
            <a:solidFill>
              <a:srgbClr val="000000"/>
            </a:solidFill>
            <a:prstDash val="solid"/>
            <a:round/>
            <a:headEnd type="none" w="med" len="med"/>
            <a:tailEnd type="none" w="med" len="med"/>
          </a:ln>
          <a:effectLst/>
        </p:spPr>
      </p:sp>
      <p:sp>
        <p:nvSpPr>
          <p:cNvPr id="4" name="TextBox 3"/>
          <p:cNvSpPr txBox="1"/>
          <p:nvPr/>
        </p:nvSpPr>
        <p:spPr>
          <a:xfrm>
            <a:off x="990600" y="533400"/>
            <a:ext cx="2514600" cy="1015663"/>
          </a:xfrm>
          <a:prstGeom prst="rect">
            <a:avLst/>
          </a:prstGeom>
          <a:noFill/>
        </p:spPr>
        <p:txBody>
          <a:bodyPr wrap="square" rtlCol="0">
            <a:spAutoFit/>
          </a:bodyPr>
          <a:lstStyle/>
          <a:p>
            <a:r>
              <a:rPr lang="en-US" sz="2000" b="1" dirty="0" smtClean="0"/>
              <a:t>Introduction to the </a:t>
            </a:r>
            <a:r>
              <a:rPr lang="en-US" sz="2000" b="1" dirty="0" err="1" smtClean="0"/>
              <a:t>Parathyoid</a:t>
            </a:r>
            <a:r>
              <a:rPr lang="en-US" sz="2000" b="1" dirty="0" smtClean="0"/>
              <a:t> Glands</a:t>
            </a:r>
          </a:p>
          <a:p>
            <a:endParaRPr lang="en-US" sz="2000" b="1" dirty="0"/>
          </a:p>
        </p:txBody>
      </p:sp>
      <p:sp>
        <p:nvSpPr>
          <p:cNvPr id="6" name="TextBox 5"/>
          <p:cNvSpPr txBox="1"/>
          <p:nvPr/>
        </p:nvSpPr>
        <p:spPr>
          <a:xfrm>
            <a:off x="838200" y="2286000"/>
            <a:ext cx="7696200" cy="3693319"/>
          </a:xfrm>
          <a:prstGeom prst="rect">
            <a:avLst/>
          </a:prstGeom>
          <a:noFill/>
        </p:spPr>
        <p:txBody>
          <a:bodyPr wrap="square" rtlCol="0">
            <a:spAutoFit/>
          </a:bodyPr>
          <a:lstStyle/>
          <a:p>
            <a:pPr>
              <a:buFont typeface="Arial" pitchFamily="34" charset="0"/>
              <a:buChar char="•"/>
            </a:pPr>
            <a:r>
              <a:rPr lang="en-US" dirty="0" smtClean="0"/>
              <a:t>Parathyroid glands are small glands located in the neck</a:t>
            </a:r>
          </a:p>
          <a:p>
            <a:r>
              <a:rPr lang="en-US" dirty="0" smtClean="0"/>
              <a:t> behind the thyroid. </a:t>
            </a:r>
          </a:p>
          <a:p>
            <a:pPr>
              <a:buFont typeface="Arial" pitchFamily="34" charset="0"/>
              <a:buChar char="•"/>
            </a:pPr>
            <a:r>
              <a:rPr lang="en-US" dirty="0" smtClean="0"/>
              <a:t>There are four parathyroid glands which are normally the size and shape of a grain of rice. Occasionally they can be as large as a pea and still be normal. </a:t>
            </a:r>
          </a:p>
          <a:p>
            <a:pPr>
              <a:buFont typeface="Arial" pitchFamily="34" charset="0"/>
              <a:buChar char="•"/>
            </a:pPr>
            <a:r>
              <a:rPr lang="en-US" dirty="0" smtClean="0"/>
              <a:t>Normal parathyroid glands are the color of spicy yellow mustard. The light blue tube running up the center of the picture is the trachea (wind pipe). </a:t>
            </a:r>
          </a:p>
          <a:p>
            <a:pPr>
              <a:buFont typeface="Arial" pitchFamily="34" charset="0"/>
              <a:buChar char="•"/>
            </a:pPr>
            <a:r>
              <a:rPr lang="en-US" dirty="0" smtClean="0"/>
              <a:t>The voice box is the pink structure at the top of the picture sitting on top of the trachea. </a:t>
            </a:r>
          </a:p>
          <a:p>
            <a:pPr>
              <a:buFont typeface="Arial" pitchFamily="34" charset="0"/>
              <a:buChar char="•"/>
            </a:pPr>
            <a:r>
              <a:rPr lang="en-US" dirty="0" smtClean="0"/>
              <a:t> The carotid arteries are shown on both sides of the thyroid running from the heart up to the brain.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Function of the Parathyroid</a:t>
            </a:r>
            <a:endParaRPr lang="en-US" dirty="0"/>
          </a:p>
        </p:txBody>
      </p:sp>
      <p:sp>
        <p:nvSpPr>
          <p:cNvPr id="69634" name="AutoShape 7"/>
          <p:cNvSpPr>
            <a:spLocks noGrp="1"/>
          </p:cNvSpPr>
          <p:nvPr>
            <p:ph idx="1"/>
          </p:nvPr>
        </p:nvSpPr>
        <p:spPr bwMode="auto">
          <a:xfrm>
            <a:off x="457200" y="1882808"/>
            <a:ext cx="8229600" cy="4060792"/>
          </a:xfrm>
          <a:prstGeom prst="roundRect">
            <a:avLst>
              <a:gd name="adj" fmla="val 16667"/>
            </a:avLst>
          </a:prstGeom>
          <a:solidFill>
            <a:srgbClr val="FF388C">
              <a:alpha val="7843"/>
            </a:srgbClr>
          </a:solidFill>
          <a:ln w="25400">
            <a:solidFill>
              <a:srgbClr val="BA2866"/>
            </a:solidFill>
            <a:round/>
            <a:headEnd/>
            <a:tailEnd/>
          </a:ln>
        </p:spPr>
        <p:txBody>
          <a:bodyPr vert="horz" wrap="square" lIns="0" tIns="0" rIns="0" bIns="0" numCol="1" anchor="t" anchorCtr="0" compatLnSpc="1">
            <a:prstTxWarp prst="textNoShape">
              <a:avLst/>
            </a:prstTxWarp>
            <a:normAutofit fontScale="40000" lnSpcReduction="20000"/>
          </a:bodyPr>
          <a:lstStyle/>
          <a:p>
            <a:r>
              <a:rPr lang="en-US" dirty="0" smtClean="0"/>
              <a:t>The sole purpose of the parathyroid glands is to control calcium within the blood </a:t>
            </a:r>
          </a:p>
          <a:p>
            <a:r>
              <a:rPr lang="en-US" dirty="0" smtClean="0"/>
              <a:t>In doing so, </a:t>
            </a:r>
            <a:r>
              <a:rPr lang="en-US" dirty="0" err="1" smtClean="0"/>
              <a:t>parathyroids</a:t>
            </a:r>
            <a:r>
              <a:rPr lang="en-US" dirty="0" smtClean="0"/>
              <a:t> also control how much calcium is in the bones, and therefore, how strong and dense the bones are.</a:t>
            </a:r>
          </a:p>
          <a:p>
            <a:r>
              <a:rPr lang="en-US" dirty="0" smtClean="0"/>
              <a:t> Although the parathyroid glands are located next to the thyroid gland, they have no related function.</a:t>
            </a:r>
          </a:p>
          <a:p>
            <a:r>
              <a:rPr lang="en-US" dirty="0" smtClean="0"/>
              <a:t> The thyroid gland regulates the body’s metabolism and has no effect on calcium levels while parathyroid glands regulate calcium levels and have no effect on metabolism.</a:t>
            </a:r>
          </a:p>
          <a:p>
            <a:r>
              <a:rPr lang="en-US" dirty="0" smtClean="0"/>
              <a:t> Calcium is the element that allows the normal conduction of electrical currents along nerves--its how our nervous system works and how one nerve 'talks' to the next. Our entire brain works by fluxes of calcium into and out of the nerve cells. Calcium is also the primary element which causes muscles to contract. </a:t>
            </a:r>
          </a:p>
          <a:p>
            <a:r>
              <a:rPr lang="en-US" dirty="0" smtClean="0"/>
              <a:t>Knowing these two major functions of calcium helps explain why people can get a tingling sensation in their fingers or cramps in the muscles of their hands when calcium levels drop below normal. A sudden drop in the calcium level can cause patients to feel "foggy", "weird" or "confused like my brain isn't working correctly". </a:t>
            </a:r>
          </a:p>
          <a:p>
            <a:r>
              <a:rPr lang="en-US" dirty="0" smtClean="0"/>
              <a:t>The brain DEMANDS a normal steady-state calcium level, so any change in the amount of calcium can cause the brain to feel un-loved and the patient to feel bad.</a:t>
            </a:r>
          </a:p>
          <a:p>
            <a:r>
              <a:rPr lang="en-US" dirty="0" smtClean="0"/>
              <a:t>  Likewise, too much parathyroid hormone causes too high a calcium level--and this can make a person feel run down, cause them to sleep poorly, make them more irritable than usual, and even cause a decrease in memory. </a:t>
            </a:r>
          </a:p>
          <a:p>
            <a:r>
              <a:rPr lang="en-US" dirty="0" smtClean="0"/>
              <a:t>In fact, the most common symptoms for patients with parathyroid disease are related to the brain, and include depression and lack of energy</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bwMode="auto">
          <a:xfrm>
            <a:off x="4876800" y="0"/>
            <a:ext cx="4267200" cy="1752600"/>
          </a:xfrm>
          <a:prstGeom prst="cloud">
            <a:avLst/>
          </a:prstGeom>
          <a:solidFill>
            <a:srgbClr val="F664B1"/>
          </a:solidFill>
          <a:ln w="25400" cap="flat" cmpd="sng" algn="ctr">
            <a:solidFill>
              <a:srgbClr val="000000"/>
            </a:solidFill>
            <a:prstDash val="solid"/>
            <a:round/>
            <a:headEnd type="none" w="med" len="med"/>
            <a:tailEnd type="none" w="med" len="med"/>
          </a:ln>
          <a:effectLst/>
        </p:spPr>
      </p:sp>
      <p:sp>
        <p:nvSpPr>
          <p:cNvPr id="3" name="TextBox 2"/>
          <p:cNvSpPr txBox="1"/>
          <p:nvPr/>
        </p:nvSpPr>
        <p:spPr>
          <a:xfrm>
            <a:off x="5791200" y="381000"/>
            <a:ext cx="2362200" cy="1200329"/>
          </a:xfrm>
          <a:prstGeom prst="rect">
            <a:avLst/>
          </a:prstGeom>
          <a:noFill/>
        </p:spPr>
        <p:txBody>
          <a:bodyPr wrap="square" rtlCol="0">
            <a:spAutoFit/>
          </a:bodyPr>
          <a:lstStyle/>
          <a:p>
            <a:pPr algn="ctr"/>
            <a:r>
              <a:rPr lang="en-US" sz="2400" b="1" dirty="0" smtClean="0"/>
              <a:t>The Pancreas is…</a:t>
            </a:r>
          </a:p>
          <a:p>
            <a:pPr algn="ctr"/>
            <a:endParaRPr lang="en-US" sz="2400" b="1" dirty="0"/>
          </a:p>
        </p:txBody>
      </p:sp>
      <p:pic>
        <p:nvPicPr>
          <p:cNvPr id="70659" name="Picture 4"/>
          <p:cNvPicPr>
            <a:picLocks noChangeAspect="1"/>
          </p:cNvPicPr>
          <p:nvPr/>
        </p:nvPicPr>
        <p:blipFill>
          <a:blip r:embed="rId2" cstate="print"/>
          <a:srcRect/>
          <a:stretch>
            <a:fillRect/>
          </a:stretch>
        </p:blipFill>
        <p:spPr bwMode="auto">
          <a:xfrm>
            <a:off x="457200" y="1600200"/>
            <a:ext cx="4060825" cy="4114800"/>
          </a:xfrm>
          <a:prstGeom prst="rect">
            <a:avLst/>
          </a:prstGeom>
          <a:noFill/>
          <a:ln w="9525">
            <a:noFill/>
            <a:miter lim="800000"/>
            <a:headEnd/>
            <a:tailEnd/>
          </a:ln>
        </p:spPr>
      </p:pic>
      <p:sp>
        <p:nvSpPr>
          <p:cNvPr id="5" name="TextBox 4"/>
          <p:cNvSpPr txBox="1"/>
          <p:nvPr/>
        </p:nvSpPr>
        <p:spPr>
          <a:xfrm>
            <a:off x="5029200" y="1828800"/>
            <a:ext cx="3962400" cy="3693319"/>
          </a:xfrm>
          <a:prstGeom prst="rect">
            <a:avLst/>
          </a:prstGeom>
          <a:noFill/>
        </p:spPr>
        <p:txBody>
          <a:bodyPr wrap="square" rtlCol="0">
            <a:spAutoFit/>
          </a:bodyPr>
          <a:lstStyle/>
          <a:p>
            <a:r>
              <a:rPr lang="en-US" dirty="0" smtClean="0"/>
              <a:t>A fish-shaped spongy grayish-pink organ about 6 inches (15 cm) long that stretches across the back of the abdomen, </a:t>
            </a:r>
            <a:r>
              <a:rPr lang="en-US" dirty="0" err="1" smtClean="0"/>
              <a:t>behindthe</a:t>
            </a:r>
            <a:r>
              <a:rPr lang="en-US" dirty="0" smtClean="0"/>
              <a:t> </a:t>
            </a:r>
          </a:p>
          <a:p>
            <a:r>
              <a:rPr lang="en-US" dirty="0" smtClean="0"/>
              <a:t>stomach. The head of the pancreas is on the right side of the abdomen and is connected</a:t>
            </a:r>
          </a:p>
          <a:p>
            <a:r>
              <a:rPr lang="en-US" dirty="0" smtClean="0"/>
              <a:t>to the duodenum (the first section of the Small intestine). The narrow end of the pancreas, called the tail, extends to the left side of the body.</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Pancreas Continued</a:t>
            </a:r>
            <a:endParaRPr lang="en-US" dirty="0"/>
          </a:p>
        </p:txBody>
      </p:sp>
      <p:sp>
        <p:nvSpPr>
          <p:cNvPr id="5" name="Content Placeholder 4"/>
          <p:cNvSpPr>
            <a:spLocks noGrp="1"/>
          </p:cNvSpPr>
          <p:nvPr>
            <p:ph sz="half" idx="1"/>
          </p:nvPr>
        </p:nvSpPr>
        <p:spPr/>
        <p:txBody>
          <a:bodyPr>
            <a:normAutofit fontScale="55000" lnSpcReduction="20000"/>
          </a:bodyPr>
          <a:lstStyle/>
          <a:p>
            <a:r>
              <a:rPr lang="en-US" dirty="0" smtClean="0"/>
              <a:t>The pancreas makes pancreatic juices and hormones, including insulin.</a:t>
            </a:r>
          </a:p>
          <a:p>
            <a:r>
              <a:rPr lang="en-US" dirty="0" smtClean="0"/>
              <a:t>The pancreatic juices are enzymes that help digest food in the small intestine. </a:t>
            </a:r>
          </a:p>
          <a:p>
            <a:r>
              <a:rPr lang="en-US" dirty="0" smtClean="0"/>
              <a:t>Insulin controls the amount of sugar in the blood. As pancreatic juices are made, they flow into the main pancreatic duct.</a:t>
            </a:r>
          </a:p>
          <a:p>
            <a:r>
              <a:rPr lang="en-US" dirty="0" smtClean="0"/>
              <a:t>This duct joins the common bile duct, which connects the pancreas to the liver and the gallbladder. </a:t>
            </a:r>
          </a:p>
          <a:p>
            <a:r>
              <a:rPr lang="en-US" dirty="0" smtClean="0"/>
              <a:t>The common bile duct, which carries bile (a fluid that helps digest fat), connects to the small intestine near the stomach.</a:t>
            </a:r>
          </a:p>
          <a:p>
            <a:r>
              <a:rPr lang="en-US" dirty="0" smtClean="0"/>
              <a:t>The pancreas is thus a compound gland. It is "compound" in the sense that it is composed of both exocrine and endocrine tissues.</a:t>
            </a:r>
          </a:p>
          <a:p>
            <a:endParaRPr lang="en-US" dirty="0"/>
          </a:p>
        </p:txBody>
      </p:sp>
      <p:sp>
        <p:nvSpPr>
          <p:cNvPr id="6" name="Content Placeholder 5"/>
          <p:cNvSpPr>
            <a:spLocks noGrp="1"/>
          </p:cNvSpPr>
          <p:nvPr>
            <p:ph sz="half" idx="2"/>
          </p:nvPr>
        </p:nvSpPr>
        <p:spPr/>
        <p:txBody>
          <a:bodyPr>
            <a:normAutofit fontScale="55000" lnSpcReduction="20000"/>
          </a:bodyPr>
          <a:lstStyle/>
          <a:p>
            <a:endParaRPr lang="en-US" dirty="0"/>
          </a:p>
        </p:txBody>
      </p:sp>
      <p:pic>
        <p:nvPicPr>
          <p:cNvPr id="71682" name="Picture 4"/>
          <p:cNvPicPr>
            <a:picLocks noChangeAspect="1"/>
          </p:cNvPicPr>
          <p:nvPr/>
        </p:nvPicPr>
        <p:blipFill>
          <a:blip r:embed="rId2" cstate="print"/>
          <a:srcRect/>
          <a:stretch>
            <a:fillRect/>
          </a:stretch>
        </p:blipFill>
        <p:spPr bwMode="auto">
          <a:xfrm>
            <a:off x="4648200" y="1981200"/>
            <a:ext cx="399415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p:cNvPicPr>
          <p:nvPr/>
        </p:nvPicPr>
        <p:blipFill>
          <a:blip r:embed="rId2" cstate="print"/>
          <a:srcRect/>
          <a:stretch>
            <a:fillRect/>
          </a:stretch>
        </p:blipFill>
        <p:spPr bwMode="auto">
          <a:xfrm>
            <a:off x="228601" y="304800"/>
            <a:ext cx="4572000" cy="6400800"/>
          </a:xfrm>
          <a:prstGeom prst="rect">
            <a:avLst/>
          </a:prstGeom>
          <a:noFill/>
          <a:ln w="9525">
            <a:noFill/>
            <a:miter lim="800000"/>
            <a:headEnd/>
            <a:tailEnd/>
          </a:ln>
        </p:spPr>
      </p:pic>
      <p:sp>
        <p:nvSpPr>
          <p:cNvPr id="3" name="TextBox 2"/>
          <p:cNvSpPr txBox="1"/>
          <p:nvPr/>
        </p:nvSpPr>
        <p:spPr>
          <a:xfrm>
            <a:off x="5105400" y="1143000"/>
            <a:ext cx="3733800" cy="4524315"/>
          </a:xfrm>
          <a:prstGeom prst="rect">
            <a:avLst/>
          </a:prstGeom>
          <a:noFill/>
        </p:spPr>
        <p:txBody>
          <a:bodyPr wrap="square" rtlCol="0">
            <a:spAutoFit/>
          </a:bodyPr>
          <a:lstStyle/>
          <a:p>
            <a:pPr>
              <a:buFont typeface="Arial" pitchFamily="34" charset="0"/>
              <a:buChar char="•"/>
            </a:pPr>
            <a:r>
              <a:rPr lang="en-US" dirty="0" smtClean="0"/>
              <a:t>The exocrine function of the</a:t>
            </a:r>
          </a:p>
          <a:p>
            <a:r>
              <a:rPr lang="en-US" dirty="0" smtClean="0"/>
              <a:t>pancreas involves the synthesis </a:t>
            </a:r>
          </a:p>
          <a:p>
            <a:r>
              <a:rPr lang="en-US" dirty="0" smtClean="0"/>
              <a:t>and secretion of pancreatic</a:t>
            </a:r>
          </a:p>
          <a:p>
            <a:r>
              <a:rPr lang="en-US" dirty="0" smtClean="0"/>
              <a:t>juices. </a:t>
            </a:r>
          </a:p>
          <a:p>
            <a:pPr>
              <a:buFont typeface="Arial" pitchFamily="34" charset="0"/>
              <a:buChar char="•"/>
            </a:pPr>
            <a:r>
              <a:rPr lang="en-US" dirty="0" smtClean="0"/>
              <a:t>The endocrine function resides in the million or so cellular islands embedded between the exocrine units of the pancreas.</a:t>
            </a:r>
          </a:p>
          <a:p>
            <a:pPr>
              <a:buFont typeface="Arial" pitchFamily="34" charset="0"/>
              <a:buChar char="•"/>
            </a:pPr>
            <a:r>
              <a:rPr lang="en-US" dirty="0" smtClean="0"/>
              <a:t>Beta cells of the islands secrete insulin, which helps control carbohydrate metabolism.</a:t>
            </a:r>
          </a:p>
          <a:p>
            <a:pPr>
              <a:buFont typeface="Arial" pitchFamily="34" charset="0"/>
              <a:buChar char="•"/>
            </a:pPr>
            <a:r>
              <a:rPr lang="en-US" dirty="0" smtClean="0"/>
              <a:t>Alpha cells of the islets secrete glucagon that counters the action of insulin.</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1104106"/>
          </a:xfrm>
        </p:spPr>
        <p:txBody>
          <a:bodyPr/>
          <a:lstStyle/>
          <a:p>
            <a:pPr algn="ctr"/>
            <a:r>
              <a:rPr lang="en-US" dirty="0" smtClean="0"/>
              <a:t>How to Study…</a:t>
            </a:r>
            <a:endParaRPr lang="en-US" dirty="0"/>
          </a:p>
        </p:txBody>
      </p:sp>
      <p:sp>
        <p:nvSpPr>
          <p:cNvPr id="5" name="Content Placeholder 4"/>
          <p:cNvSpPr>
            <a:spLocks noGrp="1"/>
          </p:cNvSpPr>
          <p:nvPr>
            <p:ph idx="1"/>
          </p:nvPr>
        </p:nvSpPr>
        <p:spPr>
          <a:xfrm>
            <a:off x="457200" y="1219200"/>
            <a:ext cx="8229600" cy="5181600"/>
          </a:xfrm>
        </p:spPr>
        <p:txBody>
          <a:bodyPr>
            <a:normAutofit fontScale="92500" lnSpcReduction="10000"/>
          </a:bodyPr>
          <a:lstStyle/>
          <a:p>
            <a:pPr>
              <a:buFont typeface="Courier New" pitchFamily="49" charset="0"/>
              <a:buChar char="o"/>
            </a:pPr>
            <a:r>
              <a:rPr lang="en-US" sz="2000" dirty="0" smtClean="0"/>
              <a:t>The Endocrine System:</a:t>
            </a:r>
          </a:p>
          <a:p>
            <a:pPr lvl="1">
              <a:buFont typeface="Courier New" pitchFamily="49" charset="0"/>
              <a:buChar char="o"/>
            </a:pPr>
            <a:r>
              <a:rPr lang="en-US" sz="1600" dirty="0" smtClean="0">
                <a:hlinkClick r:id="rId2"/>
              </a:rPr>
              <a:t>http://www.hormone.org/Endo101/page2.cfm#CP_JUMP_832</a:t>
            </a:r>
            <a:endParaRPr lang="en-US" sz="1600" dirty="0" smtClean="0"/>
          </a:p>
          <a:p>
            <a:pPr lvl="1">
              <a:buFont typeface="Courier New" pitchFamily="49" charset="0"/>
              <a:buChar char="o"/>
            </a:pPr>
            <a:r>
              <a:rPr lang="en-US" sz="1600" dirty="0" smtClean="0">
                <a:hlinkClick r:id="rId3"/>
              </a:rPr>
              <a:t>http://kidshealth.org/parent/general/body_basics/endocrine.html</a:t>
            </a:r>
            <a:endParaRPr lang="en-US" sz="1600" dirty="0" smtClean="0"/>
          </a:p>
          <a:p>
            <a:pPr lvl="1">
              <a:buFont typeface="Courier New" pitchFamily="49" charset="0"/>
              <a:buChar char="o"/>
            </a:pPr>
            <a:r>
              <a:rPr lang="en-US" sz="1600" dirty="0" smtClean="0">
                <a:hlinkClick r:id="rId4"/>
              </a:rPr>
              <a:t>http://www.youtube.com/watch?v=HrMi4GikWwQ</a:t>
            </a:r>
            <a:endParaRPr lang="en-US" sz="1600" dirty="0" smtClean="0"/>
          </a:p>
          <a:p>
            <a:pPr>
              <a:buFont typeface="Courier New" pitchFamily="49" charset="0"/>
              <a:buChar char="o"/>
            </a:pPr>
            <a:r>
              <a:rPr lang="en-US" sz="2000" dirty="0" smtClean="0"/>
              <a:t>The Pituitary Gland and the Hypothalamus:</a:t>
            </a:r>
          </a:p>
          <a:p>
            <a:pPr lvl="1">
              <a:buFont typeface="Courier New" pitchFamily="49" charset="0"/>
              <a:buChar char="o"/>
            </a:pPr>
            <a:r>
              <a:rPr lang="en-US" sz="1600" dirty="0" smtClean="0">
                <a:hlinkClick r:id="rId5"/>
              </a:rPr>
              <a:t>http://www.youtube.com/watch?v=hLeBNyB1qKU&amp;feature=related</a:t>
            </a:r>
            <a:endParaRPr lang="en-US" sz="1600" dirty="0" smtClean="0"/>
          </a:p>
          <a:p>
            <a:pPr>
              <a:buFont typeface="Courier New" pitchFamily="49" charset="0"/>
              <a:buChar char="o"/>
            </a:pPr>
            <a:r>
              <a:rPr lang="en-US" sz="2000" dirty="0" smtClean="0"/>
              <a:t>The Thymus:</a:t>
            </a:r>
          </a:p>
          <a:p>
            <a:pPr lvl="1">
              <a:buFont typeface="Courier New" pitchFamily="49" charset="0"/>
              <a:buChar char="o"/>
            </a:pPr>
            <a:r>
              <a:rPr lang="en-US" sz="1600" dirty="0" smtClean="0">
                <a:hlinkClick r:id="rId6"/>
              </a:rPr>
              <a:t>http://www.becomehealthynow.com/article/bodyimmune/961</a:t>
            </a:r>
            <a:endParaRPr lang="en-US" sz="1600" dirty="0" smtClean="0"/>
          </a:p>
          <a:p>
            <a:pPr>
              <a:buFont typeface="Courier New" pitchFamily="49" charset="0"/>
              <a:buChar char="o"/>
            </a:pPr>
            <a:r>
              <a:rPr lang="en-US" sz="2000" dirty="0" smtClean="0"/>
              <a:t>The Pineal Gland:</a:t>
            </a:r>
          </a:p>
          <a:p>
            <a:pPr lvl="1">
              <a:buFont typeface="Courier New" pitchFamily="49" charset="0"/>
              <a:buChar char="o"/>
            </a:pPr>
            <a:r>
              <a:rPr lang="en-US" sz="1600" dirty="0" smtClean="0">
                <a:hlinkClick r:id="rId7"/>
              </a:rPr>
              <a:t>http://www.becomehealthynow.com/article/bodyendocrine/737</a:t>
            </a:r>
            <a:endParaRPr lang="en-US" sz="1600" dirty="0" smtClean="0"/>
          </a:p>
          <a:p>
            <a:pPr>
              <a:buFont typeface="Courier New" pitchFamily="49" charset="0"/>
              <a:buChar char="o"/>
            </a:pPr>
            <a:r>
              <a:rPr lang="en-US" sz="2000" dirty="0" smtClean="0"/>
              <a:t>The Gonads and the Pancreas:</a:t>
            </a:r>
          </a:p>
          <a:p>
            <a:pPr lvl="1">
              <a:buFont typeface="Courier New" pitchFamily="49" charset="0"/>
              <a:buChar char="o"/>
            </a:pPr>
            <a:r>
              <a:rPr lang="en-US" sz="1600" dirty="0" smtClean="0">
                <a:hlinkClick r:id="rId8"/>
              </a:rPr>
              <a:t>http://www.youtube.com/watch?v=FEsTIOIufiQ</a:t>
            </a:r>
            <a:endParaRPr lang="en-US" sz="1600" dirty="0" smtClean="0"/>
          </a:p>
          <a:p>
            <a:pPr>
              <a:buFont typeface="Courier New" pitchFamily="49" charset="0"/>
              <a:buChar char="o"/>
            </a:pPr>
            <a:r>
              <a:rPr lang="en-US" sz="2000" dirty="0" smtClean="0"/>
              <a:t>The Thyroid:</a:t>
            </a:r>
          </a:p>
          <a:p>
            <a:pPr lvl="1">
              <a:buFont typeface="Courier New" pitchFamily="49" charset="0"/>
              <a:buChar char="o"/>
            </a:pPr>
            <a:r>
              <a:rPr lang="en-US" sz="1600" dirty="0" smtClean="0">
                <a:hlinkClick r:id="rId9"/>
              </a:rPr>
              <a:t>http://www.youtube.com/watch?v=7V0HB4cKIMw</a:t>
            </a:r>
            <a:endParaRPr lang="en-US" sz="1600" dirty="0" smtClean="0"/>
          </a:p>
          <a:p>
            <a:pPr>
              <a:buFont typeface="Courier New" pitchFamily="49" charset="0"/>
              <a:buChar char="o"/>
            </a:pPr>
            <a:r>
              <a:rPr lang="en-US" sz="2000" dirty="0" smtClean="0"/>
              <a:t>The Adrenal Glands:</a:t>
            </a:r>
          </a:p>
          <a:p>
            <a:pPr lvl="1">
              <a:buFont typeface="Courier New" pitchFamily="49" charset="0"/>
              <a:buChar char="o"/>
            </a:pPr>
            <a:r>
              <a:rPr lang="en-US" sz="1600" dirty="0" smtClean="0">
                <a:hlinkClick r:id="rId10"/>
              </a:rPr>
              <a:t>http://www.youtube.com/watch?v=06jbq3bxKE0</a:t>
            </a:r>
            <a:endParaRPr lang="en-US" sz="1600" dirty="0" smtClean="0"/>
          </a:p>
          <a:p>
            <a:pPr>
              <a:buFont typeface="Courier New" pitchFamily="49" charset="0"/>
              <a:buChar char="o"/>
            </a:pPr>
            <a:r>
              <a:rPr lang="en-US" sz="2000" dirty="0" smtClean="0"/>
              <a:t>The Parathyroid Glands:</a:t>
            </a:r>
          </a:p>
          <a:p>
            <a:pPr lvl="1">
              <a:buFont typeface="Courier New" pitchFamily="49" charset="0"/>
              <a:buChar char="o"/>
            </a:pPr>
            <a:r>
              <a:rPr lang="en-US" sz="1600" dirty="0" smtClean="0">
                <a:hlinkClick r:id="rId11"/>
              </a:rPr>
              <a:t>http://www.youtube.com/watch?v=Vn9crOgnGgs</a:t>
            </a:r>
            <a:endParaRPr lang="en-US" sz="1600" dirty="0" smtClean="0"/>
          </a:p>
          <a:p>
            <a:pPr lvl="1">
              <a:buFont typeface="Courier New" pitchFamily="49" charset="0"/>
              <a:buChar char="o"/>
            </a:pPr>
            <a:endParaRPr lang="en-US"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Basic Functions of a Hormone</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promote and enable mental, physical, and sexual development.</a:t>
            </a:r>
          </a:p>
          <a:p>
            <a:pPr marL="514350" indent="-514350">
              <a:buFont typeface="+mj-lt"/>
              <a:buAutoNum type="alphaUcPeriod"/>
            </a:pPr>
            <a:r>
              <a:rPr lang="en-US" dirty="0" smtClean="0"/>
              <a:t>promote and enable the adjustment of performance levels of organs and organ systems.</a:t>
            </a:r>
          </a:p>
          <a:p>
            <a:pPr marL="514350" indent="-514350">
              <a:buFont typeface="+mj-lt"/>
              <a:buAutoNum type="alphaUcPeriod"/>
            </a:pPr>
            <a:r>
              <a:rPr lang="en-US" dirty="0" smtClean="0"/>
              <a:t>keep some physiological parameters constant (Ex. blood glucose level).</a:t>
            </a:r>
            <a:endParaRPr lang="en-US" dirty="0"/>
          </a:p>
        </p:txBody>
      </p:sp>
      <p:sp>
        <p:nvSpPr>
          <p:cNvPr id="4" name="Rounded Rectangle 3"/>
          <p:cNvSpPr/>
          <p:nvPr/>
        </p:nvSpPr>
        <p:spPr>
          <a:xfrm>
            <a:off x="304800" y="1752600"/>
            <a:ext cx="8305800" cy="4191000"/>
          </a:xfrm>
          <a:prstGeom prst="round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0"/>
            <a:ext cx="8229600" cy="1399032"/>
          </a:xfrm>
        </p:spPr>
        <p:txBody>
          <a:bodyPr/>
          <a:lstStyle/>
          <a:p>
            <a:r>
              <a:rPr lang="en-US" smtClean="0"/>
              <a:t>   Review </a:t>
            </a:r>
            <a:endParaRPr lang="en-US" dirty="0"/>
          </a:p>
        </p:txBody>
      </p:sp>
      <p:pic>
        <p:nvPicPr>
          <p:cNvPr id="21688" name="Picture 184"/>
          <p:cNvPicPr>
            <a:picLocks noChangeAspect="1" noChangeArrowheads="1"/>
          </p:cNvPicPr>
          <p:nvPr/>
        </p:nvPicPr>
        <p:blipFill>
          <a:blip r:embed="rId3" cstate="print"/>
          <a:srcRect/>
          <a:stretch>
            <a:fillRect/>
          </a:stretch>
        </p:blipFill>
        <p:spPr bwMode="auto">
          <a:xfrm>
            <a:off x="1676400" y="1219200"/>
            <a:ext cx="5721841"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743200" y="228600"/>
            <a:ext cx="4038600" cy="1828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MINI QUIZLET</a:t>
            </a:r>
            <a:endParaRPr lang="en-US" sz="3200" b="1" dirty="0"/>
          </a:p>
        </p:txBody>
      </p:sp>
      <p:graphicFrame>
        <p:nvGraphicFramePr>
          <p:cNvPr id="3" name="Table 2"/>
          <p:cNvGraphicFramePr>
            <a:graphicFrameLocks noGrp="1"/>
          </p:cNvGraphicFramePr>
          <p:nvPr/>
        </p:nvGraphicFramePr>
        <p:xfrm>
          <a:off x="1524000" y="2971800"/>
          <a:ext cx="6096000" cy="3601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Questions:</a:t>
                      </a:r>
                      <a:endParaRPr lang="en-US" dirty="0"/>
                    </a:p>
                  </a:txBody>
                  <a:tcPr/>
                </a:tc>
                <a:tc>
                  <a:txBody>
                    <a:bodyPr/>
                    <a:lstStyle/>
                    <a:p>
                      <a:r>
                        <a:rPr lang="en-US" dirty="0" smtClean="0"/>
                        <a:t>Your Answer:</a:t>
                      </a:r>
                      <a:endParaRPr lang="en-US" dirty="0"/>
                    </a:p>
                  </a:txBody>
                  <a:tcPr/>
                </a:tc>
              </a:tr>
              <a:tr h="370840">
                <a:tc>
                  <a:txBody>
                    <a:bodyPr/>
                    <a:lstStyle/>
                    <a:p>
                      <a:r>
                        <a:rPr lang="en-US" sz="1400" dirty="0" smtClean="0"/>
                        <a:t>1. What hormone produces milk</a:t>
                      </a:r>
                      <a:r>
                        <a:rPr lang="en-US" sz="1400" baseline="0" dirty="0" smtClean="0"/>
                        <a:t> in the mother’s breasts after childbirth?</a:t>
                      </a:r>
                      <a:endParaRPr lang="en-US" sz="1400" dirty="0"/>
                    </a:p>
                  </a:txBody>
                  <a:tcPr/>
                </a:tc>
                <a:tc>
                  <a:txBody>
                    <a:bodyPr/>
                    <a:lstStyle/>
                    <a:p>
                      <a:r>
                        <a:rPr lang="en-US" sz="1400" dirty="0" smtClean="0"/>
                        <a:t>1. __________</a:t>
                      </a:r>
                      <a:endParaRPr lang="en-US" sz="1400" dirty="0"/>
                    </a:p>
                  </a:txBody>
                  <a:tcPr/>
                </a:tc>
              </a:tr>
              <a:tr h="370840">
                <a:tc>
                  <a:txBody>
                    <a:bodyPr/>
                    <a:lstStyle/>
                    <a:p>
                      <a:r>
                        <a:rPr lang="en-US" sz="1400" dirty="0" smtClean="0"/>
                        <a:t>2. The thymus is situated between your _______.</a:t>
                      </a:r>
                      <a:endParaRPr lang="en-US" sz="1400" dirty="0"/>
                    </a:p>
                  </a:txBody>
                  <a:tcPr/>
                </a:tc>
                <a:tc>
                  <a:txBody>
                    <a:bodyPr/>
                    <a:lstStyle/>
                    <a:p>
                      <a:r>
                        <a:rPr lang="en-US" sz="1400" dirty="0" smtClean="0"/>
                        <a:t>2. __________</a:t>
                      </a:r>
                      <a:endParaRPr lang="en-US" sz="1400" dirty="0"/>
                    </a:p>
                  </a:txBody>
                  <a:tcPr/>
                </a:tc>
              </a:tr>
              <a:tr h="370840">
                <a:tc>
                  <a:txBody>
                    <a:bodyPr/>
                    <a:lstStyle/>
                    <a:p>
                      <a:r>
                        <a:rPr lang="en-US" sz="1400" dirty="0" smtClean="0"/>
                        <a:t>3. The hypothalamus links the nervous</a:t>
                      </a:r>
                      <a:r>
                        <a:rPr lang="en-US" sz="1400" baseline="0" dirty="0" smtClean="0"/>
                        <a:t> system to the ________ system.</a:t>
                      </a:r>
                      <a:endParaRPr lang="en-US" sz="1400" dirty="0"/>
                    </a:p>
                  </a:txBody>
                  <a:tcPr/>
                </a:tc>
                <a:tc>
                  <a:txBody>
                    <a:bodyPr/>
                    <a:lstStyle/>
                    <a:p>
                      <a:r>
                        <a:rPr lang="en-US" sz="1400" dirty="0" smtClean="0"/>
                        <a:t>3. ___________</a:t>
                      </a:r>
                      <a:endParaRPr lang="en-US" sz="1400" dirty="0"/>
                    </a:p>
                  </a:txBody>
                  <a:tcPr/>
                </a:tc>
              </a:tr>
              <a:tr h="370840">
                <a:tc>
                  <a:txBody>
                    <a:bodyPr/>
                    <a:lstStyle/>
                    <a:p>
                      <a:r>
                        <a:rPr lang="en-US" sz="1400" dirty="0" smtClean="0"/>
                        <a:t>4. Stimulates growth in childhood</a:t>
                      </a:r>
                      <a:r>
                        <a:rPr lang="en-US" sz="1400" baseline="0" dirty="0" smtClean="0"/>
                        <a:t> and allows a healthy composition of the body.</a:t>
                      </a:r>
                      <a:endParaRPr lang="en-US" sz="1400" dirty="0"/>
                    </a:p>
                  </a:txBody>
                  <a:tcPr/>
                </a:tc>
                <a:tc>
                  <a:txBody>
                    <a:bodyPr/>
                    <a:lstStyle/>
                    <a:p>
                      <a:r>
                        <a:rPr lang="en-US" sz="1400" dirty="0" smtClean="0"/>
                        <a:t>4. _________</a:t>
                      </a:r>
                      <a:r>
                        <a:rPr lang="en-US" sz="1400" baseline="0" dirty="0" smtClean="0"/>
                        <a:t>    </a:t>
                      </a:r>
                      <a:r>
                        <a:rPr lang="en-US" sz="1400" dirty="0" smtClean="0"/>
                        <a:t>________</a:t>
                      </a:r>
                      <a:endParaRPr lang="en-US" sz="1400" dirty="0"/>
                    </a:p>
                  </a:txBody>
                  <a:tcPr/>
                </a:tc>
              </a:tr>
              <a:tr h="370840">
                <a:tc>
                  <a:txBody>
                    <a:bodyPr/>
                    <a:lstStyle/>
                    <a:p>
                      <a:r>
                        <a:rPr lang="en-US" sz="1400" dirty="0" smtClean="0"/>
                        <a:t>5.</a:t>
                      </a:r>
                      <a:r>
                        <a:rPr lang="en-US" sz="1400" baseline="0" dirty="0" smtClean="0"/>
                        <a:t> Type of gland found at the base of the brain.</a:t>
                      </a:r>
                      <a:endParaRPr lang="en-US" sz="1400" dirty="0"/>
                    </a:p>
                  </a:txBody>
                  <a:tcPr/>
                </a:tc>
                <a:tc>
                  <a:txBody>
                    <a:bodyPr/>
                    <a:lstStyle/>
                    <a:p>
                      <a:r>
                        <a:rPr lang="en-US" sz="1400" dirty="0" smtClean="0"/>
                        <a:t>5.</a:t>
                      </a:r>
                      <a:r>
                        <a:rPr lang="en-US" sz="1400" baseline="0" dirty="0" smtClean="0"/>
                        <a:t> _________     _________</a:t>
                      </a:r>
                      <a:endParaRPr lang="en-US" sz="1400" dirty="0"/>
                    </a:p>
                  </a:txBody>
                  <a:tcPr/>
                </a:tc>
              </a:tr>
            </a:tbl>
          </a:graphicData>
        </a:graphic>
      </p:graphicFrame>
      <p:sp>
        <p:nvSpPr>
          <p:cNvPr id="4" name="Down Arrow 3"/>
          <p:cNvSpPr/>
          <p:nvPr/>
        </p:nvSpPr>
        <p:spPr>
          <a:xfrm>
            <a:off x="1600200" y="1066800"/>
            <a:ext cx="990600" cy="167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19088" y="1295400"/>
            <a:ext cx="8505825" cy="5091113"/>
          </a:xfrm>
          <a:prstGeom prst="rect">
            <a:avLst/>
          </a:prstGeom>
          <a:noFill/>
          <a:ln w="9525">
            <a:noFill/>
            <a:miter lim="800000"/>
            <a:headEnd/>
            <a:tailEnd/>
          </a:ln>
        </p:spPr>
      </p:pic>
      <p:sp>
        <p:nvSpPr>
          <p:cNvPr id="3" name="TextBox 2"/>
          <p:cNvSpPr txBox="1"/>
          <p:nvPr/>
        </p:nvSpPr>
        <p:spPr>
          <a:xfrm>
            <a:off x="533400" y="228600"/>
            <a:ext cx="7924800" cy="1077218"/>
          </a:xfrm>
          <a:prstGeom prst="rect">
            <a:avLst/>
          </a:prstGeom>
          <a:noFill/>
        </p:spPr>
        <p:txBody>
          <a:bodyPr wrap="square" rtlCol="0">
            <a:spAutoFit/>
          </a:bodyPr>
          <a:lstStyle/>
          <a:p>
            <a:pPr algn="ctr"/>
            <a:r>
              <a:rPr lang="en-US" sz="3200" dirty="0" smtClean="0"/>
              <a:t>Label the Diagram with the Names of the Glands in the Endocrine System</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8229600" cy="1399032"/>
          </a:xfrm>
        </p:spPr>
        <p:txBody>
          <a:bodyPr/>
          <a:lstStyle/>
          <a:p>
            <a:r>
              <a:rPr lang="en-US" dirty="0" smtClean="0"/>
              <a:t>Review #1 Answers</a:t>
            </a:r>
            <a:endParaRPr lang="en-US" dirty="0"/>
          </a:p>
        </p:txBody>
      </p:sp>
      <p:pic>
        <p:nvPicPr>
          <p:cNvPr id="22530" name="Picture 2"/>
          <p:cNvPicPr>
            <a:picLocks noChangeAspect="1" noChangeArrowheads="1"/>
          </p:cNvPicPr>
          <p:nvPr/>
        </p:nvPicPr>
        <p:blipFill>
          <a:blip r:embed="rId3" cstate="print"/>
          <a:srcRect/>
          <a:stretch>
            <a:fillRect/>
          </a:stretch>
        </p:blipFill>
        <p:spPr bwMode="auto">
          <a:xfrm>
            <a:off x="1676400" y="1219200"/>
            <a:ext cx="57277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Quizlet</a:t>
            </a:r>
            <a:r>
              <a:rPr lang="en-US" dirty="0" smtClean="0"/>
              <a:t> Answers</a:t>
            </a:r>
            <a:endParaRPr lang="en-US" dirty="0"/>
          </a:p>
        </p:txBody>
      </p:sp>
      <p:sp>
        <p:nvSpPr>
          <p:cNvPr id="3" name="Subtitle 2"/>
          <p:cNvSpPr>
            <a:spLocks noGrp="1"/>
          </p:cNvSpPr>
          <p:nvPr>
            <p:ph type="subTitle" idx="1"/>
          </p:nvPr>
        </p:nvSpPr>
        <p:spPr>
          <a:xfrm>
            <a:off x="540544" y="2250280"/>
            <a:ext cx="8062912" cy="2626520"/>
          </a:xfrm>
        </p:spPr>
        <p:style>
          <a:lnRef idx="3">
            <a:schemeClr val="lt1"/>
          </a:lnRef>
          <a:fillRef idx="1">
            <a:schemeClr val="dk1"/>
          </a:fillRef>
          <a:effectRef idx="1">
            <a:schemeClr val="dk1"/>
          </a:effectRef>
          <a:fontRef idx="minor">
            <a:schemeClr val="lt1"/>
          </a:fontRef>
        </p:style>
        <p:txBody>
          <a:bodyPr>
            <a:normAutofit/>
          </a:bodyPr>
          <a:lstStyle/>
          <a:p>
            <a:pPr algn="l"/>
            <a:r>
              <a:rPr lang="en-US" sz="1800" dirty="0" smtClean="0"/>
              <a:t>1. </a:t>
            </a:r>
            <a:r>
              <a:rPr lang="en-US" sz="1800" dirty="0" err="1" smtClean="0"/>
              <a:t>Proclactin</a:t>
            </a:r>
            <a:endParaRPr lang="en-US" sz="1800" dirty="0" smtClean="0"/>
          </a:p>
          <a:p>
            <a:pPr algn="l"/>
            <a:r>
              <a:rPr lang="en-US" sz="1800" dirty="0" smtClean="0"/>
              <a:t>2.Lungs</a:t>
            </a:r>
          </a:p>
          <a:p>
            <a:pPr algn="l"/>
            <a:r>
              <a:rPr lang="en-US" sz="1800" dirty="0" smtClean="0"/>
              <a:t>3.Endocrine</a:t>
            </a:r>
          </a:p>
          <a:p>
            <a:pPr algn="l"/>
            <a:r>
              <a:rPr lang="en-US" sz="1800" dirty="0" smtClean="0"/>
              <a:t>4.Growth Hormone</a:t>
            </a:r>
          </a:p>
          <a:p>
            <a:pPr algn="l"/>
            <a:r>
              <a:rPr lang="en-US" sz="1800" dirty="0" smtClean="0"/>
              <a:t>5.Pituitary Gland</a:t>
            </a:r>
            <a:endParaRPr lang="en-US" sz="1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artage.org.lb/en/themes/sciences/LifeScience/GeneralBiology/Physiology/EndocrineSystem/NervousEndocrine/endocrorgs.gif"/>
          <p:cNvPicPr>
            <a:picLocks noChangeAspect="1" noChangeArrowheads="1"/>
          </p:cNvPicPr>
          <p:nvPr/>
        </p:nvPicPr>
        <p:blipFill>
          <a:blip r:embed="rId2" cstate="print"/>
          <a:srcRect/>
          <a:stretch>
            <a:fillRect/>
          </a:stretch>
        </p:blipFill>
        <p:spPr bwMode="auto">
          <a:xfrm>
            <a:off x="838200" y="838200"/>
            <a:ext cx="7219950" cy="5421723"/>
          </a:xfrm>
          <a:prstGeom prst="rect">
            <a:avLst/>
          </a:prstGeom>
          <a:noFill/>
        </p:spPr>
      </p:pic>
      <p:sp>
        <p:nvSpPr>
          <p:cNvPr id="3" name="TextBox 2"/>
          <p:cNvSpPr txBox="1"/>
          <p:nvPr/>
        </p:nvSpPr>
        <p:spPr>
          <a:xfrm>
            <a:off x="762000" y="152400"/>
            <a:ext cx="7315200" cy="584775"/>
          </a:xfrm>
          <a:prstGeom prst="rect">
            <a:avLst/>
          </a:prstGeom>
          <a:noFill/>
        </p:spPr>
        <p:txBody>
          <a:bodyPr wrap="square" rtlCol="0">
            <a:spAutoFit/>
          </a:bodyPr>
          <a:lstStyle/>
          <a:p>
            <a:pPr algn="ctr"/>
            <a:r>
              <a:rPr lang="en-US" sz="3200" dirty="0" smtClean="0"/>
              <a:t>Answers to Labeling Activity</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 Hormones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After secretion, hormones flow through the blood, passing over millions of cells. They have specificity to certain cells so as to only affect certain cells.</a:t>
            </a:r>
          </a:p>
          <a:p>
            <a:r>
              <a:rPr lang="en-US" dirty="0" smtClean="0"/>
              <a:t>The specificity of a hormone is determined by its chemical structure. It enters specific signal receptor proteins, either on the plasma membrane or in the cell nucleus.</a:t>
            </a:r>
          </a:p>
          <a:p>
            <a:r>
              <a:rPr lang="en-US" dirty="0" smtClean="0"/>
              <a:t>This causes a signal transduction pathway to occur which results in a response by the cell.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a hormone works</a:t>
            </a:r>
            <a:endParaRPr lang="en-US" dirty="0"/>
          </a:p>
        </p:txBody>
      </p:sp>
      <p:sp>
        <p:nvSpPr>
          <p:cNvPr id="4" name="Text Placeholder 3"/>
          <p:cNvSpPr>
            <a:spLocks noGrp="1"/>
          </p:cNvSpPr>
          <p:nvPr>
            <p:ph type="body" sz="half" idx="2"/>
          </p:nvPr>
        </p:nvSpPr>
        <p:spPr/>
        <p:txBody>
          <a:bodyPr>
            <a:normAutofit lnSpcReduction="10000"/>
          </a:bodyPr>
          <a:lstStyle/>
          <a:p>
            <a:r>
              <a:rPr lang="en-US" dirty="0" smtClean="0"/>
              <a:t>In this example, a hormone enters its specific receptor protein located on the plasma membrane of the target cell. This causes a signal transduction pathway which leads to the production of </a:t>
            </a:r>
            <a:r>
              <a:rPr lang="en-US" dirty="0" err="1" smtClean="0"/>
              <a:t>cAMP</a:t>
            </a:r>
            <a:r>
              <a:rPr lang="en-US" dirty="0" smtClean="0"/>
              <a:t> for cellular functions.</a:t>
            </a:r>
            <a:endParaRPr lang="en-US" dirty="0"/>
          </a:p>
        </p:txBody>
      </p:sp>
      <p:pic>
        <p:nvPicPr>
          <p:cNvPr id="73730" name="Picture 2" descr="http://www.anselm.edu/homepage/jpitocch/genbio/messenger.JPG"/>
          <p:cNvPicPr>
            <a:picLocks noGrp="1" noChangeAspect="1" noChangeArrowheads="1"/>
          </p:cNvPicPr>
          <p:nvPr>
            <p:ph type="pic" idx="1"/>
          </p:nvPr>
        </p:nvPicPr>
        <p:blipFill>
          <a:blip r:embed="rId2" cstate="print"/>
          <a:srcRect t="5715" b="5715"/>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Produces a Hormone?</a:t>
            </a:r>
            <a:endParaRPr lang="en-US" dirty="0"/>
          </a:p>
        </p:txBody>
      </p:sp>
      <p:sp>
        <p:nvSpPr>
          <p:cNvPr id="3" name="Content Placeholder 2"/>
          <p:cNvSpPr>
            <a:spLocks noGrp="1"/>
          </p:cNvSpPr>
          <p:nvPr>
            <p:ph idx="1"/>
          </p:nvPr>
        </p:nvSpPr>
        <p:spPr/>
        <p:txBody>
          <a:bodyPr/>
          <a:lstStyle/>
          <a:p>
            <a:r>
              <a:rPr lang="en-US" b="1" dirty="0" smtClean="0"/>
              <a:t>Glands</a:t>
            </a:r>
            <a:r>
              <a:rPr lang="en-US" dirty="0" smtClean="0"/>
              <a:t> are organs that synthesize a substance for secretion.</a:t>
            </a:r>
          </a:p>
          <a:p>
            <a:pPr lvl="1"/>
            <a:r>
              <a:rPr lang="en-US" dirty="0" smtClean="0"/>
              <a:t>There are two kinds of glands in the animal body.</a:t>
            </a:r>
          </a:p>
          <a:p>
            <a:pPr marL="1371600" lvl="2" indent="-457200">
              <a:buFont typeface="+mj-lt"/>
              <a:buAutoNum type="arabicParenR"/>
            </a:pPr>
            <a:r>
              <a:rPr lang="en-US" b="1" dirty="0"/>
              <a:t>e</a:t>
            </a:r>
            <a:r>
              <a:rPr lang="en-US" b="1" dirty="0" smtClean="0"/>
              <a:t>ndocrine glands</a:t>
            </a:r>
          </a:p>
          <a:p>
            <a:pPr marL="1371600" lvl="2" indent="-457200">
              <a:buFont typeface="+mj-lt"/>
              <a:buAutoNum type="arabicParenR"/>
            </a:pPr>
            <a:r>
              <a:rPr lang="en-US" b="1" dirty="0"/>
              <a:t>e</a:t>
            </a:r>
            <a:r>
              <a:rPr lang="en-US" b="1" dirty="0" smtClean="0"/>
              <a:t>xocrine glands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Endocrine vs. Exocrine Glands</a:t>
            </a:r>
            <a:endParaRPr lang="en-US" dirty="0"/>
          </a:p>
        </p:txBody>
      </p:sp>
      <p:sp>
        <p:nvSpPr>
          <p:cNvPr id="3" name="Text Placeholder 2"/>
          <p:cNvSpPr>
            <a:spLocks noGrp="1"/>
          </p:cNvSpPr>
          <p:nvPr>
            <p:ph type="body" idx="1"/>
          </p:nvPr>
        </p:nvSpPr>
        <p:spPr/>
        <p:txBody>
          <a:bodyPr/>
          <a:lstStyle/>
          <a:p>
            <a:pPr algn="ctr"/>
            <a:r>
              <a:rPr lang="en-US" dirty="0" smtClean="0"/>
              <a:t>Endocrine Glands</a:t>
            </a:r>
            <a:endParaRPr lang="en-US" dirty="0"/>
          </a:p>
        </p:txBody>
      </p:sp>
      <p:sp>
        <p:nvSpPr>
          <p:cNvPr id="5" name="Text Placeholder 4"/>
          <p:cNvSpPr>
            <a:spLocks noGrp="1"/>
          </p:cNvSpPr>
          <p:nvPr>
            <p:ph type="body" sz="half" idx="3"/>
          </p:nvPr>
        </p:nvSpPr>
        <p:spPr/>
        <p:txBody>
          <a:bodyPr/>
          <a:lstStyle/>
          <a:p>
            <a:pPr algn="ctr"/>
            <a:r>
              <a:rPr lang="en-US" dirty="0" smtClean="0"/>
              <a:t>Exocrine Glands</a:t>
            </a:r>
            <a:endParaRPr lang="en-US" dirty="0"/>
          </a:p>
        </p:txBody>
      </p:sp>
      <p:sp>
        <p:nvSpPr>
          <p:cNvPr id="4" name="Content Placeholder 3"/>
          <p:cNvSpPr>
            <a:spLocks noGrp="1"/>
          </p:cNvSpPr>
          <p:nvPr>
            <p:ph sz="quarter" idx="2"/>
          </p:nvPr>
        </p:nvSpPr>
        <p:spPr/>
        <p:txBody>
          <a:bodyPr>
            <a:normAutofit/>
          </a:bodyPr>
          <a:lstStyle/>
          <a:p>
            <a:r>
              <a:rPr lang="en-US" dirty="0" smtClean="0"/>
              <a:t>Secrete hormones only.</a:t>
            </a:r>
          </a:p>
          <a:p>
            <a:r>
              <a:rPr lang="en-US" dirty="0" smtClean="0"/>
              <a:t>Do not have ducts for the release of products.</a:t>
            </a:r>
          </a:p>
          <a:p>
            <a:r>
              <a:rPr lang="en-US" dirty="0" smtClean="0"/>
              <a:t>Hormones move to target cells through nearby capillaries.</a:t>
            </a:r>
          </a:p>
          <a:p>
            <a:r>
              <a:rPr lang="en-US" dirty="0" smtClean="0"/>
              <a:t>Part of the endocrine system.</a:t>
            </a:r>
            <a:endParaRPr lang="en-US" dirty="0"/>
          </a:p>
        </p:txBody>
      </p:sp>
      <p:sp>
        <p:nvSpPr>
          <p:cNvPr id="6" name="Content Placeholder 5"/>
          <p:cNvSpPr>
            <a:spLocks noGrp="1"/>
          </p:cNvSpPr>
          <p:nvPr>
            <p:ph sz="quarter" idx="4"/>
          </p:nvPr>
        </p:nvSpPr>
        <p:spPr/>
        <p:txBody>
          <a:bodyPr>
            <a:normAutofit/>
          </a:bodyPr>
          <a:lstStyle/>
          <a:p>
            <a:r>
              <a:rPr lang="en-US" dirty="0" smtClean="0"/>
              <a:t>Secrete sweat, oil, wax, enzymes, etc.</a:t>
            </a:r>
          </a:p>
          <a:p>
            <a:r>
              <a:rPr lang="en-US" dirty="0" smtClean="0"/>
              <a:t>Have ducts that products are released into.</a:t>
            </a:r>
          </a:p>
          <a:p>
            <a:r>
              <a:rPr lang="en-US" dirty="0" smtClean="0"/>
              <a:t>Products move through ducts to the surface.</a:t>
            </a:r>
            <a:endParaRPr lang="en-US" dirty="0"/>
          </a:p>
          <a:p>
            <a:r>
              <a:rPr lang="en-US" dirty="0" smtClean="0"/>
              <a:t>Not part of the endocrine system.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glow rad="228600">
              <a:schemeClr val="accent1">
                <a:satMod val="175000"/>
                <a:alpha val="40000"/>
              </a:schemeClr>
            </a:glow>
          </a:effectLst>
        </p:spPr>
        <p:txBody>
          <a:bodyPr>
            <a:prstTxWarp prst="textChevron">
              <a:avLst/>
            </a:prstTxWarp>
            <a:normAutofit/>
          </a:bodyPr>
          <a:lstStyle/>
          <a:p>
            <a:pPr algn="ctr"/>
            <a:r>
              <a:rPr lang="en-US" b="1" dirty="0" smtClean="0">
                <a:ln w="18000">
                  <a:solidFill>
                    <a:schemeClr val="accent1">
                      <a:lumMod val="40000"/>
                      <a:lumOff val="60000"/>
                    </a:schemeClr>
                  </a:solidFill>
                  <a:prstDash val="solid"/>
                  <a:miter lim="800000"/>
                </a:ln>
                <a:noFill/>
                <a:effectLst>
                  <a:outerShdw blurRad="25500" dist="23000" dir="7020000" algn="tl">
                    <a:srgbClr val="000000">
                      <a:alpha val="50000"/>
                    </a:srgbClr>
                  </a:outerShdw>
                </a:effectLst>
              </a:rPr>
              <a:t>Endocrine Glands in the Human</a:t>
            </a:r>
            <a:endParaRPr lang="en-US" b="1" dirty="0">
              <a:ln w="18000">
                <a:solidFill>
                  <a:schemeClr val="accent1">
                    <a:lumMod val="40000"/>
                    <a:lumOff val="60000"/>
                  </a:schemeClr>
                </a:solidFill>
                <a:prstDash val="solid"/>
                <a:miter lim="800000"/>
              </a:ln>
              <a:noFill/>
              <a:effectLst>
                <a:outerShdw blurRad="25500" dist="23000" dir="7020000" algn="tl">
                  <a:srgbClr val="000000">
                    <a:alpha val="50000"/>
                  </a:srgbClr>
                </a:outerShdw>
              </a:effectLst>
            </a:endParaRPr>
          </a:p>
        </p:txBody>
      </p:sp>
      <p:sp>
        <p:nvSpPr>
          <p:cNvPr id="4" name="Content Placeholder 3"/>
          <p:cNvSpPr>
            <a:spLocks noGrp="1"/>
          </p:cNvSpPr>
          <p:nvPr>
            <p:ph sz="half" idx="1"/>
          </p:nvPr>
        </p:nvSpPr>
        <p:spPr/>
        <p:txBody>
          <a:bodyPr>
            <a:normAutofit/>
          </a:bodyPr>
          <a:lstStyle/>
          <a:p>
            <a:r>
              <a:rPr lang="en-US" dirty="0"/>
              <a:t>p</a:t>
            </a:r>
            <a:r>
              <a:rPr lang="en-US" dirty="0" smtClean="0"/>
              <a:t>ituitary gland</a:t>
            </a:r>
          </a:p>
          <a:p>
            <a:r>
              <a:rPr lang="en-US" dirty="0"/>
              <a:t>h</a:t>
            </a:r>
            <a:r>
              <a:rPr lang="en-US" dirty="0" smtClean="0"/>
              <a:t>ypothalamus</a:t>
            </a:r>
          </a:p>
          <a:p>
            <a:r>
              <a:rPr lang="en-US" dirty="0"/>
              <a:t>t</a:t>
            </a:r>
            <a:r>
              <a:rPr lang="en-US" dirty="0" smtClean="0"/>
              <a:t>hymus</a:t>
            </a:r>
          </a:p>
          <a:p>
            <a:r>
              <a:rPr lang="en-US" dirty="0"/>
              <a:t>p</a:t>
            </a:r>
            <a:r>
              <a:rPr lang="en-US" dirty="0" smtClean="0"/>
              <a:t>ineal gland</a:t>
            </a:r>
          </a:p>
          <a:p>
            <a:r>
              <a:rPr lang="en-US" dirty="0"/>
              <a:t>t</a:t>
            </a:r>
            <a:r>
              <a:rPr lang="en-US" dirty="0" smtClean="0"/>
              <a:t>estes/ovaries</a:t>
            </a:r>
          </a:p>
          <a:p>
            <a:r>
              <a:rPr lang="en-US" dirty="0"/>
              <a:t>t</a:t>
            </a:r>
            <a:r>
              <a:rPr lang="en-US" dirty="0" smtClean="0"/>
              <a:t>hyroid</a:t>
            </a:r>
          </a:p>
          <a:p>
            <a:r>
              <a:rPr lang="en-US" dirty="0" smtClean="0"/>
              <a:t>adrenal glands</a:t>
            </a:r>
          </a:p>
          <a:p>
            <a:r>
              <a:rPr lang="en-US" dirty="0" smtClean="0"/>
              <a:t>parathyroid</a:t>
            </a:r>
          </a:p>
          <a:p>
            <a:r>
              <a:rPr lang="en-US" dirty="0" smtClean="0"/>
              <a:t>pancreas</a:t>
            </a:r>
          </a:p>
          <a:p>
            <a:endParaRPr lang="en-US" dirty="0"/>
          </a:p>
        </p:txBody>
      </p:sp>
      <p:pic>
        <p:nvPicPr>
          <p:cNvPr id="15362" name="Picture 2" descr="http://www.cartage.org.lb/en/themes/sciences/LifeScience/GeneralBiology/Physiology/EndocrineSystem/NervousEndocrine/endocrorgs.gif"/>
          <p:cNvPicPr>
            <a:picLocks noChangeAspect="1" noChangeArrowheads="1"/>
          </p:cNvPicPr>
          <p:nvPr/>
        </p:nvPicPr>
        <p:blipFill>
          <a:blip r:embed="rId3" cstate="print"/>
          <a:srcRect/>
          <a:stretch>
            <a:fillRect/>
          </a:stretch>
        </p:blipFill>
        <p:spPr bwMode="auto">
          <a:xfrm>
            <a:off x="3657600" y="1752600"/>
            <a:ext cx="5086350" cy="38195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2">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262</TotalTime>
  <Words>3368</Words>
  <Application>Microsoft Office PowerPoint</Application>
  <PresentationFormat>On-screen Show (4:3)</PresentationFormat>
  <Paragraphs>272</Paragraphs>
  <Slides>45</Slides>
  <Notes>17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Verve</vt:lpstr>
      <vt:lpstr>The Endocrine System</vt:lpstr>
      <vt:lpstr>Overview</vt:lpstr>
      <vt:lpstr>What is a Hormone?</vt:lpstr>
      <vt:lpstr>Basic Functions of a Hormone</vt:lpstr>
      <vt:lpstr>How do Hormones Work?</vt:lpstr>
      <vt:lpstr>How a hormone works</vt:lpstr>
      <vt:lpstr>What Produces a Hormone?</vt:lpstr>
      <vt:lpstr>Endocrine vs. Exocrine Glands</vt:lpstr>
      <vt:lpstr>Endocrine Glands in the Human</vt:lpstr>
      <vt:lpstr>Pituitary Gland</vt:lpstr>
      <vt:lpstr>Slide 11</vt:lpstr>
      <vt:lpstr>Hypothalamus</vt:lpstr>
      <vt:lpstr>A View into the Hypothalamus</vt:lpstr>
      <vt:lpstr>Slide 14</vt:lpstr>
      <vt:lpstr>THYMUS</vt:lpstr>
      <vt:lpstr>Slide 16</vt:lpstr>
      <vt:lpstr>The Pineal Gland</vt:lpstr>
      <vt:lpstr>Pineal Gland Functions</vt:lpstr>
      <vt:lpstr>Functions of Melatonin</vt:lpstr>
      <vt:lpstr>The gonads</vt:lpstr>
      <vt:lpstr>The Testes</vt:lpstr>
      <vt:lpstr>Other Glands Also Affect Testosterone Production…</vt:lpstr>
      <vt:lpstr>Anatomy of the Testes</vt:lpstr>
      <vt:lpstr>The Ovaries</vt:lpstr>
      <vt:lpstr>Hormones Secreted by the Ovaries</vt:lpstr>
      <vt:lpstr>The Thyroid</vt:lpstr>
      <vt:lpstr>Slide 27</vt:lpstr>
      <vt:lpstr>A Continuation of the Thyroid</vt:lpstr>
      <vt:lpstr>Slide 29</vt:lpstr>
      <vt:lpstr>Slide 30</vt:lpstr>
      <vt:lpstr>A Continued Look at the Adrenal Glands</vt:lpstr>
      <vt:lpstr>Slide 32</vt:lpstr>
      <vt:lpstr>The Parathyroid Glands</vt:lpstr>
      <vt:lpstr>Slide 34</vt:lpstr>
      <vt:lpstr>Function of the Parathyroid</vt:lpstr>
      <vt:lpstr>Slide 36</vt:lpstr>
      <vt:lpstr>The Pancreas Continued</vt:lpstr>
      <vt:lpstr>Slide 38</vt:lpstr>
      <vt:lpstr>How to Study…</vt:lpstr>
      <vt:lpstr>   Review </vt:lpstr>
      <vt:lpstr>Slide 41</vt:lpstr>
      <vt:lpstr>Slide 42</vt:lpstr>
      <vt:lpstr>Review #1 Answers</vt:lpstr>
      <vt:lpstr>Quizlet Answers</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Endocrine System</dc:title>
  <dc:creator>Danny</dc:creator>
  <cp:lastModifiedBy>hetzel</cp:lastModifiedBy>
  <cp:revision>32</cp:revision>
  <dcterms:created xsi:type="dcterms:W3CDTF">2010-03-30T23:23:44Z</dcterms:created>
  <dcterms:modified xsi:type="dcterms:W3CDTF">2010-04-15T22:29:30Z</dcterms:modified>
</cp:coreProperties>
</file>