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7" r:id="rId16"/>
    <p:sldId id="278" r:id="rId17"/>
    <p:sldId id="273" r:id="rId18"/>
    <p:sldId id="274" r:id="rId19"/>
    <p:sldId id="275" r:id="rId20"/>
    <p:sldId id="276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1A40D-91BD-4566-B875-C0C8CC28BB5C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2DD89-17E4-4F5F-A719-C211CA16D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2DD89-17E4-4F5F-A719-C211CA16DCD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D6E-8324-40A4-95E8-D34954077681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E3CE-7DA9-40B6-8078-E4D4A9A60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D6E-8324-40A4-95E8-D34954077681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E3CE-7DA9-40B6-8078-E4D4A9A60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D6E-8324-40A4-95E8-D34954077681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E3CE-7DA9-40B6-8078-E4D4A9A60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D6E-8324-40A4-95E8-D34954077681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E3CE-7DA9-40B6-8078-E4D4A9A60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D6E-8324-40A4-95E8-D34954077681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E3CE-7DA9-40B6-8078-E4D4A9A60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D6E-8324-40A4-95E8-D34954077681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E3CE-7DA9-40B6-8078-E4D4A9A60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D6E-8324-40A4-95E8-D34954077681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E3CE-7DA9-40B6-8078-E4D4A9A60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D6E-8324-40A4-95E8-D34954077681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E3CE-7DA9-40B6-8078-E4D4A9A60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D6E-8324-40A4-95E8-D34954077681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E3CE-7DA9-40B6-8078-E4D4A9A60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D6E-8324-40A4-95E8-D34954077681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E3CE-7DA9-40B6-8078-E4D4A9A60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FD6E-8324-40A4-95E8-D34954077681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E3CE-7DA9-40B6-8078-E4D4A9A60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9FD6E-8324-40A4-95E8-D34954077681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E3CE-7DA9-40B6-8078-E4D4A9A60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RECONSTRUCTION ERA</a:t>
            </a:r>
            <a:br>
              <a:rPr lang="en-US" sz="2800" b="1" u="sng" dirty="0" smtClean="0"/>
            </a:br>
            <a:r>
              <a:rPr lang="en-US" sz="2800" b="1" u="sng" dirty="0"/>
              <a:t/>
            </a:r>
            <a:br>
              <a:rPr lang="en-US" sz="2800" b="1" u="sng" dirty="0"/>
            </a:br>
            <a:r>
              <a:rPr lang="en-US" sz="2800" b="1" u="sng" dirty="0" smtClean="0"/>
              <a:t>1865-1877</a:t>
            </a:r>
            <a:endParaRPr lang="en-US" sz="2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taylorpogallerygifts.com/images/deirdre_uncapher/40ac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1327150"/>
            <a:ext cx="71374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58674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LARGE WINDOW TITLED “FORTY ACRES AND A MULE”</a:t>
            </a:r>
            <a:endParaRPr 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30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FREEDOM TO WORSHIP: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NEW BLACK ORGANIZATIONS FORMED IN THE SOUTH.  THE MOST VISIBLE WERE CHURCHES.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FREEDOM TO LEARN: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IN 1860, ESTIMATES SAY THAT 90% OF BLACK ADULTS WERE ILLITERATE.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HELP CAME FROM SEVERAL DIRECTIONS.</a:t>
            </a:r>
          </a:p>
          <a:p>
            <a:pPr algn="ctr"/>
            <a:r>
              <a:rPr lang="en-US" sz="2400" b="1" dirty="0" smtClean="0"/>
              <a:t>WHITE TEACHERS, OFTEN YOUNG WOMEN, WENT SOUTH TO START SCHOOLS.</a:t>
            </a:r>
          </a:p>
          <a:p>
            <a:pPr algn="ctr"/>
            <a:r>
              <a:rPr lang="en-US" sz="2400" b="1" dirty="0" smtClean="0"/>
              <a:t>MANY FREEDMEN TAUGHT THEMSELVES AND ONE ANOTHER.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BETWEEN 1865-1870, 30,000 BLACK COLLEGES  WERE FOUNDED</a:t>
            </a:r>
            <a:endParaRPr lang="en-US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FREEDMEN’S BUREAU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CREATED BY CONGRESS IN 1865.  </a:t>
            </a:r>
          </a:p>
          <a:p>
            <a:pPr algn="ctr"/>
            <a:r>
              <a:rPr lang="en-US" sz="2400" b="1" dirty="0" smtClean="0"/>
              <a:t>GOAL WAS TO HELP BLACK SOUTHERNERS ADJUST TO FREEDOM.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IT GAVE OUT :</a:t>
            </a:r>
          </a:p>
          <a:p>
            <a:pPr algn="ctr"/>
            <a:r>
              <a:rPr lang="en-US" sz="2400" b="1" dirty="0" smtClean="0"/>
              <a:t>FOOD</a:t>
            </a:r>
          </a:p>
          <a:p>
            <a:pPr algn="ctr"/>
            <a:r>
              <a:rPr lang="en-US" sz="2400" b="1" dirty="0" smtClean="0"/>
              <a:t>CLOTHING</a:t>
            </a:r>
          </a:p>
          <a:p>
            <a:pPr algn="ctr"/>
            <a:r>
              <a:rPr lang="en-US" sz="2400" b="1" dirty="0" smtClean="0"/>
              <a:t>MEDICAL SUPPLIES, </a:t>
            </a:r>
          </a:p>
          <a:p>
            <a:pPr algn="ctr"/>
            <a:r>
              <a:rPr lang="en-US" sz="2400" b="1" dirty="0" smtClean="0"/>
              <a:t>AND SCHOOLING(GREATEST ACCOMPLISHMENT)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LACKED STRONG SUPPORT IN CONGRESS AND WAS FILLED WITH GRAFT.  DISMANTLED IN 1869.</a:t>
            </a:r>
          </a:p>
          <a:p>
            <a:pPr algn="ctr"/>
            <a:r>
              <a:rPr lang="en-US" sz="2400" b="1" dirty="0" smtClean="0"/>
              <a:t>SPENT 17MILLION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3.bp.blogspot.com/_DhwcCqGFPe4/TGl35DYjIcI/AAAAAAAAAE4/khUdcNhP4-E/s1600/freedmens-school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66294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5867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FREEDMAN SCHOOL</a:t>
            </a:r>
            <a:endParaRPr lang="en-US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culty.umf.maine.edu/walter.sargent/public.www/web%20103/freedman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7150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5410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CRITICISM OF FREEDMEN’S BUREAU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162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BLACK CODES:</a:t>
            </a:r>
          </a:p>
          <a:p>
            <a:pPr algn="ctr"/>
            <a:endParaRPr lang="en-US" sz="2400" b="1" u="sng" dirty="0" smtClean="0"/>
          </a:p>
          <a:p>
            <a:pPr algn="ctr"/>
            <a:r>
              <a:rPr lang="en-US" sz="2400" b="1" dirty="0" smtClean="0"/>
              <a:t>THE FIRST ORDER OF BUSINESS IN THE NEW WHITE-RUN GOVERNMENTS WAS TO ENACT BLACK CODES, LAWS THAT RESTRICTED FREEDMEN’S RIGHTS.</a:t>
            </a:r>
          </a:p>
          <a:p>
            <a:pPr algn="ctr"/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CURFEWS:  BLACK PEOPLE COULD NOT GATHER AFTER SUNSET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VAGRANCY LAWS:  FREEDMEN CONVICTED OF VAGRANCY COULD BE: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WHIPPED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FINED 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OR SOLD FOR A YEAR’S LABOR</a:t>
            </a:r>
          </a:p>
          <a:p>
            <a:pPr marL="457200" indent="-457200" algn="ctr">
              <a:buAutoNum type="alphaUcPeriod"/>
            </a:pPr>
            <a:endParaRPr lang="en-US" sz="2400" b="1" dirty="0" smtClean="0"/>
          </a:p>
          <a:p>
            <a:pPr marL="457200" indent="-457200" algn="ctr"/>
            <a:endParaRPr lang="en-US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77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 startAt="3"/>
            </a:pPr>
            <a:r>
              <a:rPr lang="en-US" sz="2400" b="1" dirty="0" smtClean="0"/>
              <a:t>LABOR CONTRACTS:  FREEDMEN HAD TO SIGN AN AGREEMENT IN JANUARY FOR A YEAR OF WORK.</a:t>
            </a:r>
          </a:p>
          <a:p>
            <a:pPr marL="457200" indent="-457200" algn="ctr"/>
            <a:r>
              <a:rPr lang="en-US" sz="2400" b="1" dirty="0" smtClean="0"/>
              <a:t>IF THEY QUIT IN THE MIDDLE OF THE YEAR, THEY LOST ALL THE WAGES THEY HAD EARNED.</a:t>
            </a:r>
          </a:p>
          <a:p>
            <a:pPr marL="457200" indent="-457200" algn="ctr"/>
            <a:endParaRPr lang="en-US" sz="2400" b="1" dirty="0" smtClean="0"/>
          </a:p>
          <a:p>
            <a:pPr marL="457200" indent="-457200" algn="ctr">
              <a:buAutoNum type="arabicPeriod" startAt="4"/>
            </a:pPr>
            <a:r>
              <a:rPr lang="en-US" sz="2400" b="1" dirty="0" smtClean="0"/>
              <a:t>LAND RESTRICTIONS:  FREED PEOPLE COULD RENT LAND OR HOMES IN ONLY RURAL AREAS.  THIS RESTRICTION FORCED THEM TO LIVE ON PLANTATIONS.</a:t>
            </a:r>
          </a:p>
          <a:p>
            <a:pPr marL="457200" indent="-457200" algn="ctr">
              <a:buAutoNum type="arabicPeriod" startAt="4"/>
            </a:pPr>
            <a:endParaRPr lang="en-US" sz="2400" b="1" dirty="0" smtClean="0"/>
          </a:p>
          <a:p>
            <a:pPr marL="457200" indent="-457200" algn="ctr">
              <a:buAutoNum type="arabicPeriod" startAt="4"/>
            </a:pPr>
            <a:r>
              <a:rPr lang="en-US" sz="2400" b="1" dirty="0" smtClean="0"/>
              <a:t>FIREARMS:  FREEDMEN COULD NOT OWN FIREARMS.</a:t>
            </a:r>
          </a:p>
          <a:p>
            <a:pPr marL="457200" indent="-457200" algn="ctr">
              <a:buAutoNum type="arabicPeriod" startAt="4"/>
            </a:pPr>
            <a:endParaRPr lang="en-US" sz="2400" b="1" dirty="0" smtClean="0"/>
          </a:p>
          <a:p>
            <a:pPr marL="457200" indent="-457200" algn="ctr">
              <a:buAutoNum type="arabicPeriod" startAt="4"/>
            </a:pPr>
            <a:r>
              <a:rPr lang="en-US" sz="2400" b="1" dirty="0" smtClean="0"/>
              <a:t>JURIES:  FREEDMEN COULD NOT SERVE ON JURIES. </a:t>
            </a:r>
          </a:p>
          <a:p>
            <a:pPr marL="457200" indent="-457200" algn="ctr">
              <a:buAutoNum type="arabicPeriod" startAt="4"/>
            </a:pPr>
            <a:endParaRPr lang="en-US" sz="2400" b="1" dirty="0" smtClean="0"/>
          </a:p>
          <a:p>
            <a:pPr marL="457200" indent="-457200" algn="ctr">
              <a:buAutoNum type="arabicPeriod" startAt="4"/>
            </a:pPr>
            <a:r>
              <a:rPr lang="en-US" sz="2400" b="1" dirty="0" smtClean="0"/>
              <a:t>TRAVEL:  FREEDMEN COULD NOT TRAVEL WITHOUT A PERMIT.  </a:t>
            </a:r>
            <a:endParaRPr lang="en-US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85800"/>
            <a:ext cx="7315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CONGRESSIONAL RECONSTRUCTION PLAN</a:t>
            </a:r>
            <a:endParaRPr lang="en-US" sz="2400" b="1" dirty="0" smtClean="0"/>
          </a:p>
          <a:p>
            <a:pPr algn="ctr"/>
            <a:endParaRPr lang="en-US" sz="2400" b="1" u="sng" dirty="0" smtClean="0"/>
          </a:p>
          <a:p>
            <a:pPr algn="ctr"/>
            <a:r>
              <a:rPr lang="en-US" sz="2400" b="1" dirty="0" smtClean="0"/>
              <a:t>LATE 1865 – RADICAL REPUBLICANS SWEEP AWAY JOHNSON’S PLAN.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u="sng" dirty="0" smtClean="0"/>
              <a:t>GOALS OF CONGRESSIONAL PLAN:</a:t>
            </a:r>
          </a:p>
          <a:p>
            <a:pPr algn="ctr"/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ESTABLISH DEMOCRACY IN THE SOUTH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ENSURE VOTING RIGHTS FOR EVERYONE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CONFISCATE AND REDISTRIBUTE LAND 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/>
            <a:r>
              <a:rPr lang="en-US" sz="2400" b="1" dirty="0" smtClean="0"/>
              <a:t>2 &amp; 3 WERE NOT ACCOMPLISHED.</a:t>
            </a:r>
          </a:p>
          <a:p>
            <a:pPr marL="457200" indent="-457200" algn="ctr"/>
            <a:endParaRPr lang="en-US" sz="2400" b="1" dirty="0" smtClean="0"/>
          </a:p>
          <a:p>
            <a:pPr marL="457200" indent="-457200" algn="ctr"/>
            <a:endParaRPr 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FINAL PLAN</a:t>
            </a:r>
          </a:p>
          <a:p>
            <a:pPr algn="ctr"/>
            <a:endParaRPr lang="en-US" sz="2400" b="1" u="sng" dirty="0" smtClean="0"/>
          </a:p>
          <a:p>
            <a:pPr algn="ctr"/>
            <a:r>
              <a:rPr lang="en-US" sz="2400" b="1" u="sng" dirty="0" smtClean="0"/>
              <a:t>MILITARY RECONSTRUCTION PLAN OF 1867</a:t>
            </a:r>
          </a:p>
          <a:p>
            <a:pPr algn="ctr"/>
            <a:endParaRPr lang="en-US" sz="2400" b="1" u="sng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U.S. MILITARY CONTROL OVER FIVE DISTRICTS – CONTROL WAS TO LAST UNTIL NEW GOV’TS. CAN BE ESTABLISHED.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FORMER SLAVES GUARANTEED THE RIGHT TO VOTE IN STATE ELECTIONS.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HAD TO RATIFY 14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RATIFY (EACH STATE) A CONGRESSIONALLY APPROVED STATE CONSTITUTION.</a:t>
            </a: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culty.umf.maine.edu/walter.sargent/public.www/web%20104/map-reconstruc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62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5791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FIVE MILITARY DISTRICTS</a:t>
            </a:r>
            <a:endParaRPr 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yconfinedspace.com/wp-content/uploads/tdomf/60724/770px-Lincoln_and_Johnsond-500x3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47625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838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LINCOLN’S RECONSTRUCTION PLAN</a:t>
            </a:r>
            <a:endParaRPr lang="en-US" sz="2800" b="1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85800"/>
            <a:ext cx="6934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IMPEACHMENT AND TRIAL OF ANDREW JOHNSON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THE CONTEST WAS A TEST OF WILLS BETWEEN THE PRESIDENT AND CONGRESSIONAL ADVERSARIES.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IT WAS ALSO A POWER STRUGGLE BETWEEN THE EXECUTIVE AND LEGISLATIVE BRANCHES.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CRISIS BEGAN IN 1868, WHEN JOHNSON FIRED SECRETARY OF WAR EDWIN STANTON, A LINCOLN APPOINTEE.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WAS IN DEFIANCE OF THE TENURE OF OFFICE ACT.</a:t>
            </a:r>
            <a:endParaRPr lang="en-US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TENURE OF OFFICE ACT</a:t>
            </a:r>
          </a:p>
          <a:p>
            <a:pPr algn="ctr"/>
            <a:endParaRPr lang="en-US" sz="2400" b="1" u="sng" dirty="0" smtClean="0"/>
          </a:p>
          <a:p>
            <a:pPr algn="ctr"/>
            <a:r>
              <a:rPr lang="en-US" sz="2400" b="1" dirty="0" smtClean="0"/>
              <a:t>CONGRESS PASSED THE TENURE OF OFFICE ACT IN </a:t>
            </a:r>
          </a:p>
          <a:p>
            <a:pPr algn="ctr"/>
            <a:r>
              <a:rPr lang="en-US" sz="2400" b="1" dirty="0" smtClean="0"/>
              <a:t>MARCH 1867.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LAW SAID THAT A PRESIDENT HAD TO SEEK CONGRESSIONAL APPOVAL TO REMOVE ANY APPOINTED OFFICIAL.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ACT WAS PASSED BECAUSE THEY KNEW JOHNSON WOULD BREAK IT AND THAT WOULD GIVE THEM THE POWER TO IMPEACH HIM.  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ON FEBRUARY 24, 1868, HOUSE VOTED 126 TO 47 TO IMPEACH HIM.</a:t>
            </a:r>
            <a:endParaRPr lang="en-US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SENATE TRIED PRESIDENT JOHNSON FOR “HIGH CRIMES AND MISDEMEANORS”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A 2/3 VOTE WAS NEEDED IN ORDER TO FIND JOHNSON GUILTY.</a:t>
            </a:r>
          </a:p>
          <a:p>
            <a:pPr algn="ctr"/>
            <a:r>
              <a:rPr lang="en-US" sz="2400" b="1" dirty="0" smtClean="0"/>
              <a:t>HE MISSED THE 2/3RDS VOTE BY ONE VOTE, THUS RETAINING HIS JOB.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THE CRISIS SETS THE PRECEDENT THAT ONLY THE MOST SERIOUS CRIMES, AND NOT MERELY A PARTISAN DISPUTE WITH CONGRESS, COULD REMOVE A PRESIDENT FROM OFFICE.  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THE TENURE OF OFFICE ACT WAS REPEALED IN 1887 AND RULED UNCONSTITUTIONAL IN 1922.</a:t>
            </a:r>
            <a:endParaRPr lang="en-US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001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ULYSSES S. GRANT ELECTED PRESIDENT IN 1868.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HE HAD BEEN THE HEAD OF THE UNION ARMY DURING THE CIVIL WAR.  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UNDER GRANT CONGRESS AND THE PRESIDENT WERE ALLIES.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u="sng" dirty="0" smtClean="0"/>
              <a:t>FIFTEENTH AMENDMENT: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RATIFIED IN FEBRUARY 1869.  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“NO ONE CAN BE DENIED THE RIGHT TO VOTE . . .ON ACCOUNT OF RACE, COLOR, OR PREVIOUS CONDITION OF SERVITUDE.”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u="sng" dirty="0" smtClean="0"/>
              <a:t>IN 1869 – </a:t>
            </a:r>
            <a:r>
              <a:rPr lang="en-US" sz="2400" b="1" i="1" u="sng" dirty="0" smtClean="0"/>
              <a:t>TEXAS V WHITE</a:t>
            </a:r>
            <a:r>
              <a:rPr lang="en-US" sz="2400" b="1" u="sng" dirty="0" smtClean="0"/>
              <a:t> COURT RULED A STATE COULD NOT SECEDE</a:t>
            </a:r>
          </a:p>
          <a:p>
            <a:pPr algn="ctr"/>
            <a:endParaRPr lang="en-US" sz="2400" b="1" u="sng" dirty="0" smtClean="0"/>
          </a:p>
          <a:p>
            <a:pPr algn="ctr"/>
            <a:endParaRPr lang="en-US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RECONSTRUCTION GOVENMENTS – SOUTHERN STATES</a:t>
            </a:r>
          </a:p>
          <a:p>
            <a:pPr algn="ctr"/>
            <a:endParaRPr lang="en-US" sz="2400" b="1" u="sng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CONTROLLING POLITICAL GROUPS: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CARPETBAGGERS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WHITE NORTHERNERS WHO WENT SOUTH AFTER THE WAR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MIXED MOTIVES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HELP BLACKS ADJUST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FURTHER OWN FORTUNES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DOMINATE GOVERNMENT</a:t>
            </a:r>
          </a:p>
        </p:txBody>
      </p:sp>
      <p:pic>
        <p:nvPicPr>
          <p:cNvPr id="3" name="Picture 2" descr="http://blsciblogs.baruch.cuny.edu/his1005/files/2010/07/image.jpe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000500"/>
            <a:ext cx="2908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lphaUcPeriod" startAt="2"/>
            </a:pPr>
            <a:r>
              <a:rPr lang="en-US" sz="2400" b="1" dirty="0" smtClean="0"/>
              <a:t>SCALAWAGS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SOUTHERN WHITES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PRO-UNION DURING THE WAR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COOPERATED WITH THE CARPETBAGGERS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MANY WERE POOR  AND RESENTED THE POWER OF THE FREEDMEN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lphaUcPeriod" startAt="3"/>
            </a:pPr>
            <a:r>
              <a:rPr lang="en-US" sz="2400" b="1" dirty="0" smtClean="0"/>
              <a:t>BLACKS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MOST WERE ILLITERATE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INEXPERIENCED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NEVER CONTROLLED ANY SOUTHERN GOVERNMENTS.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endParaRPr lang="en-US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CRITICISM OF RECONSTRUCTION GOVERNMENTS</a:t>
            </a:r>
          </a:p>
          <a:p>
            <a:pPr algn="ctr"/>
            <a:endParaRPr lang="en-US" sz="2400" b="1" dirty="0" smtClean="0"/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GRAFT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CORRUPTION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WILD SPENDING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INCREASED PUBLIC DEBT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HEAVY TAXATION</a:t>
            </a:r>
          </a:p>
          <a:p>
            <a:pPr marL="457200" indent="-457200" algn="ctr">
              <a:buAutoNum type="alphaUcPeriod"/>
            </a:pPr>
            <a:endParaRPr lang="en-US" sz="2400" b="1" dirty="0" smtClean="0"/>
          </a:p>
          <a:p>
            <a:pPr marL="457200" indent="-457200" algn="ctr"/>
            <a:r>
              <a:rPr lang="en-US" sz="2400" b="1" u="sng" dirty="0" smtClean="0"/>
              <a:t>DEFENSE </a:t>
            </a:r>
          </a:p>
          <a:p>
            <a:pPr marL="457200" indent="-457200" algn="ctr"/>
            <a:endParaRPr lang="en-US" sz="2400" b="1" u="sng" dirty="0" smtClean="0"/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FRAMED LIBERAL STATE CONSTITUTIONS</a:t>
            </a:r>
          </a:p>
          <a:p>
            <a:pPr marL="457200" indent="-457200" algn="ctr"/>
            <a:r>
              <a:rPr lang="en-US" sz="2400" b="1" dirty="0" smtClean="0"/>
              <a:t>B.  GUARANTEED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CIVIL LIBERTIES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UNIVERSAL MALE SUFFRAGE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REAPPORTIONED LEGISLATIVE DISTRICTS FAIRLY</a:t>
            </a:r>
            <a:endParaRPr lang="en-US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DEFENSE, CON’T.</a:t>
            </a:r>
          </a:p>
          <a:p>
            <a:pPr algn="ctr"/>
            <a:endParaRPr lang="en-US" sz="2400" b="1" dirty="0" smtClean="0"/>
          </a:p>
          <a:p>
            <a:pPr marL="457200" indent="-457200" algn="ctr">
              <a:buAutoNum type="alphaUcPeriod" startAt="3"/>
            </a:pPr>
            <a:r>
              <a:rPr lang="en-US" sz="2400" b="1" dirty="0" smtClean="0"/>
              <a:t>BEGAN TO REBUILD THE SOUTH</a:t>
            </a:r>
          </a:p>
          <a:p>
            <a:pPr marL="457200" indent="-457200" algn="ctr">
              <a:buAutoNum type="alphaUcPeriod" startAt="3"/>
            </a:pPr>
            <a:r>
              <a:rPr lang="en-US" sz="2400" b="1" dirty="0" smtClean="0"/>
              <a:t>INTRODUCED FREE, CUMPOLSORY PUBLIC EDUCATION IN THE SOUTH</a:t>
            </a:r>
            <a:endParaRPr lang="en-US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7693"/>
            <a:ext cx="7772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RECONSTRUCTION GOV’TS IN THE SOUTH, CON’T.</a:t>
            </a:r>
          </a:p>
          <a:p>
            <a:pPr algn="ctr"/>
            <a:endParaRPr lang="en-US" sz="2400" b="1" u="sng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THE POINT OF VIEW OF NORTHERN POLITICIANS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REPUBLICAN VICTORIES -  FREED BLACKS VOTED REPUBLICAN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EXTRAVAGANT USE OF PUBLIC FUNDS  -  WAS SUPPOSED TO BE USED FOR REBUILDING THE SOUTH BUT MUCH OF IT </a:t>
            </a:r>
            <a:r>
              <a:rPr lang="en-US" sz="2400" b="1" dirty="0" smtClean="0"/>
              <a:t>WENT INTO </a:t>
            </a:r>
            <a:r>
              <a:rPr lang="en-US" sz="2400" b="1" dirty="0" smtClean="0"/>
              <a:t>THE HANDS OF LEGISLATORS</a:t>
            </a:r>
          </a:p>
          <a:p>
            <a:pPr marL="457200" indent="-457200" algn="ctr">
              <a:buAutoNum type="alphaUcPeriod"/>
            </a:pPr>
            <a:endParaRPr lang="en-US" sz="2400" b="1" dirty="0" smtClean="0"/>
          </a:p>
          <a:p>
            <a:pPr marL="457200" indent="-457200" algn="ctr">
              <a:buAutoNum type="alphaUcPeriod"/>
            </a:pPr>
            <a:endParaRPr lang="en-US" sz="2400" b="1" dirty="0" smtClean="0"/>
          </a:p>
          <a:p>
            <a:pPr marL="457200" indent="-457200" algn="ctr">
              <a:buAutoNum type="arabicPeriod" startAt="2"/>
            </a:pPr>
            <a:r>
              <a:rPr lang="en-US" sz="2400" b="1" dirty="0" smtClean="0"/>
              <a:t>THE POINT OF VIEW OF SOUTHERN BLACKS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ECONOMIC HOPES – BLACKS THOUGHT THEY WOULD GET 40 ACRES AND A MULE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POLITICAL HOPES – THOUGHT THE U.S. GOV’T WOULD PROTECT THEIR RIGHTS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ECONOMIC AND POLITICAL REALITY – NEITHER HAPPENED</a:t>
            </a:r>
            <a:endParaRPr lang="en-US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lphaUcPeriod" startAt="4"/>
            </a:pPr>
            <a:r>
              <a:rPr lang="en-US" sz="2400" b="1" dirty="0" smtClean="0"/>
              <a:t>PARTICIPATION IN RECONSTRUCTION GOVERNMENTS – SOME BLACKS WERE ELECTED </a:t>
            </a:r>
          </a:p>
          <a:p>
            <a:pPr marL="457200" indent="-457200" algn="ctr">
              <a:buAutoNum type="alphaUcPeriod" startAt="4"/>
            </a:pPr>
            <a:r>
              <a:rPr lang="en-US" sz="2400" b="1" dirty="0" smtClean="0"/>
              <a:t>AFRICAN AMERICAN IN CONGRESS – 14 WERE ELECTED TO CONGRESS</a:t>
            </a:r>
          </a:p>
          <a:p>
            <a:pPr marL="457200" indent="-457200" algn="ctr">
              <a:buAutoNum type="alphaUcPeriod" startAt="4"/>
            </a:pPr>
            <a:endParaRPr lang="en-US" sz="2400" b="1" dirty="0" smtClean="0"/>
          </a:p>
          <a:p>
            <a:pPr marL="457200" indent="-457200" algn="ctr">
              <a:buAutoNum type="alphaUcPeriod" startAt="4"/>
            </a:pPr>
            <a:endParaRPr lang="en-US" sz="2400" b="1" dirty="0" smtClean="0"/>
          </a:p>
          <a:p>
            <a:pPr marL="457200" indent="-457200" algn="ctr"/>
            <a:r>
              <a:rPr lang="en-US" sz="2400" b="1" dirty="0" smtClean="0"/>
              <a:t>3.  THE POINT OF VIEW OF SOUTHERN WHITES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THEY HATED “CARPETBAGGERS” AND “SCLAWAGS”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FORMATION OF THE KKK – TRIED TO INTIMIDATE BLACKS</a:t>
            </a:r>
            <a:endParaRPr lang="en-US" sz="2400" b="1" dirty="0"/>
          </a:p>
        </p:txBody>
      </p:sp>
      <p:pic>
        <p:nvPicPr>
          <p:cNvPr id="4" name="Picture 3" descr="http://pages.towson.edu/oali/KK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05200"/>
            <a:ext cx="29337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LINCOLN’S PLAN</a:t>
            </a:r>
          </a:p>
          <a:p>
            <a:pPr algn="ctr"/>
            <a:endParaRPr lang="en-US" sz="2000" b="1" dirty="0"/>
          </a:p>
          <a:p>
            <a:pPr marL="457200" indent="-457200" algn="ctr">
              <a:buAutoNum type="arabicPeriod"/>
            </a:pPr>
            <a:r>
              <a:rPr lang="en-US" sz="2000" b="1" dirty="0" smtClean="0"/>
              <a:t>OFFERED A PARDON TO ANY CONFEDERATE WHO WOULD TAKE AN OATH OF ALLEGIANCE TO THE UNION AND ACCEPT FEDERAL POLICY ON SLAVERY</a:t>
            </a:r>
          </a:p>
          <a:p>
            <a:pPr marL="457200" indent="-457200" algn="ctr">
              <a:buAutoNum type="arabicPeriod"/>
            </a:pPr>
            <a:endParaRPr lang="en-US" sz="2000" b="1" dirty="0"/>
          </a:p>
          <a:p>
            <a:pPr marL="457200" indent="-457200" algn="ctr">
              <a:buAutoNum type="arabicPeriod"/>
            </a:pPr>
            <a:r>
              <a:rPr lang="en-US" sz="2000" b="1" dirty="0" smtClean="0"/>
              <a:t>DENIED PARDONS TO ALL CONFEDERATE MILITARY AND GOVERNMENT OFFICIALS AND  ANY SOUTHERNER WHO HAD KILLED AFRICAN AMERICAN WAR PRISONERS</a:t>
            </a:r>
          </a:p>
          <a:p>
            <a:pPr marL="457200" indent="-457200" algn="ctr">
              <a:buAutoNum type="arabicPeriod"/>
            </a:pPr>
            <a:endParaRPr lang="en-US" sz="2000" b="1" dirty="0"/>
          </a:p>
          <a:p>
            <a:pPr marL="457200" indent="-457200" algn="ctr">
              <a:buAutoNum type="arabicPeriod"/>
            </a:pPr>
            <a:r>
              <a:rPr lang="en-US" sz="2000" b="1" dirty="0" smtClean="0"/>
              <a:t>ALLOWED EACH STATE TO HOLD A CONVENTION TO CREATE A NEW STATE CONSTITUTION ONLY AFTER  10% OF VOTERS IN THE STATE HAD SWORN ALLEGIANCE TO THE UNION</a:t>
            </a:r>
          </a:p>
          <a:p>
            <a:pPr marL="457200" indent="-457200" algn="ctr">
              <a:buAutoNum type="arabicPeriod"/>
            </a:pPr>
            <a:endParaRPr lang="en-US" sz="2000" b="1" dirty="0"/>
          </a:p>
          <a:p>
            <a:pPr marL="457200" indent="-457200" algn="ctr">
              <a:buAutoNum type="arabicPeriod"/>
            </a:pPr>
            <a:r>
              <a:rPr lang="en-US" sz="2000" b="1" dirty="0" smtClean="0"/>
              <a:t>STATES COULD THEN HOLD ELECTIONS AND RESUME FULL PARTICIPATION  IN THE UNION</a:t>
            </a:r>
            <a:endParaRPr lang="en-US" sz="2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WHITES REGAIN CONTROL OF SOUTHERN GOVERNMENTS</a:t>
            </a:r>
          </a:p>
          <a:p>
            <a:pPr algn="ctr"/>
            <a:endParaRPr lang="en-US" sz="2400" b="1" u="sng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KU KLUX KLAN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FOUNDED IN 1866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SECRET SOCIETY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OPERATED TO INTIMIDATE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ACTIONS: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THREATENED BLACKS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BURNED THEIR HOMES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FLOGGED THEM</a:t>
            </a:r>
          </a:p>
          <a:p>
            <a:pPr marL="457200" indent="-457200" algn="ctr">
              <a:buAutoNum type="arabicPeriod"/>
            </a:pPr>
            <a:r>
              <a:rPr lang="en-US" sz="2400" b="1" dirty="0" smtClean="0"/>
              <a:t>LYNCHED THEM</a:t>
            </a:r>
            <a:endParaRPr lang="en-US" sz="2400" b="1" dirty="0"/>
          </a:p>
        </p:txBody>
      </p:sp>
      <p:pic>
        <p:nvPicPr>
          <p:cNvPr id="3" name="Picture 2" descr="http://generationnegro.files.wordpress.com/2008/04/lynch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27686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77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 startAt="2"/>
            </a:pPr>
            <a:r>
              <a:rPr lang="en-US" sz="2400" b="1" dirty="0" smtClean="0"/>
              <a:t>INCREASED NUMBER OF WHITE SOUTHERN VOTERS</a:t>
            </a:r>
          </a:p>
          <a:p>
            <a:pPr marL="457200" indent="-457200" algn="ctr">
              <a:buAutoNum type="arabicPeriod" startAt="2"/>
            </a:pPr>
            <a:endParaRPr lang="en-US" sz="2400" b="1" dirty="0" smtClean="0"/>
          </a:p>
          <a:p>
            <a:pPr marL="457200" indent="-457200" algn="ctr">
              <a:buAutoNum type="arabicPeriod" startAt="2"/>
            </a:pPr>
            <a:r>
              <a:rPr lang="en-US" sz="2400" b="1" dirty="0" smtClean="0"/>
              <a:t>WANING NORTHERN INTEREST IN THE PROBLEMS OF THE BLACKS: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GREW WEARY OF RECONSTRUCTION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WANTED TO END SOCIAL AND POLITICAL TURMOIL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REFORMERS TURNED INTERESTS TO OTHER CAUSES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FELT SOUTHERNERS SHOULD WORK OUT THEIR OWN PROBLEMS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CORRUPTION – FELT RECONSTRUCTION GOVERNMENTS AND GRANT’S ADMINISTRATION REPRESENTED CORRUPTION</a:t>
            </a:r>
          </a:p>
          <a:p>
            <a:pPr marL="457200" indent="-457200" algn="ctr">
              <a:buAutoNum type="alphaUcPeriod"/>
            </a:pPr>
            <a:r>
              <a:rPr lang="en-US" sz="2400" b="1" dirty="0" smtClean="0"/>
              <a:t>ECONOMIC DOWNTURN IN 1873</a:t>
            </a:r>
            <a:endParaRPr lang="en-US" sz="2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315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END OF RECONSTRUCTION – 1877</a:t>
            </a:r>
          </a:p>
          <a:p>
            <a:pPr algn="ctr"/>
            <a:endParaRPr lang="en-US" sz="2400" b="1" u="sng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DYING INTEREST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ELECTION OF 1876 – HAYES ELECTED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COMPROMISE OF 1877 -  NORTHERNERS AGREED TO REMOVE TROOPS FROM THE SOUTH, IF THE DEMOCRATS SUPPORT HAYES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SUPREME COURT LIMITS SCOPE OF AMENDMENTS</a:t>
            </a:r>
          </a:p>
          <a:p>
            <a:pPr marL="457200" indent="-457200" algn="ctr">
              <a:buAutoNum type="alphaUcPeriod"/>
            </a:pPr>
            <a:r>
              <a:rPr lang="en-US" sz="2400" b="1" i="1" dirty="0" smtClean="0"/>
              <a:t>SLAUGHTERHOUSE CASES </a:t>
            </a:r>
            <a:r>
              <a:rPr lang="en-US" sz="2400" b="1" dirty="0" smtClean="0"/>
              <a:t>IN 1873 </a:t>
            </a:r>
          </a:p>
          <a:p>
            <a:pPr marL="457200" indent="-457200" algn="ctr">
              <a:buAutoNum type="alphaUcPeriod"/>
            </a:pPr>
            <a:r>
              <a:rPr lang="en-US" sz="2400" b="1" i="1" dirty="0" smtClean="0"/>
              <a:t>U.S. V CRUIKSHANK </a:t>
            </a:r>
            <a:r>
              <a:rPr lang="en-US" sz="2400" b="1" dirty="0" smtClean="0"/>
              <a:t>IN 1876</a:t>
            </a:r>
          </a:p>
          <a:p>
            <a:pPr marL="457200" indent="-457200" algn="ctr">
              <a:buAutoNum type="alphaUcPeriod"/>
            </a:pPr>
            <a:endParaRPr lang="en-US" sz="2400" b="1" dirty="0" smtClean="0"/>
          </a:p>
          <a:p>
            <a:pPr marL="457200" indent="-457200" algn="ctr"/>
            <a:r>
              <a:rPr lang="en-US" sz="2400" b="1" dirty="0" smtClean="0"/>
              <a:t>NARROWLY INTERPRETED THE 14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AND 15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AMENDMENTS AND PLACED CONTROL OF CIVIL RIGHTS IN THE HANDS OF THE STATES</a:t>
            </a:r>
            <a:endParaRPr lang="en-US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SUCCESSES OF RECONSTRUCTION</a:t>
            </a:r>
          </a:p>
          <a:p>
            <a:pPr algn="ctr"/>
            <a:endParaRPr lang="en-US" sz="2400" b="1" u="sng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UNION IS RESTORED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SOUTH’S ECONOMY GROWS AND NEW WEALTH IS CREATED IN THE NORTH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14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AND 15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AMENDMENTS  - CITIZENSHIP, EQUAL PROTECTION UNDER THE LAW, SUFFRAGE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FREEDMENS BUREAU – GIVES AID TO AFRICAN AMERICANS</a:t>
            </a:r>
          </a:p>
          <a:p>
            <a:pPr marL="457200" indent="-457200" algn="ctr"/>
            <a:r>
              <a:rPr lang="en-US" sz="2400" b="1" dirty="0" smtClean="0"/>
              <a:t>ESPECIALLY IN EDUCATION</a:t>
            </a:r>
          </a:p>
          <a:p>
            <a:pPr marL="457200" indent="-457200" algn="ctr"/>
            <a:endParaRPr lang="en-US" sz="2400" b="1" dirty="0" smtClean="0"/>
          </a:p>
          <a:p>
            <a:pPr marL="457200" indent="-457200" algn="ctr"/>
            <a:r>
              <a:rPr lang="en-US" sz="2400" b="1" dirty="0" smtClean="0"/>
              <a:t>5.  SOUTHERN STATES ADOPT A POLICY OF MANDATORY EDUCATION</a:t>
            </a:r>
            <a:endParaRPr lang="en-US" sz="2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5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FAILURES OF RECONSTRUCTION</a:t>
            </a:r>
          </a:p>
          <a:p>
            <a:pPr algn="ctr"/>
            <a:endParaRPr lang="en-US" sz="2400" b="1" u="sng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LEGACY OF HATRED ON PART OF SOME SOUTHERNERS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SOUTH SLOW TO INDUSTRIALIZE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AFRICAN AMERICANS DENIED THE RIGHT TO VOTE AFTER FEDERAL TROOPS LEAVE THE SOUTH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MANY BLACK AND WHITE SOUTHERNERS REMAIN CAUGHT IN A CYCLE OF POVERTY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RACIST ATTITUDE TOWARD AFRICAN AMERICANS CONTINUE, IN BOTH THE SOUTH AND THE NORTH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685800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JOHNSON’S RECONSTRUCTION PLAN</a:t>
            </a:r>
          </a:p>
          <a:p>
            <a:pPr algn="ctr"/>
            <a:endParaRPr lang="en-US" sz="2400" b="1" u="sng" dirty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PARDONED SOUTHERNERS WHO SWORE ALLEGIANCE TO THE UNION</a:t>
            </a:r>
          </a:p>
          <a:p>
            <a:pPr marL="457200" indent="-457200" algn="ctr">
              <a:buAutoNum type="arabicPeriod"/>
            </a:pPr>
            <a:endParaRPr lang="en-US" sz="2400" b="1" dirty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PERMITTED EACH STATE TO HOLD A CONSTITUTIONAL CONVENTION (WITHOUT LINCOLN’S 10% REQUIREMENT)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STATES WERE TO VOID SECESSION, ABOLISH SLAVERY, AND REPUDIATE THE CONFEDERATE DEBT</a:t>
            </a:r>
          </a:p>
          <a:p>
            <a:pPr marL="457200" indent="-457200" algn="ctr">
              <a:buAutoNum type="arabicPeriod"/>
            </a:pPr>
            <a:endParaRPr lang="en-US" sz="2400" b="1" dirty="0" smtClean="0"/>
          </a:p>
          <a:p>
            <a:pPr marL="457200" indent="-457200" algn="ctr">
              <a:buAutoNum type="arabicPeriod"/>
            </a:pPr>
            <a:r>
              <a:rPr lang="en-US" sz="2400" b="1" dirty="0" smtClean="0"/>
              <a:t> STATES COULD THEN HOLD ELECTIONS AND REJOIN THE UNION</a:t>
            </a:r>
            <a:endParaRPr lang="en-US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62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BOTH LINCOLN’S AND JOHNSON’S PLANS WERE LENIANT.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JOHNSON’S PLAN OFFICIALLY DENIED PARDONS TO ALL CONFEDERATE LEADERS, IN REALITY JOHNSON OFTEN ISSUED PARDONS TO THOSE WHO ASKED HIM PERSONALLY.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JOHNSON PARDONED 13,000 SOUTHERNERS.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BY ABOLISHING SLAVERY EACH STATE RATIFIED THE 13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AMENDMENT.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r>
              <a:rPr lang="en-US" sz="2400" b="1" u="sng" dirty="0"/>
              <a:t/>
            </a:r>
            <a:br>
              <a:rPr lang="en-US" sz="2400" b="1" u="sng" dirty="0"/>
            </a:br>
            <a:r>
              <a:rPr lang="en-US" sz="2700" b="1" u="sng" dirty="0" smtClean="0"/>
              <a:t>THE TASTE OF FREEDOM</a:t>
            </a: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r>
              <a:rPr lang="en-US" sz="2400" b="1" u="sng" dirty="0"/>
              <a:t/>
            </a:r>
            <a:br>
              <a:rPr lang="en-US" sz="2400" b="1" u="sng" dirty="0"/>
            </a:b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FREEDOM OF MOVEMENT: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MANY SLAVES HAD WALKED AWAY FROM PLANTATIONS UPON HEARING THAT A NORTHERN ARMY </a:t>
            </a:r>
            <a:r>
              <a:rPr lang="en-US" sz="2400" b="1" smtClean="0"/>
              <a:t>WAS APPROACHING</a:t>
            </a:r>
            <a:r>
              <a:rPr lang="en-US" sz="2400" b="1" dirty="0" smtClean="0"/>
              <a:t>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THIS ALLOWED TO GET AS CLOSE TO FREEDOM AS THEY COULD AND TO HUNT FOR MEMBERS OF THEIR FAMILY.</a:t>
            </a:r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lackrevivalstudio.files.wordpress.com/2010/11/40-acres-and-a-mule-1930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14600"/>
            <a:ext cx="38100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914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FREEDOM TO OWN LAND</a:t>
            </a:r>
            <a:endParaRPr 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FREED TO OWN LAND: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FREED PEOPLE URGED THE GOVERNMENT TO REDISTRIBUTE SOUTHERN LAND.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PROPOSALS TO GIVE FREEDMEN WHITE-OWNED LAND GOT LITTLE POLITICAL SUPPORT. 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GENERAL SHERMAN HAD SET UP A LAND-DISTRIBUTION EXPERIMENT IN SOUTH CAROLINA:</a:t>
            </a:r>
          </a:p>
          <a:p>
            <a:pPr algn="ctr"/>
            <a:r>
              <a:rPr lang="en-US" sz="2400" b="1" dirty="0" smtClean="0"/>
              <a:t>DIVIDED LAND INTO 40 ACRE PLOTS AND GAVE THEM TO BLACK FAMILIES.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RUMORS SPREAD THAT THE GOV’T WAS GOING TO GIVE EVERY FREEDMAN 40 ACRES AND A MULE.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SHERMAN’S PLAN WAS SHORT-LIVED.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JOHNSON GAVE MUCH OF THE LAND BACK TO THE ORIGINAL OWNERS.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SOME INFORMAL PLANS DID EXIST: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AMOS MOREL (1871) A FREEDMAN, USED HIS WAGES TO BUY MORE THAN 400 ACRES AND THEN RESOLD IT TO OTHER FREEDMEN .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1497</Words>
  <Application>Microsoft Office PowerPoint</Application>
  <PresentationFormat>On-screen Show (4:3)</PresentationFormat>
  <Paragraphs>280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RECONSTRUCTION ERA  1865-1877</vt:lpstr>
      <vt:lpstr>Slide 2</vt:lpstr>
      <vt:lpstr>Slide 3</vt:lpstr>
      <vt:lpstr>Slide 4</vt:lpstr>
      <vt:lpstr>Slide 5</vt:lpstr>
      <vt:lpstr>  THE TASTE OF FREEDOM  </vt:lpstr>
      <vt:lpstr>Slide 7</vt:lpstr>
      <vt:lpstr>FREED TO OWN LAND: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ERA  1865-1877</dc:title>
  <dc:creator>roaming-cart-1</dc:creator>
  <cp:lastModifiedBy>w-009</cp:lastModifiedBy>
  <cp:revision>25</cp:revision>
  <dcterms:created xsi:type="dcterms:W3CDTF">2011-01-22T16:47:01Z</dcterms:created>
  <dcterms:modified xsi:type="dcterms:W3CDTF">2011-02-07T19:41:05Z</dcterms:modified>
</cp:coreProperties>
</file>