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1" r:id="rId6"/>
    <p:sldId id="260" r:id="rId7"/>
    <p:sldId id="262" r:id="rId8"/>
    <p:sldId id="263" r:id="rId9"/>
    <p:sldId id="264" r:id="rId10"/>
    <p:sldId id="265" r:id="rId11"/>
    <p:sldId id="266" r:id="rId12"/>
    <p:sldId id="270" r:id="rId13"/>
    <p:sldId id="267" r:id="rId14"/>
    <p:sldId id="268" r:id="rId15"/>
    <p:sldId id="269" r:id="rId16"/>
    <p:sldId id="271" r:id="rId17"/>
    <p:sldId id="272" r:id="rId18"/>
    <p:sldId id="275" r:id="rId19"/>
    <p:sldId id="276" r:id="rId20"/>
    <p:sldId id="273" r:id="rId21"/>
    <p:sldId id="277" r:id="rId22"/>
    <p:sldId id="278" r:id="rId23"/>
    <p:sldId id="293" r:id="rId24"/>
    <p:sldId id="274" r:id="rId25"/>
    <p:sldId id="279" r:id="rId26"/>
    <p:sldId id="280" r:id="rId27"/>
    <p:sldId id="281" r:id="rId28"/>
    <p:sldId id="282" r:id="rId29"/>
    <p:sldId id="283" r:id="rId30"/>
    <p:sldId id="284" r:id="rId31"/>
    <p:sldId id="285" r:id="rId32"/>
    <p:sldId id="286" r:id="rId33"/>
    <p:sldId id="287" r:id="rId34"/>
    <p:sldId id="292" r:id="rId35"/>
    <p:sldId id="288" r:id="rId36"/>
    <p:sldId id="289" r:id="rId37"/>
    <p:sldId id="290" r:id="rId38"/>
    <p:sldId id="291" r:id="rId39"/>
    <p:sldId id="298" r:id="rId40"/>
    <p:sldId id="294" r:id="rId41"/>
    <p:sldId id="295" r:id="rId42"/>
    <p:sldId id="296"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9D814-2F89-4169-A8D6-E51CD8974460}" type="datetimeFigureOut">
              <a:rPr lang="en-US" smtClean="0"/>
              <a:t>4/19/2015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DD775-7618-4EF8-B7B8-4865C445829D}" type="slidenum">
              <a:rPr lang="en-US" smtClean="0"/>
              <a:t>‹#›</a:t>
            </a:fld>
            <a:endParaRPr lang="en-US"/>
          </a:p>
        </p:txBody>
      </p:sp>
    </p:spTree>
    <p:extLst>
      <p:ext uri="{BB962C8B-B14F-4D97-AF65-F5344CB8AC3E}">
        <p14:creationId xmlns:p14="http://schemas.microsoft.com/office/powerpoint/2010/main" val="50196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a:lstStyle/>
          <a:p>
            <a:fld id="{08A1CCE9-BA58-4128-A94C-20D07FDC4C40}" type="slidenum">
              <a:rPr lang="en-US"/>
              <a:pPr/>
              <a:t>7</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18-02</a:t>
            </a:r>
          </a:p>
          <a:p>
            <a:pPr eaLnBrk="1" hangingPunct="1">
              <a:spcBef>
                <a:spcPct val="0"/>
              </a:spcBef>
            </a:pPr>
            <a:endParaRPr lang="en-US" smtClean="0"/>
          </a:p>
          <a:p>
            <a:pPr eaLnBrk="1" hangingPunct="1">
              <a:spcBef>
                <a:spcPct val="0"/>
              </a:spcBef>
            </a:pPr>
            <a:r>
              <a:rPr lang="en-US" smtClean="0"/>
              <a:t>Title: </a:t>
            </a:r>
          </a:p>
          <a:p>
            <a:pPr eaLnBrk="1" hangingPunct="1">
              <a:spcBef>
                <a:spcPct val="0"/>
              </a:spcBef>
            </a:pPr>
            <a:r>
              <a:rPr lang="en-US" smtClean="0"/>
              <a:t>Increasing concentrations of greenhouse gases.</a:t>
            </a:r>
          </a:p>
          <a:p>
            <a:pPr eaLnBrk="1" hangingPunct="1">
              <a:spcBef>
                <a:spcPct val="0"/>
              </a:spcBef>
            </a:pPr>
            <a:endParaRPr lang="en-US" smtClean="0"/>
          </a:p>
          <a:p>
            <a:pPr eaLnBrk="1" hangingPunct="1">
              <a:spcBef>
                <a:spcPct val="0"/>
              </a:spcBef>
            </a:pPr>
            <a:r>
              <a:rPr lang="en-US" smtClean="0"/>
              <a:t>Caption: </a:t>
            </a:r>
          </a:p>
          <a:p>
            <a:pPr eaLnBrk="1" hangingPunct="1">
              <a:spcBef>
                <a:spcPct val="0"/>
              </a:spcBef>
            </a:pPr>
            <a:r>
              <a:rPr lang="en-US" smtClean="0"/>
              <a:t>Since the start of the industrial revolution, global atmospheric concentrations of (a) carbon dioxide, (b) methane, and (c) nitrous oxide have increased markedly. Data from Intergovernmental Panel on Climate Change. 2007. </a:t>
            </a:r>
            <a:r>
              <a:rPr lang="en-US" i="1" smtClean="0"/>
              <a:t>Fourth assessment report.</a:t>
            </a:r>
          </a:p>
          <a:p>
            <a:pPr eaLnBrk="1" hangingPunct="1">
              <a:spcBef>
                <a:spcPct val="0"/>
              </a:spcBef>
            </a:pPr>
            <a:endParaRPr lang="en-US" i="1" smtClean="0"/>
          </a:p>
          <a:p>
            <a:pPr eaLnBrk="1" hangingPunct="1">
              <a:spcBef>
                <a:spcPct val="0"/>
              </a:spcBef>
            </a:pPr>
            <a:r>
              <a:rPr lang="en-US" smtClean="0"/>
              <a:t>Notes:</a:t>
            </a:r>
          </a:p>
          <a:p>
            <a:pPr eaLnBrk="1" hangingPunct="1">
              <a:spcBef>
                <a:spcPct val="0"/>
              </a:spcBef>
            </a:pPr>
            <a:endParaRPr lang="en-US" smtClean="0"/>
          </a:p>
          <a:p>
            <a:pPr eaLnBrk="1" hangingPunct="1">
              <a:spcBef>
                <a:spcPct val="0"/>
              </a:spcBef>
            </a:pPr>
            <a:r>
              <a:rPr lang="en-US" smtClean="0"/>
              <a:t>Keywords: </a:t>
            </a:r>
          </a:p>
          <a:p>
            <a:pPr eaLnBrk="1" hangingPunct="1">
              <a:spcBef>
                <a:spcPct val="0"/>
              </a:spcBef>
            </a:pPr>
            <a:r>
              <a:rPr lang="en-US" smtClean="0"/>
              <a:t>atmosphere, global warming, climates, greenhouse gases, carbon dioxide, methane, nitrous oxide</a:t>
            </a:r>
          </a:p>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865A63C-74D2-4C08-8EB4-976A435DACD1}" type="slidenum">
              <a:rPr lang="en-US">
                <a:latin typeface="Times New Roman" pitchFamily="18" charset="0"/>
              </a:rPr>
              <a:pPr/>
              <a:t>20</a:t>
            </a:fld>
            <a:endParaRPr lang="en-US">
              <a:latin typeface="Times New Roman" pitchFamily="18"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Figure 18-08a</a:t>
            </a:r>
          </a:p>
          <a:p>
            <a:pPr>
              <a:spcBef>
                <a:spcPct val="0"/>
              </a:spcBef>
            </a:pPr>
            <a:endParaRPr lang="en-US" smtClean="0"/>
          </a:p>
          <a:p>
            <a:pPr>
              <a:spcBef>
                <a:spcPct val="0"/>
              </a:spcBef>
            </a:pPr>
            <a:r>
              <a:rPr lang="en-US" smtClean="0"/>
              <a:t>Title: </a:t>
            </a:r>
          </a:p>
          <a:p>
            <a:pPr>
              <a:spcBef>
                <a:spcPct val="0"/>
              </a:spcBef>
            </a:pPr>
            <a:r>
              <a:rPr lang="en-US" smtClean="0"/>
              <a:t>Ice cores.</a:t>
            </a:r>
          </a:p>
          <a:p>
            <a:pPr>
              <a:spcBef>
                <a:spcPct val="0"/>
              </a:spcBef>
            </a:pPr>
            <a:endParaRPr lang="en-US" smtClean="0"/>
          </a:p>
          <a:p>
            <a:pPr>
              <a:spcBef>
                <a:spcPct val="0"/>
              </a:spcBef>
            </a:pPr>
            <a:r>
              <a:rPr lang="en-US" smtClean="0"/>
              <a:t>Caption: </a:t>
            </a:r>
          </a:p>
          <a:p>
            <a:pPr>
              <a:spcBef>
                <a:spcPct val="0"/>
              </a:spcBef>
            </a:pPr>
            <a:r>
              <a:rPr lang="en-US" smtClean="0"/>
              <a:t>In Greenland and Antarctica, scientists have drilled deep into ancient ice sheets and removed cores of ice like this one (a), held by Dr. Gerald Holdsworth of the University of Calgary, to extract information about past climates.</a:t>
            </a:r>
          </a:p>
          <a:p>
            <a:pPr>
              <a:spcBef>
                <a:spcPct val="0"/>
              </a:spcBef>
            </a:pPr>
            <a:endParaRPr lang="en-US" smtClean="0"/>
          </a:p>
          <a:p>
            <a:pPr>
              <a:spcBef>
                <a:spcPct val="0"/>
              </a:spcBef>
            </a:pPr>
            <a:r>
              <a:rPr lang="en-US" smtClean="0"/>
              <a:t>Notes:</a:t>
            </a:r>
          </a:p>
          <a:p>
            <a:pPr>
              <a:spcBef>
                <a:spcPct val="0"/>
              </a:spcBef>
            </a:pPr>
            <a:endParaRPr lang="en-US" smtClean="0"/>
          </a:p>
          <a:p>
            <a:pPr>
              <a:spcBef>
                <a:spcPct val="0"/>
              </a:spcBef>
            </a:pPr>
            <a:r>
              <a:rPr lang="en-US" smtClean="0"/>
              <a:t>Keywords: </a:t>
            </a:r>
          </a:p>
          <a:p>
            <a:pPr>
              <a:spcBef>
                <a:spcPct val="0"/>
              </a:spcBef>
            </a:pPr>
            <a:r>
              <a:rPr lang="en-US" smtClean="0"/>
              <a:t>atmosphere, global warming, climates, glaciers, glacial ice</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ln>
            <a:miter lim="800000"/>
            <a:headEnd/>
            <a:tailEnd/>
          </a:ln>
        </p:spPr>
        <p:txBody>
          <a:bodyPr/>
          <a:lstStyle/>
          <a:p>
            <a:fld id="{3AC594FC-8E41-4E32-B822-381427C5C06E}" type="slidenum">
              <a:rPr lang="en-US"/>
              <a:pPr/>
              <a:t>27</a:t>
            </a:fld>
            <a:endParaRPr lang="en-US"/>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18-16</a:t>
            </a:r>
          </a:p>
          <a:p>
            <a:pPr eaLnBrk="1" hangingPunct="1"/>
            <a:endParaRPr lang="en-US" smtClean="0"/>
          </a:p>
          <a:p>
            <a:pPr eaLnBrk="1" hangingPunct="1"/>
            <a:r>
              <a:rPr lang="en-US" smtClean="0"/>
              <a:t>Title: </a:t>
            </a:r>
          </a:p>
          <a:p>
            <a:pPr eaLnBrk="1" hangingPunct="1"/>
            <a:r>
              <a:rPr lang="en-US" smtClean="0"/>
              <a:t>This map shows projected changes in June-August precipitation for the decade 2090-2099, relative to precipitation levels in 1980-1999.</a:t>
            </a:r>
          </a:p>
          <a:p>
            <a:pPr eaLnBrk="1" hangingPunct="1"/>
            <a:endParaRPr lang="en-US" smtClean="0"/>
          </a:p>
          <a:p>
            <a:pPr eaLnBrk="1" hangingPunct="1"/>
            <a:r>
              <a:rPr lang="en-US" smtClean="0"/>
              <a:t>Caption: </a:t>
            </a:r>
          </a:p>
          <a:p>
            <a:pPr eaLnBrk="1" hangingPunct="1"/>
            <a:r>
              <a:rPr lang="en-US" smtClean="0"/>
              <a:t>Browner shades indicate less precipitation, and bluer shades indicate more precipitation. White indicates areas for which models could not agree. This map was generated using an emission scenario that is intermediate in its assumptions, involving an average global temperature rise of 2.8°C (5.0° F) by 2100. Data from Intergovernmental Panel on Climate Change. 2007. </a:t>
            </a:r>
            <a:r>
              <a:rPr lang="en-US" i="1" smtClean="0"/>
              <a:t>Fourth assessment report.</a:t>
            </a:r>
          </a:p>
          <a:p>
            <a:pPr eaLnBrk="1" hangingPunct="1"/>
            <a:endParaRPr lang="en-US" smtClean="0"/>
          </a:p>
          <a:p>
            <a:pPr eaLnBrk="1" hangingPunct="1"/>
            <a:r>
              <a:rPr lang="en-US" smtClean="0"/>
              <a:t>Notes:</a:t>
            </a:r>
          </a:p>
          <a:p>
            <a:pPr eaLnBrk="1" hangingPunct="1"/>
            <a:endParaRPr lang="en-US" smtClean="0"/>
          </a:p>
          <a:p>
            <a:pPr eaLnBrk="1" hangingPunct="1"/>
            <a:r>
              <a:rPr lang="en-US" smtClean="0"/>
              <a:t>Keywords: </a:t>
            </a:r>
          </a:p>
          <a:p>
            <a:pPr eaLnBrk="1" hangingPunct="1"/>
            <a:r>
              <a:rPr lang="en-US" smtClean="0"/>
              <a:t>atmosphere, global warming, climates, coupled general circulation models, CGCMs, Intergovernmental Panel on Climate Change, IPCC</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a:lstStyle/>
          <a:p>
            <a:fld id="{5D7FFAFE-FFA8-46E6-86F3-355661BFEB6A}" type="slidenum">
              <a:rPr lang="en-US"/>
              <a:pPr/>
              <a:t>28</a:t>
            </a:fld>
            <a:endParaRPr lang="en-US"/>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18-18</a:t>
            </a:r>
          </a:p>
          <a:p>
            <a:pPr eaLnBrk="1" hangingPunct="1"/>
            <a:endParaRPr lang="en-US" smtClean="0"/>
          </a:p>
          <a:p>
            <a:pPr eaLnBrk="1" hangingPunct="1"/>
            <a:r>
              <a:rPr lang="en-US" smtClean="0"/>
              <a:t>Title: </a:t>
            </a:r>
          </a:p>
          <a:p>
            <a:pPr eaLnBrk="1" hangingPunct="1"/>
            <a:r>
              <a:rPr lang="en-US" smtClean="0"/>
              <a:t>Rise in sea levels.</a:t>
            </a:r>
          </a:p>
          <a:p>
            <a:pPr eaLnBrk="1" hangingPunct="1"/>
            <a:endParaRPr lang="en-US" smtClean="0"/>
          </a:p>
          <a:p>
            <a:pPr eaLnBrk="1" hangingPunct="1"/>
            <a:r>
              <a:rPr lang="en-US" smtClean="0"/>
              <a:t>Caption: </a:t>
            </a:r>
          </a:p>
          <a:p>
            <a:pPr eaLnBrk="1" hangingPunct="1"/>
            <a:r>
              <a:rPr lang="en-US" smtClean="0"/>
              <a:t>Data from tide gauges (black line) and satellite observations (red line) show that global average sea level has risen about 200 mm (7.9 in.) since 1870. Gray shaded area indicates range of uncertainty. Thermal expansion of water accounts for most sea-level rise. Data from Intergovernmental Panel on Climate Change. 2007. </a:t>
            </a:r>
            <a:r>
              <a:rPr lang="en-US" i="1" smtClean="0"/>
              <a:t>Fourth assessment report.</a:t>
            </a:r>
          </a:p>
          <a:p>
            <a:pPr eaLnBrk="1" hangingPunct="1"/>
            <a:endParaRPr lang="en-US" smtClean="0"/>
          </a:p>
          <a:p>
            <a:pPr eaLnBrk="1" hangingPunct="1"/>
            <a:r>
              <a:rPr lang="en-US" smtClean="0"/>
              <a:t>Notes:</a:t>
            </a:r>
          </a:p>
          <a:p>
            <a:pPr eaLnBrk="1" hangingPunct="1"/>
            <a:endParaRPr lang="en-US" smtClean="0"/>
          </a:p>
          <a:p>
            <a:pPr eaLnBrk="1" hangingPunct="1"/>
            <a:r>
              <a:rPr lang="en-US" smtClean="0"/>
              <a:t>Keywords: </a:t>
            </a:r>
          </a:p>
          <a:p>
            <a:pPr eaLnBrk="1" hangingPunct="1"/>
            <a:r>
              <a:rPr lang="en-US" smtClean="0"/>
              <a:t>atmosphere, global warming, climates, oceans, sea levels, Intergovernmental Panel on Climate Change, IPCC, glaciers, glacial ice</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a:lstStyle/>
          <a:p>
            <a:fld id="{9C5E7AB1-F20B-40E5-8FDA-C414DD4290F2}" type="slidenum">
              <a:rPr lang="en-US"/>
              <a:pPr/>
              <a:t>29</a:t>
            </a:fld>
            <a:endParaRPr lang="en-US"/>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48D2BC4-19CF-4FC3-B96D-0CECD3C01CED}" type="slidenum">
              <a:rPr lang="en-US"/>
              <a:pPr/>
              <a:t>33</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18-15</a:t>
            </a:r>
          </a:p>
          <a:p>
            <a:pPr eaLnBrk="1" hangingPunct="1"/>
            <a:endParaRPr lang="en-US" smtClean="0"/>
          </a:p>
          <a:p>
            <a:pPr eaLnBrk="1" hangingPunct="1"/>
            <a:r>
              <a:rPr lang="en-US" smtClean="0"/>
              <a:t>Title: </a:t>
            </a:r>
          </a:p>
          <a:p>
            <a:pPr eaLnBrk="1" hangingPunct="1"/>
            <a:r>
              <a:rPr lang="en-US" smtClean="0"/>
              <a:t>This map shows projected increases in surface temperature for the decade 2090-2099, relative to temperatures in 1980-1999.</a:t>
            </a:r>
          </a:p>
          <a:p>
            <a:pPr eaLnBrk="1" hangingPunct="1"/>
            <a:endParaRPr lang="en-US" smtClean="0"/>
          </a:p>
          <a:p>
            <a:pPr eaLnBrk="1" hangingPunct="1"/>
            <a:r>
              <a:rPr lang="en-US" smtClean="0"/>
              <a:t>Caption: </a:t>
            </a:r>
          </a:p>
          <a:p>
            <a:pPr eaLnBrk="1" hangingPunct="1"/>
            <a:r>
              <a:rPr lang="en-US" smtClean="0"/>
              <a:t>Land masses will warm more than oceans, and the Arctic will warm the most, up to 7.5° C (13.5° F). The IPCC uses multiple climate models when predicting regional variation in how temperature will change, and this map was generated using an emission scenario that is intermediate in its assumptions, involving an average global temperature rise of 2.8° C (5.0° F) by 2100. Data from Intergovernmental Panel on Climate Change. 2007. </a:t>
            </a:r>
            <a:r>
              <a:rPr lang="en-US" i="1" smtClean="0"/>
              <a:t>Fourth assessment report</a:t>
            </a:r>
            <a:r>
              <a:rPr lang="en-US" smtClean="0"/>
              <a:t>.</a:t>
            </a:r>
          </a:p>
          <a:p>
            <a:pPr eaLnBrk="1" hangingPunct="1"/>
            <a:endParaRPr lang="en-US" smtClean="0"/>
          </a:p>
          <a:p>
            <a:pPr eaLnBrk="1" hangingPunct="1"/>
            <a:r>
              <a:rPr lang="en-US" smtClean="0"/>
              <a:t>Notes:</a:t>
            </a:r>
          </a:p>
          <a:p>
            <a:pPr eaLnBrk="1" hangingPunct="1"/>
            <a:endParaRPr lang="en-US" smtClean="0"/>
          </a:p>
          <a:p>
            <a:pPr eaLnBrk="1" hangingPunct="1"/>
            <a:r>
              <a:rPr lang="en-US" smtClean="0"/>
              <a:t>Keywords: </a:t>
            </a:r>
          </a:p>
          <a:p>
            <a:pPr eaLnBrk="1" hangingPunct="1"/>
            <a:r>
              <a:rPr lang="en-US" smtClean="0"/>
              <a:t>atmosphere, global warming, climates, coupled general circulation models, CGCMs, temperatures, Intergovernmental Panel on Climate Change, IPCC</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a:lstStyle/>
          <a:p>
            <a:fld id="{C951956D-D3CC-4297-9688-1A6E678CEA2C}" type="slidenum">
              <a:rPr lang="en-US"/>
              <a:pPr/>
              <a:t>36</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18-07</a:t>
            </a:r>
          </a:p>
          <a:p>
            <a:pPr eaLnBrk="1" hangingPunct="1">
              <a:spcBef>
                <a:spcPct val="0"/>
              </a:spcBef>
            </a:pPr>
            <a:endParaRPr lang="en-US" smtClean="0"/>
          </a:p>
          <a:p>
            <a:pPr eaLnBrk="1" hangingPunct="1">
              <a:spcBef>
                <a:spcPct val="0"/>
              </a:spcBef>
            </a:pPr>
            <a:r>
              <a:rPr lang="en-US" smtClean="0"/>
              <a:t>Title: </a:t>
            </a:r>
          </a:p>
          <a:p>
            <a:pPr eaLnBrk="1" hangingPunct="1">
              <a:spcBef>
                <a:spcPct val="0"/>
              </a:spcBef>
            </a:pPr>
            <a:r>
              <a:rPr lang="en-US" smtClean="0"/>
              <a:t>Global ocean currents.</a:t>
            </a:r>
          </a:p>
          <a:p>
            <a:pPr eaLnBrk="1" hangingPunct="1">
              <a:spcBef>
                <a:spcPct val="0"/>
              </a:spcBef>
            </a:pPr>
            <a:endParaRPr lang="en-US" smtClean="0"/>
          </a:p>
          <a:p>
            <a:pPr eaLnBrk="1" hangingPunct="1">
              <a:spcBef>
                <a:spcPct val="0"/>
              </a:spcBef>
            </a:pPr>
            <a:r>
              <a:rPr lang="en-US" smtClean="0"/>
              <a:t>Caption: </a:t>
            </a:r>
          </a:p>
          <a:p>
            <a:pPr eaLnBrk="1" hangingPunct="1">
              <a:spcBef>
                <a:spcPct val="0"/>
              </a:spcBef>
            </a:pPr>
            <a:r>
              <a:rPr lang="en-US" smtClean="0"/>
              <a:t>Warm surface currents carry heat from equatorial waters of the ocean north toward Europe and Greenland, where they release heat into the atmosphere and then cool and sink, forming the North Atlantic Deep Water. Scientists debate whether rapid melting of Greenland's ice sheet could interrupt the flow of heat from equatorial regions and cause Europe to cool dramatically.</a:t>
            </a:r>
          </a:p>
          <a:p>
            <a:pPr eaLnBrk="1" hangingPunct="1">
              <a:spcBef>
                <a:spcPct val="0"/>
              </a:spcBef>
            </a:pPr>
            <a:endParaRPr lang="en-US" smtClean="0"/>
          </a:p>
          <a:p>
            <a:pPr eaLnBrk="1" hangingPunct="1">
              <a:spcBef>
                <a:spcPct val="0"/>
              </a:spcBef>
            </a:pPr>
            <a:r>
              <a:rPr lang="en-US" smtClean="0"/>
              <a:t>Notes:</a:t>
            </a:r>
          </a:p>
          <a:p>
            <a:pPr eaLnBrk="1" hangingPunct="1">
              <a:spcBef>
                <a:spcPct val="0"/>
              </a:spcBef>
            </a:pPr>
            <a:endParaRPr lang="en-US" smtClean="0"/>
          </a:p>
          <a:p>
            <a:pPr eaLnBrk="1" hangingPunct="1">
              <a:spcBef>
                <a:spcPct val="0"/>
              </a:spcBef>
            </a:pPr>
            <a:r>
              <a:rPr lang="en-US" smtClean="0"/>
              <a:t>Keywords: </a:t>
            </a:r>
          </a:p>
          <a:p>
            <a:pPr eaLnBrk="1" hangingPunct="1">
              <a:spcBef>
                <a:spcPct val="0"/>
              </a:spcBef>
            </a:pPr>
            <a:r>
              <a:rPr lang="en-US" smtClean="0"/>
              <a:t>atmosphere, global warming, climates, oceans, surface currents</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E5BE50-DFA9-4A12-8FFC-8B0FE0500203}"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87062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5BE50-DFA9-4A12-8FFC-8B0FE0500203}"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29038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5BE50-DFA9-4A12-8FFC-8B0FE0500203}"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394041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5BE50-DFA9-4A12-8FFC-8B0FE0500203}"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256150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E5BE50-DFA9-4A12-8FFC-8B0FE0500203}"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338969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E5BE50-DFA9-4A12-8FFC-8B0FE0500203}"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255495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E5BE50-DFA9-4A12-8FFC-8B0FE0500203}" type="datetimeFigureOut">
              <a:rPr lang="en-US" smtClean="0"/>
              <a:t>4/19/2015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221586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E5BE50-DFA9-4A12-8FFC-8B0FE0500203}" type="datetimeFigureOut">
              <a:rPr lang="en-US" smtClean="0"/>
              <a:t>4/19/2015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93418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5BE50-DFA9-4A12-8FFC-8B0FE0500203}" type="datetimeFigureOut">
              <a:rPr lang="en-US" smtClean="0"/>
              <a:t>4/19/2015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166951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5BE50-DFA9-4A12-8FFC-8B0FE0500203}"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240416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5BE50-DFA9-4A12-8FFC-8B0FE0500203}"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0C32-975F-4492-BB9B-5A1BDA0FC921}" type="slidenum">
              <a:rPr lang="en-US" smtClean="0"/>
              <a:t>‹#›</a:t>
            </a:fld>
            <a:endParaRPr lang="en-US"/>
          </a:p>
        </p:txBody>
      </p:sp>
    </p:spTree>
    <p:extLst>
      <p:ext uri="{BB962C8B-B14F-4D97-AF65-F5344CB8AC3E}">
        <p14:creationId xmlns:p14="http://schemas.microsoft.com/office/powerpoint/2010/main" val="82734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5BE50-DFA9-4A12-8FFC-8B0FE0500203}" type="datetimeFigureOut">
              <a:rPr lang="en-US" smtClean="0"/>
              <a:t>4/19/2015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A0C32-975F-4492-BB9B-5A1BDA0FC921}" type="slidenum">
              <a:rPr lang="en-US" smtClean="0"/>
              <a:t>‹#›</a:t>
            </a:fld>
            <a:endParaRPr lang="en-US"/>
          </a:p>
        </p:txBody>
      </p:sp>
    </p:spTree>
    <p:extLst>
      <p:ext uri="{BB962C8B-B14F-4D97-AF65-F5344CB8AC3E}">
        <p14:creationId xmlns:p14="http://schemas.microsoft.com/office/powerpoint/2010/main" val="356953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Change</a:t>
            </a:r>
            <a:endParaRPr lang="en-US" dirty="0"/>
          </a:p>
        </p:txBody>
      </p:sp>
      <p:sp>
        <p:nvSpPr>
          <p:cNvPr id="3" name="Subtitle 2"/>
          <p:cNvSpPr>
            <a:spLocks noGrp="1"/>
          </p:cNvSpPr>
          <p:nvPr>
            <p:ph type="subTitle" idx="1"/>
          </p:nvPr>
        </p:nvSpPr>
        <p:spPr/>
        <p:txBody>
          <a:bodyPr/>
          <a:lstStyle/>
          <a:p>
            <a:r>
              <a:rPr lang="en-US" dirty="0" smtClean="0"/>
              <a:t>April 20, 2015</a:t>
            </a:r>
          </a:p>
          <a:p>
            <a:r>
              <a:rPr lang="en-US" dirty="0" smtClean="0"/>
              <a:t>Mr. Alvarez</a:t>
            </a:r>
            <a:endParaRPr lang="en-US" dirty="0"/>
          </a:p>
        </p:txBody>
      </p:sp>
    </p:spTree>
    <p:extLst>
      <p:ext uri="{BB962C8B-B14F-4D97-AF65-F5344CB8AC3E}">
        <p14:creationId xmlns:p14="http://schemas.microsoft.com/office/powerpoint/2010/main" val="531467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Anthropogenic Sources of </a:t>
            </a:r>
            <a:r>
              <a:rPr lang="en-US" dirty="0" err="1" smtClean="0"/>
              <a:t>GG’s</a:t>
            </a:r>
            <a:endParaRPr lang="en-US" dirty="0"/>
          </a:p>
        </p:txBody>
      </p:sp>
      <p:pic>
        <p:nvPicPr>
          <p:cNvPr id="4" name="Picture 3" descr="co2.jpg"/>
          <p:cNvPicPr>
            <a:picLocks noChangeAspect="1"/>
          </p:cNvPicPr>
          <p:nvPr/>
        </p:nvPicPr>
        <p:blipFill>
          <a:blip r:embed="rId2" cstate="print"/>
          <a:stretch>
            <a:fillRect/>
          </a:stretch>
        </p:blipFill>
        <p:spPr>
          <a:xfrm>
            <a:off x="4381500" y="1417638"/>
            <a:ext cx="4762500" cy="4762500"/>
          </a:xfrm>
          <a:prstGeom prst="rect">
            <a:avLst/>
          </a:prstGeom>
        </p:spPr>
      </p:pic>
      <p:sp>
        <p:nvSpPr>
          <p:cNvPr id="3" name="Content Placeholder 2"/>
          <p:cNvSpPr>
            <a:spLocks noGrp="1"/>
          </p:cNvSpPr>
          <p:nvPr>
            <p:ph idx="1"/>
          </p:nvPr>
        </p:nvSpPr>
        <p:spPr>
          <a:xfrm>
            <a:off x="266700" y="1619539"/>
            <a:ext cx="8229600" cy="4525963"/>
          </a:xfrm>
        </p:spPr>
        <p:txBody>
          <a:bodyPr/>
          <a:lstStyle/>
          <a:p>
            <a:r>
              <a:rPr lang="en-US" dirty="0" smtClean="0"/>
              <a:t>Burning of Fossil Fuels</a:t>
            </a:r>
          </a:p>
          <a:p>
            <a:r>
              <a:rPr lang="en-US" dirty="0" smtClean="0"/>
              <a:t>Agricultural Practices</a:t>
            </a:r>
          </a:p>
          <a:p>
            <a:r>
              <a:rPr lang="en-US" dirty="0" smtClean="0"/>
              <a:t>Deforestation</a:t>
            </a:r>
          </a:p>
          <a:p>
            <a:r>
              <a:rPr lang="en-US" dirty="0" smtClean="0"/>
              <a:t>Landfills</a:t>
            </a:r>
          </a:p>
          <a:p>
            <a:r>
              <a:rPr lang="en-US" dirty="0" smtClean="0"/>
              <a:t>Industrial Production                                       (CFC’s &amp; HCFC’s)</a:t>
            </a:r>
            <a:endParaRPr lang="en-US" dirty="0"/>
          </a:p>
        </p:txBody>
      </p:sp>
    </p:spTree>
    <p:extLst>
      <p:ext uri="{BB962C8B-B14F-4D97-AF65-F5344CB8AC3E}">
        <p14:creationId xmlns:p14="http://schemas.microsoft.com/office/powerpoint/2010/main" val="2838919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Practices</a:t>
            </a:r>
            <a:endParaRPr lang="en-US" dirty="0"/>
          </a:p>
        </p:txBody>
      </p:sp>
      <p:pic>
        <p:nvPicPr>
          <p:cNvPr id="4" name="Picture 3" descr="farting-cow.jpeg"/>
          <p:cNvPicPr>
            <a:picLocks noChangeAspect="1"/>
          </p:cNvPicPr>
          <p:nvPr/>
        </p:nvPicPr>
        <p:blipFill>
          <a:blip r:embed="rId2" cstate="print"/>
          <a:stretch>
            <a:fillRect/>
          </a:stretch>
        </p:blipFill>
        <p:spPr>
          <a:xfrm>
            <a:off x="2000117" y="3429000"/>
            <a:ext cx="5715000" cy="3429000"/>
          </a:xfrm>
          <a:prstGeom prst="rect">
            <a:avLst/>
          </a:prstGeom>
        </p:spPr>
      </p:pic>
      <p:sp>
        <p:nvSpPr>
          <p:cNvPr id="3" name="Content Placeholder 2"/>
          <p:cNvSpPr>
            <a:spLocks noGrp="1"/>
          </p:cNvSpPr>
          <p:nvPr>
            <p:ph idx="1"/>
          </p:nvPr>
        </p:nvSpPr>
        <p:spPr>
          <a:xfrm>
            <a:off x="1255541" y="1417638"/>
            <a:ext cx="8229600" cy="2799395"/>
          </a:xfrm>
        </p:spPr>
        <p:txBody>
          <a:bodyPr/>
          <a:lstStyle/>
          <a:p>
            <a:r>
              <a:rPr lang="en-US" dirty="0" smtClean="0"/>
              <a:t>Rice Farming (CH</a:t>
            </a:r>
            <a:r>
              <a:rPr lang="en-US" baseline="-25000" dirty="0" smtClean="0"/>
              <a:t>4</a:t>
            </a:r>
            <a:r>
              <a:rPr lang="en-US" dirty="0" smtClean="0"/>
              <a:t>)</a:t>
            </a:r>
          </a:p>
          <a:p>
            <a:r>
              <a:rPr lang="en-US" dirty="0" err="1" smtClean="0"/>
              <a:t>Fertilzers</a:t>
            </a:r>
            <a:r>
              <a:rPr lang="en-US" dirty="0" smtClean="0"/>
              <a:t>: excess nitrates </a:t>
            </a:r>
            <a:r>
              <a:rPr lang="en-US" dirty="0" err="1" smtClean="0">
                <a:sym typeface="Wingdings"/>
              </a:rPr>
              <a:t>denitrified</a:t>
            </a:r>
            <a:r>
              <a:rPr lang="en-US" dirty="0" smtClean="0">
                <a:sym typeface="Wingdings"/>
              </a:rPr>
              <a:t> (N</a:t>
            </a:r>
            <a:r>
              <a:rPr lang="en-US" baseline="-25000" dirty="0" smtClean="0">
                <a:sym typeface="Wingdings"/>
              </a:rPr>
              <a:t>2</a:t>
            </a:r>
            <a:r>
              <a:rPr lang="en-US" dirty="0" smtClean="0">
                <a:sym typeface="Wingdings"/>
              </a:rPr>
              <a:t>O)</a:t>
            </a:r>
          </a:p>
          <a:p>
            <a:r>
              <a:rPr lang="en-US" dirty="0" smtClean="0">
                <a:sym typeface="Wingdings"/>
              </a:rPr>
              <a:t>Livestock </a:t>
            </a:r>
            <a:r>
              <a:rPr lang="en-US" dirty="0" smtClean="0"/>
              <a:t>(CH</a:t>
            </a:r>
            <a:r>
              <a:rPr lang="en-US" baseline="-25000" dirty="0" smtClean="0"/>
              <a:t>4</a:t>
            </a:r>
            <a:r>
              <a:rPr lang="en-US" dirty="0" smtClean="0"/>
              <a:t>)</a:t>
            </a:r>
            <a:endParaRPr lang="en-US" dirty="0" smtClean="0">
              <a:sym typeface="Wingdings"/>
            </a:endParaRPr>
          </a:p>
          <a:p>
            <a:r>
              <a:rPr lang="en-US" dirty="0" smtClean="0">
                <a:sym typeface="Wingdings"/>
              </a:rPr>
              <a:t>Manure Lagoons </a:t>
            </a:r>
            <a:r>
              <a:rPr lang="en-US" dirty="0" smtClean="0"/>
              <a:t>(CH</a:t>
            </a:r>
            <a:r>
              <a:rPr lang="en-US" baseline="-25000" dirty="0" smtClean="0"/>
              <a:t>4</a:t>
            </a:r>
            <a:r>
              <a:rPr lang="en-US" dirty="0" smtClean="0"/>
              <a:t>)</a:t>
            </a:r>
            <a:endParaRPr lang="en-US" dirty="0"/>
          </a:p>
        </p:txBody>
      </p:sp>
    </p:spTree>
    <p:extLst>
      <p:ext uri="{BB962C8B-B14F-4D97-AF65-F5344CB8AC3E}">
        <p14:creationId xmlns:p14="http://schemas.microsoft.com/office/powerpoint/2010/main" val="4000463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Z:\sumanas\friedland1e\jpegs\ch19\figure_19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48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63904" y="2476625"/>
            <a:ext cx="8229600" cy="1143000"/>
          </a:xfrm>
        </p:spPr>
        <p:txBody>
          <a:bodyPr/>
          <a:lstStyle/>
          <a:p>
            <a:r>
              <a:rPr lang="en-US" dirty="0" smtClean="0"/>
              <a:t>Anthropogenic Sources</a:t>
            </a:r>
            <a:endParaRPr lang="en-US" dirty="0"/>
          </a:p>
        </p:txBody>
      </p:sp>
      <p:pic>
        <p:nvPicPr>
          <p:cNvPr id="4" name="Picture 3" descr="figure_19_06.jpg"/>
          <p:cNvPicPr>
            <a:picLocks noChangeAspect="1"/>
          </p:cNvPicPr>
          <p:nvPr/>
        </p:nvPicPr>
        <p:blipFill>
          <a:blip r:embed="rId2" cstate="print"/>
          <a:stretch>
            <a:fillRect/>
          </a:stretch>
        </p:blipFill>
        <p:spPr>
          <a:xfrm>
            <a:off x="2226843" y="0"/>
            <a:ext cx="6917157" cy="6858000"/>
          </a:xfrm>
          <a:prstGeom prst="rect">
            <a:avLst/>
          </a:prstGeom>
        </p:spPr>
      </p:pic>
    </p:spTree>
    <p:extLst>
      <p:ext uri="{BB962C8B-B14F-4D97-AF65-F5344CB8AC3E}">
        <p14:creationId xmlns:p14="http://schemas.microsoft.com/office/powerpoint/2010/main" val="2358300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Consequences</a:t>
            </a:r>
            <a:endParaRPr lang="en-US" dirty="0"/>
          </a:p>
        </p:txBody>
      </p:sp>
      <p:sp>
        <p:nvSpPr>
          <p:cNvPr id="3" name="Content Placeholder 2"/>
          <p:cNvSpPr>
            <a:spLocks noGrp="1"/>
          </p:cNvSpPr>
          <p:nvPr>
            <p:ph idx="1"/>
          </p:nvPr>
        </p:nvSpPr>
        <p:spPr>
          <a:xfrm>
            <a:off x="0" y="1417638"/>
            <a:ext cx="5107432" cy="4525963"/>
          </a:xfrm>
        </p:spPr>
        <p:txBody>
          <a:bodyPr>
            <a:normAutofit fontScale="92500" lnSpcReduction="20000"/>
          </a:bodyPr>
          <a:lstStyle/>
          <a:p>
            <a:r>
              <a:rPr lang="en-US" dirty="0" smtClean="0"/>
              <a:t>Melting</a:t>
            </a:r>
          </a:p>
          <a:p>
            <a:pPr lvl="1"/>
            <a:r>
              <a:rPr lang="en-US" dirty="0" smtClean="0"/>
              <a:t>Polar Ice Caps</a:t>
            </a:r>
          </a:p>
          <a:p>
            <a:pPr lvl="1"/>
            <a:r>
              <a:rPr lang="en-US" dirty="0" smtClean="0"/>
              <a:t>Glaciers</a:t>
            </a:r>
          </a:p>
          <a:p>
            <a:pPr lvl="1"/>
            <a:r>
              <a:rPr lang="en-US" dirty="0" smtClean="0"/>
              <a:t>Permafrost</a:t>
            </a:r>
          </a:p>
          <a:p>
            <a:r>
              <a:rPr lang="en-US" dirty="0" smtClean="0"/>
              <a:t>Rising Sea levels</a:t>
            </a:r>
          </a:p>
          <a:p>
            <a:r>
              <a:rPr lang="en-US" dirty="0" smtClean="0"/>
              <a:t>Increased Heat Waves</a:t>
            </a:r>
          </a:p>
          <a:p>
            <a:r>
              <a:rPr lang="en-US" dirty="0" smtClean="0"/>
              <a:t>Decreased Cold Spells</a:t>
            </a:r>
          </a:p>
          <a:p>
            <a:r>
              <a:rPr lang="en-US" dirty="0" smtClean="0"/>
              <a:t>Altered Precipitation Patterns</a:t>
            </a:r>
          </a:p>
          <a:p>
            <a:r>
              <a:rPr lang="en-US" dirty="0" smtClean="0"/>
              <a:t>Increased Storm Intensity</a:t>
            </a:r>
          </a:p>
          <a:p>
            <a:r>
              <a:rPr lang="en-US" dirty="0" smtClean="0"/>
              <a:t>Changes to Ocean Currents</a:t>
            </a:r>
            <a:endParaRPr lang="en-US" dirty="0"/>
          </a:p>
        </p:txBody>
      </p:sp>
      <p:sp>
        <p:nvSpPr>
          <p:cNvPr id="4" name="TextBox 3"/>
          <p:cNvSpPr txBox="1"/>
          <p:nvPr/>
        </p:nvSpPr>
        <p:spPr>
          <a:xfrm>
            <a:off x="4724400" y="1417638"/>
            <a:ext cx="4770854" cy="5416868"/>
          </a:xfrm>
          <a:prstGeom prst="rect">
            <a:avLst/>
          </a:prstGeom>
          <a:noFill/>
        </p:spPr>
        <p:txBody>
          <a:bodyPr wrap="square" rtlCol="0">
            <a:spAutoFit/>
          </a:bodyPr>
          <a:lstStyle/>
          <a:p>
            <a:pPr>
              <a:buFont typeface="Arial"/>
              <a:buChar char="•"/>
            </a:pPr>
            <a:r>
              <a:rPr lang="en-US" sz="3000" dirty="0" smtClean="0"/>
              <a:t>Wild Organisms/Plants</a:t>
            </a:r>
          </a:p>
          <a:p>
            <a:pPr lvl="1">
              <a:buFont typeface="Wingdings" charset="2"/>
              <a:buChar char="ü"/>
            </a:pPr>
            <a:r>
              <a:rPr lang="en-US" sz="2600" dirty="0" smtClean="0"/>
              <a:t>Missed Circadian </a:t>
            </a:r>
            <a:r>
              <a:rPr lang="en-US" sz="2600" dirty="0" smtClean="0"/>
              <a:t>Rhythms</a:t>
            </a:r>
            <a:endParaRPr lang="en-US" sz="2600" dirty="0" smtClean="0"/>
          </a:p>
          <a:p>
            <a:pPr lvl="1">
              <a:buFont typeface="Wingdings" charset="2"/>
              <a:buChar char="ü"/>
            </a:pPr>
            <a:r>
              <a:rPr lang="en-US" sz="2600" dirty="0" smtClean="0"/>
              <a:t>Increased range</a:t>
            </a:r>
          </a:p>
          <a:p>
            <a:pPr lvl="1">
              <a:buFont typeface="Wingdings" charset="2"/>
              <a:buChar char="ü"/>
            </a:pPr>
            <a:r>
              <a:rPr lang="en-US" sz="2600" dirty="0" smtClean="0"/>
              <a:t>Decreased Range</a:t>
            </a:r>
          </a:p>
          <a:p>
            <a:pPr lvl="1">
              <a:buFont typeface="Wingdings" charset="2"/>
              <a:buChar char="ü"/>
            </a:pPr>
            <a:r>
              <a:rPr lang="en-US" sz="2600" dirty="0" smtClean="0"/>
              <a:t>Increased Pests</a:t>
            </a:r>
          </a:p>
          <a:p>
            <a:pPr>
              <a:buFont typeface="Arial"/>
              <a:buChar char="•"/>
            </a:pPr>
            <a:r>
              <a:rPr lang="en-US" sz="3000" dirty="0" smtClean="0"/>
              <a:t>Humans</a:t>
            </a:r>
          </a:p>
          <a:p>
            <a:pPr lvl="1">
              <a:buFont typeface="Wingdings" charset="2"/>
              <a:buChar char="ü"/>
            </a:pPr>
            <a:r>
              <a:rPr lang="en-US" sz="2600" dirty="0" smtClean="0"/>
              <a:t>Emerging Diseases</a:t>
            </a:r>
          </a:p>
          <a:p>
            <a:pPr lvl="1">
              <a:buFont typeface="Wingdings" charset="2"/>
              <a:buChar char="ü"/>
            </a:pPr>
            <a:r>
              <a:rPr lang="en-US" sz="2600" dirty="0" smtClean="0"/>
              <a:t>Economics</a:t>
            </a:r>
          </a:p>
          <a:p>
            <a:pPr lvl="2">
              <a:buFont typeface="Wingdings" charset="2"/>
              <a:buChar char="§"/>
            </a:pPr>
            <a:r>
              <a:rPr lang="en-US" sz="2400" dirty="0" smtClean="0"/>
              <a:t>Timber</a:t>
            </a:r>
          </a:p>
          <a:p>
            <a:pPr lvl="2">
              <a:buFont typeface="Wingdings" charset="2"/>
              <a:buChar char="§"/>
            </a:pPr>
            <a:r>
              <a:rPr lang="en-US" sz="2400" dirty="0" smtClean="0"/>
              <a:t>Tourism</a:t>
            </a:r>
          </a:p>
          <a:p>
            <a:pPr lvl="1">
              <a:buFont typeface="Wingdings" charset="2"/>
              <a:buChar char="ü"/>
            </a:pPr>
            <a:r>
              <a:rPr lang="en-US" sz="2600" dirty="0" smtClean="0"/>
              <a:t>Cultural</a:t>
            </a:r>
          </a:p>
          <a:p>
            <a:pPr lvl="2">
              <a:buFont typeface="Wingdings" charset="2"/>
              <a:buChar char="§"/>
            </a:pPr>
            <a:r>
              <a:rPr lang="en-US" sz="2400" dirty="0" smtClean="0"/>
              <a:t>S. Pacific </a:t>
            </a:r>
          </a:p>
          <a:p>
            <a:pPr lvl="2">
              <a:buFont typeface="Wingdings" charset="2"/>
              <a:buChar char="§"/>
            </a:pPr>
            <a:r>
              <a:rPr lang="en-US" sz="2400" dirty="0" smtClean="0"/>
              <a:t>Inuit</a:t>
            </a:r>
          </a:p>
        </p:txBody>
      </p:sp>
    </p:spTree>
    <p:extLst>
      <p:ext uri="{BB962C8B-B14F-4D97-AF65-F5344CB8AC3E}">
        <p14:creationId xmlns:p14="http://schemas.microsoft.com/office/powerpoint/2010/main" val="3947797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smtClean="0"/>
              <a:t>Carbon Dioxide Increase Over Time</a:t>
            </a:r>
          </a:p>
        </p:txBody>
      </p:sp>
      <p:sp>
        <p:nvSpPr>
          <p:cNvPr id="3075" name="Rectangle 3"/>
          <p:cNvSpPr>
            <a:spLocks noGrp="1" noChangeArrowheads="1"/>
          </p:cNvSpPr>
          <p:nvPr>
            <p:ph type="body" idx="1"/>
          </p:nvPr>
        </p:nvSpPr>
        <p:spPr/>
        <p:txBody>
          <a:bodyPr>
            <a:normAutofit fontScale="92500"/>
          </a:bodyPr>
          <a:lstStyle/>
          <a:p>
            <a:r>
              <a:rPr lang="en-US" sz="4800" dirty="0" smtClean="0"/>
              <a:t>1000 AD --- 180 </a:t>
            </a:r>
            <a:r>
              <a:rPr lang="en-US" sz="4800" dirty="0" err="1" smtClean="0"/>
              <a:t>ppm</a:t>
            </a:r>
            <a:r>
              <a:rPr lang="en-US" sz="4800" dirty="0" smtClean="0"/>
              <a:t>	 (0.018%)</a:t>
            </a:r>
          </a:p>
          <a:p>
            <a:r>
              <a:rPr lang="en-US" sz="4800" dirty="0" smtClean="0"/>
              <a:t>1800 AD --- 280 </a:t>
            </a:r>
            <a:r>
              <a:rPr lang="en-US" sz="4800" dirty="0" err="1" smtClean="0"/>
              <a:t>ppm</a:t>
            </a:r>
            <a:r>
              <a:rPr lang="en-US" sz="4800" dirty="0" smtClean="0"/>
              <a:t>	 (0.028%)</a:t>
            </a:r>
          </a:p>
          <a:p>
            <a:r>
              <a:rPr lang="en-US" sz="4800" dirty="0" smtClean="0"/>
              <a:t>2010 AD --- 390 </a:t>
            </a:r>
            <a:r>
              <a:rPr lang="en-US" sz="4800" dirty="0" err="1" smtClean="0"/>
              <a:t>ppm</a:t>
            </a:r>
            <a:r>
              <a:rPr lang="en-US" sz="4800" dirty="0" smtClean="0"/>
              <a:t>	 (0.039%)</a:t>
            </a:r>
          </a:p>
          <a:p>
            <a:r>
              <a:rPr lang="en-US" sz="4800" i="1" u="sng" dirty="0" smtClean="0"/>
              <a:t>2050 AD --- </a:t>
            </a:r>
            <a:r>
              <a:rPr lang="en-US" sz="4800" b="1" i="1" u="sng" dirty="0" smtClean="0">
                <a:solidFill>
                  <a:srgbClr val="FF0000"/>
                </a:solidFill>
              </a:rPr>
              <a:t>450 </a:t>
            </a:r>
            <a:r>
              <a:rPr lang="en-US" sz="4800" b="1" i="1" u="sng" dirty="0" err="1" smtClean="0">
                <a:solidFill>
                  <a:srgbClr val="FF0000"/>
                </a:solidFill>
              </a:rPr>
              <a:t>ppm</a:t>
            </a:r>
            <a:r>
              <a:rPr lang="en-US" sz="4800" b="1" i="1" dirty="0" smtClean="0">
                <a:solidFill>
                  <a:srgbClr val="FF0000"/>
                </a:solidFill>
              </a:rPr>
              <a:t>*	</a:t>
            </a:r>
            <a:r>
              <a:rPr lang="en-US" sz="4800" b="1" dirty="0" smtClean="0">
                <a:solidFill>
                  <a:srgbClr val="FF0000"/>
                </a:solidFill>
              </a:rPr>
              <a:t> (0.045%)</a:t>
            </a:r>
            <a:endParaRPr lang="en-US" sz="4800" b="1" i="1" u="sng" dirty="0" smtClean="0">
              <a:solidFill>
                <a:srgbClr val="FF0000"/>
              </a:solidFill>
            </a:endParaRPr>
          </a:p>
          <a:p>
            <a:r>
              <a:rPr lang="en-US" sz="4800" i="1" u="sng" dirty="0" smtClean="0"/>
              <a:t>2100 AD --- 550 </a:t>
            </a:r>
            <a:r>
              <a:rPr lang="en-US" sz="4800" i="1" u="sng" dirty="0" err="1" smtClean="0"/>
              <a:t>ppm</a:t>
            </a:r>
            <a:r>
              <a:rPr lang="en-US" sz="4800" i="1" dirty="0" smtClean="0"/>
              <a:t>	</a:t>
            </a:r>
            <a:r>
              <a:rPr lang="en-US" sz="4800" dirty="0" smtClean="0"/>
              <a:t> (0.055%)</a:t>
            </a:r>
            <a:endParaRPr lang="en-US" sz="4800" i="1" u="sng" dirty="0" smtClean="0"/>
          </a:p>
        </p:txBody>
      </p:sp>
    </p:spTree>
    <p:extLst>
      <p:ext uri="{BB962C8B-B14F-4D97-AF65-F5344CB8AC3E}">
        <p14:creationId xmlns:p14="http://schemas.microsoft.com/office/powerpoint/2010/main" val="3060628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990600"/>
          </a:xfrm>
        </p:spPr>
        <p:txBody>
          <a:bodyPr/>
          <a:lstStyle/>
          <a:p>
            <a:pPr>
              <a:defRPr/>
            </a:pPr>
            <a:r>
              <a:rPr lang="en-US" dirty="0" smtClean="0">
                <a:ea typeface="+mj-ea"/>
                <a:cs typeface="+mj-cs"/>
              </a:rPr>
              <a:t>Evidence: </a:t>
            </a:r>
            <a:r>
              <a:rPr lang="en-US" u="sng" dirty="0" smtClean="0">
                <a:ea typeface="+mj-ea"/>
                <a:cs typeface="+mj-cs"/>
              </a:rPr>
              <a:t>Direct Measurement</a:t>
            </a:r>
            <a:endParaRPr lang="en-US" u="sng" dirty="0">
              <a:ea typeface="+mj-ea"/>
              <a:cs typeface="+mj-cs"/>
            </a:endParaRPr>
          </a:p>
        </p:txBody>
      </p:sp>
      <p:sp>
        <p:nvSpPr>
          <p:cNvPr id="17411" name="Rectangle 3"/>
          <p:cNvSpPr>
            <a:spLocks noGrp="1" noChangeArrowheads="1"/>
          </p:cNvSpPr>
          <p:nvPr>
            <p:ph type="body" idx="1"/>
          </p:nvPr>
        </p:nvSpPr>
        <p:spPr/>
        <p:txBody>
          <a:bodyPr/>
          <a:lstStyle/>
          <a:p>
            <a:pPr>
              <a:defRPr/>
            </a:pPr>
            <a:endParaRPr lang="en-US">
              <a:ea typeface="+mn-ea"/>
              <a:cs typeface="+mn-cs"/>
            </a:endParaRPr>
          </a:p>
        </p:txBody>
      </p:sp>
      <p:pic>
        <p:nvPicPr>
          <p:cNvPr id="38915" name="Picture 4" descr="http://www.globalwarmingart.com/images/8/88/Mauna_Loa_Carbon_Dioxide.png"/>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a:ln w="9525">
            <a:noFill/>
            <a:miter lim="800000"/>
            <a:headEnd/>
            <a:tailEnd/>
          </a:ln>
        </p:spPr>
      </p:pic>
      <p:sp>
        <p:nvSpPr>
          <p:cNvPr id="5" name="TextBox 4"/>
          <p:cNvSpPr txBox="1"/>
          <p:nvPr/>
        </p:nvSpPr>
        <p:spPr>
          <a:xfrm>
            <a:off x="990600" y="3048000"/>
            <a:ext cx="1143000" cy="646331"/>
          </a:xfrm>
          <a:prstGeom prst="rect">
            <a:avLst/>
          </a:prstGeom>
          <a:noFill/>
        </p:spPr>
        <p:txBody>
          <a:bodyPr wrap="square" rtlCol="0">
            <a:spAutoFit/>
          </a:bodyPr>
          <a:lstStyle/>
          <a:p>
            <a:r>
              <a:rPr lang="en-US" dirty="0" smtClean="0"/>
              <a:t>David Keeling</a:t>
            </a:r>
            <a:endParaRPr lang="en-US" dirty="0"/>
          </a:p>
        </p:txBody>
      </p:sp>
    </p:spTree>
    <p:extLst>
      <p:ext uri="{BB962C8B-B14F-4D97-AF65-F5344CB8AC3E}">
        <p14:creationId xmlns:p14="http://schemas.microsoft.com/office/powerpoint/2010/main" val="61905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446213"/>
          </a:xfrm>
          <a:prstGeom prst="rect">
            <a:avLst/>
          </a:prstGeom>
          <a:noFill/>
        </p:spPr>
        <p:txBody>
          <a:bodyPr>
            <a:spAutoFit/>
          </a:bodyPr>
          <a:lstStyle/>
          <a:p>
            <a:pPr algn="ctr">
              <a:defRPr/>
            </a:pPr>
            <a:r>
              <a:rPr lang="en-US" sz="4400" b="1" dirty="0">
                <a:latin typeface="+mn-lt"/>
              </a:rPr>
              <a:t>Emissions from the Developed and Developing World</a:t>
            </a:r>
          </a:p>
        </p:txBody>
      </p:sp>
      <p:pic>
        <p:nvPicPr>
          <p:cNvPr id="14339" name="Picture 4" descr="Z:\sumanas\friedland1e\jpegs\ch19\figure_19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1418504"/>
            <a:ext cx="9150928" cy="54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36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371600"/>
            <a:ext cx="8229600" cy="838200"/>
          </a:xfrm>
        </p:spPr>
        <p:txBody>
          <a:bodyPr>
            <a:normAutofit fontScale="92500"/>
          </a:bodyPr>
          <a:lstStyle/>
          <a:p>
            <a:pPr eaLnBrk="1" hangingPunct="1"/>
            <a:r>
              <a:rPr lang="en-US" altLang="en-US" smtClean="0">
                <a:solidFill>
                  <a:schemeClr val="bg1"/>
                </a:solidFill>
              </a:rPr>
              <a:t>Since 1880 temperatures have increased 0.8°C.  </a:t>
            </a:r>
          </a:p>
        </p:txBody>
      </p:sp>
      <p:sp>
        <p:nvSpPr>
          <p:cNvPr id="4" name="TextBox 3"/>
          <p:cNvSpPr txBox="1"/>
          <p:nvPr/>
        </p:nvSpPr>
        <p:spPr>
          <a:xfrm>
            <a:off x="0" y="228600"/>
            <a:ext cx="9144000" cy="769938"/>
          </a:xfrm>
          <a:prstGeom prst="rect">
            <a:avLst/>
          </a:prstGeom>
          <a:noFill/>
        </p:spPr>
        <p:txBody>
          <a:bodyPr>
            <a:spAutoFit/>
          </a:bodyPr>
          <a:lstStyle/>
          <a:p>
            <a:pPr algn="ctr">
              <a:defRPr/>
            </a:pPr>
            <a:r>
              <a:rPr lang="en-US" sz="4400" b="1" dirty="0">
                <a:latin typeface="+mn-lt"/>
              </a:rPr>
              <a:t>Global Temperatures since 1880</a:t>
            </a:r>
          </a:p>
        </p:txBody>
      </p:sp>
      <p:pic>
        <p:nvPicPr>
          <p:cNvPr id="15364" name="Picture 4" descr="Z:\sumanas\friedland1e\jpegs\ch19\figure_19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8538"/>
            <a:ext cx="9144000"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0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Z:\sumanas\friedland1e\jpegs\ch19\figure_19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09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Change</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altLang="en-US" b="1" u="sng" dirty="0" smtClean="0"/>
              <a:t>Global change-</a:t>
            </a:r>
            <a:r>
              <a:rPr lang="en-US" altLang="en-US" dirty="0" smtClean="0"/>
              <a:t>  any chemical, biological or physical property change of the planet.  Examples include cold temperatures causing ice ages.</a:t>
            </a:r>
          </a:p>
          <a:p>
            <a:pPr>
              <a:buFont typeface="Wingdings" panose="05000000000000000000" pitchFamily="2" charset="2"/>
              <a:buChar char="Ø"/>
            </a:pPr>
            <a:r>
              <a:rPr lang="en-US" altLang="en-US" b="1" u="sng" dirty="0" smtClean="0"/>
              <a:t>Global climate change-</a:t>
            </a:r>
            <a:r>
              <a:rPr lang="en-US" altLang="en-US" dirty="0" smtClean="0"/>
              <a:t> changes in the climate of the Earth.  </a:t>
            </a:r>
          </a:p>
          <a:p>
            <a:pPr>
              <a:buFont typeface="Wingdings" panose="05000000000000000000" pitchFamily="2" charset="2"/>
              <a:buChar char="Ø"/>
            </a:pPr>
            <a:r>
              <a:rPr lang="en-US" altLang="en-US" b="1" u="sng" dirty="0" smtClean="0"/>
              <a:t>Global warming-</a:t>
            </a:r>
            <a:r>
              <a:rPr lang="en-US" altLang="en-US" dirty="0" smtClean="0"/>
              <a:t> one aspect of climate change, the warming of the oceans, land masses and atmosphere of the Earth.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600473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18_08a"/>
          <p:cNvPicPr>
            <a:picLocks noChangeAspect="1" noChangeArrowheads="1"/>
          </p:cNvPicPr>
          <p:nvPr/>
        </p:nvPicPr>
        <p:blipFill>
          <a:blip r:embed="rId3" cstate="print"/>
          <a:srcRect/>
          <a:stretch>
            <a:fillRect/>
          </a:stretch>
        </p:blipFill>
        <p:spPr bwMode="auto">
          <a:xfrm>
            <a:off x="547688" y="1219200"/>
            <a:ext cx="8050212" cy="5638800"/>
          </a:xfrm>
          <a:prstGeom prst="rect">
            <a:avLst/>
          </a:prstGeom>
          <a:noFill/>
          <a:ln w="9525">
            <a:noFill/>
            <a:miter lim="800000"/>
            <a:headEnd/>
            <a:tailEnd/>
          </a:ln>
        </p:spPr>
      </p:pic>
      <p:sp>
        <p:nvSpPr>
          <p:cNvPr id="4" name="Rectangle 2"/>
          <p:cNvSpPr>
            <a:spLocks noGrp="1" noChangeArrowheads="1"/>
          </p:cNvSpPr>
          <p:nvPr>
            <p:ph type="title"/>
          </p:nvPr>
        </p:nvSpPr>
        <p:spPr>
          <a:xfrm>
            <a:off x="0" y="0"/>
            <a:ext cx="9144000" cy="1143000"/>
          </a:xfrm>
        </p:spPr>
        <p:txBody>
          <a:bodyPr>
            <a:normAutofit fontScale="90000"/>
          </a:bodyPr>
          <a:lstStyle/>
          <a:p>
            <a:pPr>
              <a:defRPr/>
            </a:pPr>
            <a:r>
              <a:rPr lang="en-US" dirty="0" smtClean="0">
                <a:ea typeface="+mj-ea"/>
                <a:cs typeface="+mj-cs"/>
              </a:rPr>
              <a:t>Evidence: </a:t>
            </a:r>
            <a:r>
              <a:rPr lang="en-US" u="sng" dirty="0" smtClean="0">
                <a:ea typeface="+mj-ea"/>
                <a:cs typeface="+mj-cs"/>
              </a:rPr>
              <a:t>Ice Core Sampling</a:t>
            </a:r>
            <a:r>
              <a:rPr lang="en-US" dirty="0" smtClean="0">
                <a:ea typeface="+mj-ea"/>
                <a:cs typeface="+mj-cs"/>
              </a:rPr>
              <a:t> (gas bubbles)</a:t>
            </a:r>
            <a:endParaRPr lang="en-US" u="sng" dirty="0">
              <a:ea typeface="+mj-ea"/>
              <a:cs typeface="+mj-cs"/>
            </a:endParaRPr>
          </a:p>
        </p:txBody>
      </p:sp>
    </p:spTree>
    <p:extLst>
      <p:ext uri="{BB962C8B-B14F-4D97-AF65-F5344CB8AC3E}">
        <p14:creationId xmlns:p14="http://schemas.microsoft.com/office/powerpoint/2010/main" val="1252361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04800" y="1447800"/>
            <a:ext cx="8229600" cy="2286000"/>
          </a:xfrm>
        </p:spPr>
        <p:txBody>
          <a:bodyPr/>
          <a:lstStyle/>
          <a:p>
            <a:pPr eaLnBrk="1" hangingPunct="1"/>
            <a:r>
              <a:rPr lang="en-US" altLang="en-US" sz="2400" dirty="0" smtClean="0"/>
              <a:t>No one was around thousands of years ago to measure temperatures so we use other indirect measurements.  Some of these are</a:t>
            </a:r>
          </a:p>
          <a:p>
            <a:pPr lvl="1" eaLnBrk="1" hangingPunct="1"/>
            <a:r>
              <a:rPr lang="en-US" altLang="en-US" dirty="0" smtClean="0"/>
              <a:t>Changes in species compositions</a:t>
            </a:r>
          </a:p>
          <a:p>
            <a:pPr lvl="1" eaLnBrk="1" hangingPunct="1"/>
            <a:r>
              <a:rPr lang="en-US" altLang="en-US" dirty="0" smtClean="0"/>
              <a:t>Chemical analyses of ice</a:t>
            </a:r>
          </a:p>
        </p:txBody>
      </p:sp>
      <p:sp>
        <p:nvSpPr>
          <p:cNvPr id="4" name="TextBox 3"/>
          <p:cNvSpPr txBox="1"/>
          <p:nvPr/>
        </p:nvSpPr>
        <p:spPr>
          <a:xfrm>
            <a:off x="0" y="228600"/>
            <a:ext cx="9144000" cy="1323975"/>
          </a:xfrm>
          <a:prstGeom prst="rect">
            <a:avLst/>
          </a:prstGeom>
          <a:noFill/>
        </p:spPr>
        <p:txBody>
          <a:bodyPr>
            <a:spAutoFit/>
          </a:bodyPr>
          <a:lstStyle/>
          <a:p>
            <a:pPr algn="ctr">
              <a:defRPr/>
            </a:pPr>
            <a:r>
              <a:rPr lang="en-US" sz="4000" b="1" dirty="0">
                <a:latin typeface="+mn-lt"/>
              </a:rPr>
              <a:t>Temperatures and Greenhouse Gas Concentrations in Past 400,000 Years</a:t>
            </a:r>
          </a:p>
        </p:txBody>
      </p:sp>
      <p:pic>
        <p:nvPicPr>
          <p:cNvPr id="17412" name="Picture 4" descr="Z:\sumanas\friedland1e\jpegs\ch19\figure_19_1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1400"/>
            <a:ext cx="37274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Z:\sumanas\friedland1e\jpegs\ch19\figure_19_1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81400"/>
            <a:ext cx="44196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75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Z:\sumanas\friedland1e\jpegs\ch19\figure_19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793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769938"/>
          </a:xfrm>
          <a:prstGeom prst="rect">
            <a:avLst/>
          </a:prstGeom>
          <a:noFill/>
        </p:spPr>
        <p:txBody>
          <a:bodyPr>
            <a:spAutoFit/>
          </a:bodyPr>
          <a:lstStyle/>
          <a:p>
            <a:pPr algn="ctr">
              <a:defRPr/>
            </a:pPr>
            <a:r>
              <a:rPr lang="en-US" sz="4400" b="1" dirty="0">
                <a:latin typeface="+mn-lt"/>
              </a:rPr>
              <a:t>Feedbacks</a:t>
            </a:r>
          </a:p>
        </p:txBody>
      </p:sp>
      <p:pic>
        <p:nvPicPr>
          <p:cNvPr id="22531" name="Picture 4" descr="Z:\sumanas\friedland1e\jpegs\ch19\figure_19_1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013" y="1295400"/>
            <a:ext cx="42179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Z:\sumanas\friedland1e\jpegs\ch19\figure_19_1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1200"/>
            <a:ext cx="4997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15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43000"/>
          </a:xfrm>
        </p:spPr>
        <p:txBody>
          <a:bodyPr>
            <a:normAutofit fontScale="90000"/>
          </a:bodyPr>
          <a:lstStyle/>
          <a:p>
            <a:pPr eaLnBrk="1" hangingPunct="1"/>
            <a:r>
              <a:rPr lang="en-US" sz="4000" dirty="0" smtClean="0"/>
              <a:t>Evidence: </a:t>
            </a:r>
            <a:r>
              <a:rPr lang="en-US" sz="4000" u="sng" dirty="0" smtClean="0"/>
              <a:t>RATE OF TEMPERATURE INCREASE</a:t>
            </a:r>
          </a:p>
        </p:txBody>
      </p:sp>
      <p:sp>
        <p:nvSpPr>
          <p:cNvPr id="6147" name="Rectangle 3"/>
          <p:cNvSpPr>
            <a:spLocks noGrp="1" noChangeArrowheads="1"/>
          </p:cNvSpPr>
          <p:nvPr>
            <p:ph type="body" idx="1"/>
          </p:nvPr>
        </p:nvSpPr>
        <p:spPr>
          <a:xfrm>
            <a:off x="457200" y="1295400"/>
            <a:ext cx="8229600" cy="5181600"/>
          </a:xfrm>
        </p:spPr>
        <p:txBody>
          <a:bodyPr>
            <a:normAutofit fontScale="70000" lnSpcReduction="20000"/>
          </a:bodyPr>
          <a:lstStyle/>
          <a:p>
            <a:r>
              <a:rPr lang="en-US" sz="4800" dirty="0" smtClean="0"/>
              <a:t>The global temperature is presently increasing at the rate of 0.2 ° C per decade.</a:t>
            </a:r>
          </a:p>
          <a:p>
            <a:pPr lvl="1"/>
            <a:r>
              <a:rPr lang="en-US" sz="4400" dirty="0" smtClean="0"/>
              <a:t>Total temperature anomaly ~ 1° C since industrial revolution began</a:t>
            </a:r>
          </a:p>
          <a:p>
            <a:pPr eaLnBrk="1" hangingPunct="1"/>
            <a:endParaRPr lang="en-US" sz="4800" dirty="0" smtClean="0"/>
          </a:p>
          <a:p>
            <a:r>
              <a:rPr lang="en-US" sz="4800" dirty="0" smtClean="0"/>
              <a:t>11 of the 12 hottest years on record have occurred in the last twelve years (!!!!!)</a:t>
            </a:r>
          </a:p>
          <a:p>
            <a:endParaRPr lang="en-US" sz="4800" dirty="0" smtClean="0"/>
          </a:p>
          <a:p>
            <a:r>
              <a:rPr lang="en-US" sz="4800" dirty="0" smtClean="0"/>
              <a:t>The 20</a:t>
            </a:r>
            <a:r>
              <a:rPr lang="en-US" sz="4800" baseline="30000" dirty="0" smtClean="0"/>
              <a:t>th</a:t>
            </a:r>
            <a:r>
              <a:rPr lang="en-US" sz="4800" dirty="0" smtClean="0"/>
              <a:t> Century was the warmest century in the past 1000 years.</a:t>
            </a:r>
          </a:p>
          <a:p>
            <a:pPr eaLnBrk="1" hangingPunct="1"/>
            <a:endParaRPr lang="en-US" sz="4800" dirty="0" smtClean="0"/>
          </a:p>
        </p:txBody>
      </p:sp>
    </p:spTree>
    <p:extLst>
      <p:ext uri="{BB962C8B-B14F-4D97-AF65-F5344CB8AC3E}">
        <p14:creationId xmlns:p14="http://schemas.microsoft.com/office/powerpoint/2010/main" val="2056697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sz="4000" dirty="0" smtClean="0"/>
              <a:t>Prediction: </a:t>
            </a:r>
            <a:r>
              <a:rPr lang="en-US" sz="4000" u="sng" dirty="0" smtClean="0"/>
              <a:t>CRITICAL CONCENTRATION OF CARBON DIOXIDE – The “tipping point”</a:t>
            </a:r>
          </a:p>
        </p:txBody>
      </p:sp>
      <p:sp>
        <p:nvSpPr>
          <p:cNvPr id="7171" name="Rectangle 3"/>
          <p:cNvSpPr>
            <a:spLocks noGrp="1" noChangeArrowheads="1"/>
          </p:cNvSpPr>
          <p:nvPr>
            <p:ph type="body" idx="1"/>
          </p:nvPr>
        </p:nvSpPr>
        <p:spPr>
          <a:xfrm>
            <a:off x="457200" y="1905000"/>
            <a:ext cx="8229600" cy="4525963"/>
          </a:xfrm>
        </p:spPr>
        <p:txBody>
          <a:bodyPr/>
          <a:lstStyle/>
          <a:p>
            <a:pPr eaLnBrk="1" hangingPunct="1"/>
            <a:r>
              <a:rPr lang="en-US" sz="4000" dirty="0" smtClean="0"/>
              <a:t>Scientists believe that a concentration greater than </a:t>
            </a:r>
            <a:r>
              <a:rPr lang="en-US" sz="4000" u="sng" dirty="0" smtClean="0"/>
              <a:t>450 </a:t>
            </a:r>
            <a:r>
              <a:rPr lang="en-US" sz="4000" u="sng" dirty="0" err="1" smtClean="0"/>
              <a:t>ppm</a:t>
            </a:r>
            <a:r>
              <a:rPr lang="en-US" sz="4000" u="sng" dirty="0" smtClean="0"/>
              <a:t> </a:t>
            </a:r>
            <a:r>
              <a:rPr lang="en-US" sz="4000" dirty="0" smtClean="0"/>
              <a:t>of carbon dioxide in the Earth</a:t>
            </a:r>
            <a:r>
              <a:rPr lang="ja-JP" altLang="en-US" sz="4000" smtClean="0"/>
              <a:t>’</a:t>
            </a:r>
            <a:r>
              <a:rPr lang="en-US" altLang="ja-JP" sz="4000" dirty="0" smtClean="0"/>
              <a:t>s atmosphere will lead to a </a:t>
            </a:r>
            <a:r>
              <a:rPr lang="en-US" altLang="ja-JP" sz="4000" u="sng" dirty="0" smtClean="0"/>
              <a:t>runaway greenhouse effect</a:t>
            </a:r>
            <a:r>
              <a:rPr lang="en-US" altLang="ja-JP" sz="4000" dirty="0" smtClean="0"/>
              <a:t> (positive feedback loop) with catastrophic consequences for life on Earth.</a:t>
            </a:r>
            <a:endParaRPr lang="en-US" sz="4000" dirty="0" smtClean="0"/>
          </a:p>
        </p:txBody>
      </p:sp>
    </p:spTree>
    <p:extLst>
      <p:ext uri="{BB962C8B-B14F-4D97-AF65-F5344CB8AC3E}">
        <p14:creationId xmlns:p14="http://schemas.microsoft.com/office/powerpoint/2010/main" val="3674359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Effect: </a:t>
            </a:r>
            <a:r>
              <a:rPr lang="en-US" u="sng" dirty="0" smtClean="0"/>
              <a:t>OCEAN WARMING</a:t>
            </a:r>
          </a:p>
        </p:txBody>
      </p:sp>
      <p:sp>
        <p:nvSpPr>
          <p:cNvPr id="13315" name="Rectangle 3"/>
          <p:cNvSpPr>
            <a:spLocks noGrp="1" noChangeArrowheads="1"/>
          </p:cNvSpPr>
          <p:nvPr>
            <p:ph type="body" idx="1"/>
          </p:nvPr>
        </p:nvSpPr>
        <p:spPr/>
        <p:txBody>
          <a:bodyPr>
            <a:normAutofit fontScale="85000" lnSpcReduction="10000"/>
          </a:bodyPr>
          <a:lstStyle/>
          <a:p>
            <a:pPr eaLnBrk="1" hangingPunct="1"/>
            <a:r>
              <a:rPr lang="en-US" sz="4800" dirty="0" smtClean="0"/>
              <a:t>The Earth</a:t>
            </a:r>
            <a:r>
              <a:rPr lang="ja-JP" altLang="en-US" sz="4800" smtClean="0"/>
              <a:t>’</a:t>
            </a:r>
            <a:r>
              <a:rPr lang="en-US" altLang="ja-JP" sz="4800" dirty="0" smtClean="0"/>
              <a:t>s ocean has warmed 0.5 to 1.0 degrees Fahrenheit since 1906.</a:t>
            </a:r>
          </a:p>
          <a:p>
            <a:pPr eaLnBrk="1" hangingPunct="1"/>
            <a:endParaRPr lang="en-US" sz="4800" dirty="0" smtClean="0"/>
          </a:p>
          <a:p>
            <a:pPr eaLnBrk="1" hangingPunct="1"/>
            <a:r>
              <a:rPr lang="en-US" sz="4800" dirty="0" smtClean="0"/>
              <a:t>Ocean is also becoming more acidic (</a:t>
            </a:r>
            <a:r>
              <a:rPr lang="en-US" sz="4800" u="sng" dirty="0" smtClean="0"/>
              <a:t>~26% more acidic</a:t>
            </a:r>
            <a:r>
              <a:rPr lang="en-US" sz="4800" dirty="0" smtClean="0"/>
              <a:t> since beginning of industrial revolution)</a:t>
            </a:r>
          </a:p>
        </p:txBody>
      </p:sp>
    </p:spTree>
    <p:extLst>
      <p:ext uri="{BB962C8B-B14F-4D97-AF65-F5344CB8AC3E}">
        <p14:creationId xmlns:p14="http://schemas.microsoft.com/office/powerpoint/2010/main" val="2646283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Effect: </a:t>
            </a:r>
            <a:r>
              <a:rPr lang="en-US" u="sng" dirty="0" smtClean="0"/>
              <a:t>Changes in Precipitation</a:t>
            </a:r>
          </a:p>
        </p:txBody>
      </p:sp>
      <p:pic>
        <p:nvPicPr>
          <p:cNvPr id="70658" name="Picture 3" descr="18_16"/>
          <p:cNvPicPr>
            <a:picLocks noChangeAspect="1" noChangeArrowheads="1"/>
          </p:cNvPicPr>
          <p:nvPr/>
        </p:nvPicPr>
        <p:blipFill>
          <a:blip r:embed="rId3" cstate="print"/>
          <a:srcRect/>
          <a:stretch>
            <a:fillRect/>
          </a:stretch>
        </p:blipFill>
        <p:spPr bwMode="auto">
          <a:xfrm>
            <a:off x="0" y="1524000"/>
            <a:ext cx="9039225" cy="4703763"/>
          </a:xfrm>
          <a:prstGeom prst="rect">
            <a:avLst/>
          </a:prstGeom>
          <a:noFill/>
          <a:ln w="9525">
            <a:noFill/>
            <a:miter lim="800000"/>
            <a:headEnd/>
            <a:tailEnd/>
          </a:ln>
        </p:spPr>
      </p:pic>
    </p:spTree>
    <p:extLst>
      <p:ext uri="{BB962C8B-B14F-4D97-AF65-F5344CB8AC3E}">
        <p14:creationId xmlns:p14="http://schemas.microsoft.com/office/powerpoint/2010/main" val="3433870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Effect: Sea Level Rise</a:t>
            </a:r>
          </a:p>
        </p:txBody>
      </p:sp>
      <p:pic>
        <p:nvPicPr>
          <p:cNvPr id="72706" name="Picture 3" descr="18_18"/>
          <p:cNvPicPr>
            <a:picLocks noChangeAspect="1" noChangeArrowheads="1"/>
          </p:cNvPicPr>
          <p:nvPr/>
        </p:nvPicPr>
        <p:blipFill>
          <a:blip r:embed="rId3" cstate="print"/>
          <a:srcRect/>
          <a:stretch>
            <a:fillRect/>
          </a:stretch>
        </p:blipFill>
        <p:spPr bwMode="auto">
          <a:xfrm>
            <a:off x="0" y="1379537"/>
            <a:ext cx="9039225" cy="5478463"/>
          </a:xfrm>
          <a:prstGeom prst="rect">
            <a:avLst/>
          </a:prstGeom>
          <a:noFill/>
          <a:ln w="9525">
            <a:noFill/>
            <a:miter lim="800000"/>
            <a:headEnd/>
            <a:tailEnd/>
          </a:ln>
        </p:spPr>
      </p:pic>
      <p:sp>
        <p:nvSpPr>
          <p:cNvPr id="4" name="Donut 3"/>
          <p:cNvSpPr/>
          <p:nvPr/>
        </p:nvSpPr>
        <p:spPr>
          <a:xfrm>
            <a:off x="1219200" y="1219200"/>
            <a:ext cx="5410200" cy="2438400"/>
          </a:xfrm>
          <a:prstGeom prst="donut">
            <a:avLst>
              <a:gd name="adj" fmla="val 4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5626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1" descr="2011"/>
          <p:cNvPicPr>
            <a:picLocks noChangeAspect="1" noChangeArrowheads="1"/>
          </p:cNvPicPr>
          <p:nvPr/>
        </p:nvPicPr>
        <p:blipFill>
          <a:blip r:embed="rId3" cstate="print"/>
          <a:srcRect/>
          <a:stretch>
            <a:fillRect/>
          </a:stretch>
        </p:blipFill>
        <p:spPr bwMode="auto">
          <a:xfrm>
            <a:off x="304800" y="1524000"/>
            <a:ext cx="5087938" cy="4073525"/>
          </a:xfrm>
          <a:prstGeom prst="rect">
            <a:avLst/>
          </a:prstGeom>
          <a:noFill/>
          <a:ln w="9525">
            <a:noFill/>
            <a:miter lim="800000"/>
            <a:headEnd/>
            <a:tailEnd/>
          </a:ln>
        </p:spPr>
      </p:pic>
      <p:sp>
        <p:nvSpPr>
          <p:cNvPr id="4099" name="Rectangle 3"/>
          <p:cNvSpPr>
            <a:spLocks noGrp="1" noChangeArrowheads="1"/>
          </p:cNvSpPr>
          <p:nvPr>
            <p:ph type="title"/>
          </p:nvPr>
        </p:nvSpPr>
        <p:spPr/>
        <p:txBody>
          <a:bodyPr/>
          <a:lstStyle/>
          <a:p>
            <a:pPr eaLnBrk="1" hangingPunct="1"/>
            <a:r>
              <a:rPr lang="en-US" dirty="0" smtClean="0"/>
              <a:t>Effect: </a:t>
            </a:r>
            <a:r>
              <a:rPr lang="en-US" u="sng" dirty="0" smtClean="0"/>
              <a:t>Rising Sea Levels</a:t>
            </a:r>
          </a:p>
        </p:txBody>
      </p:sp>
      <p:sp>
        <p:nvSpPr>
          <p:cNvPr id="4100" name="Rectangle 4"/>
          <p:cNvSpPr>
            <a:spLocks noGrp="1" noChangeArrowheads="1"/>
          </p:cNvSpPr>
          <p:nvPr>
            <p:ph type="body" idx="1"/>
          </p:nvPr>
        </p:nvSpPr>
        <p:spPr>
          <a:xfrm>
            <a:off x="5410200" y="1524000"/>
            <a:ext cx="3552825" cy="5105400"/>
          </a:xfrm>
        </p:spPr>
        <p:txBody>
          <a:bodyPr/>
          <a:lstStyle/>
          <a:p>
            <a:pPr eaLnBrk="1" hangingPunct="1"/>
            <a:r>
              <a:rPr lang="en-US" smtClean="0"/>
              <a:t>If seas levels rise by 18 – 75cm during this century, most of the Maldives islands and their coral reefs will be flooded.</a:t>
            </a:r>
          </a:p>
        </p:txBody>
      </p:sp>
      <p:sp>
        <p:nvSpPr>
          <p:cNvPr id="106501"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a:lnSpc>
                <a:spcPct val="80000"/>
              </a:lnSpc>
              <a:spcBef>
                <a:spcPct val="50000"/>
              </a:spcBef>
              <a:buClr>
                <a:schemeClr val="hlink"/>
              </a:buClr>
              <a:buSzPct val="80000"/>
              <a:buFont typeface="Wingdings" pitchFamily="2" charset="2"/>
              <a:buNone/>
            </a:pPr>
            <a:r>
              <a:rPr lang="en-US">
                <a:effectLst>
                  <a:outerShdw blurRad="38100" dist="38100" dir="2700000" algn="tl">
                    <a:srgbClr val="000000"/>
                  </a:outerShdw>
                </a:effectLst>
              </a:rPr>
              <a:t>Figure 20-11</a:t>
            </a:r>
          </a:p>
        </p:txBody>
      </p:sp>
    </p:spTree>
    <p:extLst>
      <p:ext uri="{BB962C8B-B14F-4D97-AF65-F5344CB8AC3E}">
        <p14:creationId xmlns:p14="http://schemas.microsoft.com/office/powerpoint/2010/main" val="2817368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Greenhouse Effect</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smtClean="0"/>
              <a:t>When radiation from the sun hits the atmosphere, 1/3 is reflected back.</a:t>
            </a:r>
            <a:br>
              <a:rPr lang="en-US" altLang="en-US" dirty="0" smtClean="0"/>
            </a:br>
            <a:r>
              <a:rPr lang="en-US" altLang="en-US" dirty="0" smtClean="0"/>
              <a:t>  </a:t>
            </a:r>
          </a:p>
          <a:p>
            <a:r>
              <a:rPr lang="en-US" altLang="en-US" dirty="0" smtClean="0"/>
              <a:t>Some of the UV radiation is absorbed by the ozone layer and strikes the Earth where it is converted into low-energy infrared radiation. </a:t>
            </a:r>
            <a:br>
              <a:rPr lang="en-US" altLang="en-US" dirty="0" smtClean="0"/>
            </a:br>
            <a:endParaRPr lang="en-US" altLang="en-US" dirty="0" smtClean="0"/>
          </a:p>
          <a:p>
            <a:r>
              <a:rPr lang="en-US" altLang="en-US" dirty="0" smtClean="0"/>
              <a:t>The infrared radiation then goes back toward the atmosphere where it is absorbed by greenhouse gasses that radiate most of it back to the Earth. </a:t>
            </a:r>
          </a:p>
          <a:p>
            <a:endParaRPr lang="en-US" dirty="0"/>
          </a:p>
        </p:txBody>
      </p:sp>
    </p:spTree>
    <p:extLst>
      <p:ext uri="{BB962C8B-B14F-4D97-AF65-F5344CB8AC3E}">
        <p14:creationId xmlns:p14="http://schemas.microsoft.com/office/powerpoint/2010/main" val="773725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36787"/>
          </a:xfrm>
        </p:spPr>
        <p:txBody>
          <a:bodyPr/>
          <a:lstStyle/>
          <a:p>
            <a:r>
              <a:rPr lang="en-US" dirty="0" smtClean="0"/>
              <a:t>A significant ocean rise will put a large portion of Florida under water</a:t>
            </a:r>
          </a:p>
        </p:txBody>
      </p:sp>
      <p:pic>
        <p:nvPicPr>
          <p:cNvPr id="76802" name="Picture 2"/>
          <p:cNvPicPr>
            <a:picLocks noChangeAspect="1"/>
          </p:cNvPicPr>
          <p:nvPr/>
        </p:nvPicPr>
        <p:blipFill>
          <a:blip r:embed="rId2" cstate="print"/>
          <a:srcRect/>
          <a:stretch>
            <a:fillRect/>
          </a:stretch>
        </p:blipFill>
        <p:spPr bwMode="auto">
          <a:xfrm>
            <a:off x="2590800" y="2057400"/>
            <a:ext cx="4419600" cy="4800600"/>
          </a:xfrm>
          <a:prstGeom prst="rect">
            <a:avLst/>
          </a:prstGeom>
          <a:noFill/>
          <a:ln w="9525">
            <a:noFill/>
            <a:miter lim="800000"/>
            <a:headEnd/>
            <a:tailEnd/>
          </a:ln>
        </p:spPr>
      </p:pic>
    </p:spTree>
    <p:extLst>
      <p:ext uri="{BB962C8B-B14F-4D97-AF65-F5344CB8AC3E}">
        <p14:creationId xmlns:p14="http://schemas.microsoft.com/office/powerpoint/2010/main" val="294394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2" cstate="print"/>
          <a:srcRect/>
          <a:stretch>
            <a:fillRect/>
          </a:stretch>
        </p:blipFill>
        <p:spPr bwMode="auto">
          <a:xfrm>
            <a:off x="304800" y="1066800"/>
            <a:ext cx="4257675" cy="5791200"/>
          </a:xfrm>
          <a:prstGeom prst="rect">
            <a:avLst/>
          </a:prstGeom>
          <a:noFill/>
          <a:ln w="9525">
            <a:noFill/>
            <a:miter lim="800000"/>
            <a:headEnd/>
            <a:tailEnd/>
          </a:ln>
        </p:spPr>
      </p:pic>
      <p:pic>
        <p:nvPicPr>
          <p:cNvPr id="41986" name="Picture 2"/>
          <p:cNvPicPr>
            <a:picLocks noChangeAspect="1"/>
          </p:cNvPicPr>
          <p:nvPr/>
        </p:nvPicPr>
        <p:blipFill>
          <a:blip r:embed="rId3" cstate="print"/>
          <a:srcRect/>
          <a:stretch>
            <a:fillRect/>
          </a:stretch>
        </p:blipFill>
        <p:spPr bwMode="auto">
          <a:xfrm>
            <a:off x="4572000" y="990600"/>
            <a:ext cx="4456113" cy="5715000"/>
          </a:xfrm>
          <a:prstGeom prst="rect">
            <a:avLst/>
          </a:prstGeom>
          <a:noFill/>
          <a:ln w="9525">
            <a:noFill/>
            <a:miter lim="800000"/>
            <a:headEnd/>
            <a:tailEnd/>
          </a:ln>
        </p:spPr>
      </p:pic>
      <p:sp>
        <p:nvSpPr>
          <p:cNvPr id="4" name="Rectangle 3"/>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Effect &amp; Evidence: </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Melting Glaciers</a:t>
            </a:r>
          </a:p>
        </p:txBody>
      </p:sp>
    </p:spTree>
    <p:extLst>
      <p:ext uri="{BB962C8B-B14F-4D97-AF65-F5344CB8AC3E}">
        <p14:creationId xmlns:p14="http://schemas.microsoft.com/office/powerpoint/2010/main" val="2096141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ice7903"/>
          <p:cNvPicPr>
            <a:picLocks noChangeAspect="1" noChangeArrowheads="1"/>
          </p:cNvPicPr>
          <p:nvPr/>
        </p:nvPicPr>
        <p:blipFill>
          <a:blip r:embed="rId2" cstate="print"/>
          <a:srcRect/>
          <a:stretch>
            <a:fillRect/>
          </a:stretch>
        </p:blipFill>
        <p:spPr bwMode="auto">
          <a:xfrm>
            <a:off x="2179638" y="1219200"/>
            <a:ext cx="4784725" cy="5638800"/>
          </a:xfrm>
          <a:prstGeom prst="rect">
            <a:avLst/>
          </a:prstGeom>
          <a:noFill/>
          <a:ln w="9525">
            <a:noFill/>
            <a:miter lim="800000"/>
            <a:headEnd/>
            <a:tailEnd/>
          </a:ln>
        </p:spPr>
      </p:pic>
      <p:sp>
        <p:nvSpPr>
          <p:cNvPr id="3" name="Rectangle 3"/>
          <p:cNvSpPr txBox="1">
            <a:spLocks noChangeArrowheads="1"/>
          </p:cNvSpPr>
          <p:nvPr/>
        </p:nvSpPr>
        <p:spPr>
          <a:xfrm>
            <a:off x="0" y="274638"/>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Evidence &amp; Effect: </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Melting Arctic</a:t>
            </a:r>
            <a:r>
              <a:rPr kumimoji="0" lang="en-US" sz="4400" b="0" i="0" u="sng" strike="noStrike" kern="1200" cap="none" spc="0" normalizeH="0" noProof="0" dirty="0" smtClean="0">
                <a:ln>
                  <a:noFill/>
                </a:ln>
                <a:solidFill>
                  <a:schemeClr val="tx1"/>
                </a:solidFill>
                <a:effectLst/>
                <a:uLnTx/>
                <a:uFillTx/>
                <a:latin typeface="+mj-lt"/>
                <a:ea typeface="+mj-ea"/>
                <a:cs typeface="+mj-cs"/>
              </a:rPr>
              <a:t> Ice</a:t>
            </a:r>
            <a:endParaRPr kumimoji="0" lang="en-US" sz="4400" b="0" i="0" u="sng"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53509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Effects: </a:t>
            </a:r>
            <a:r>
              <a:rPr lang="en-US" u="sng" dirty="0" smtClean="0"/>
              <a:t>Arctic Will Warm MOST</a:t>
            </a:r>
          </a:p>
        </p:txBody>
      </p:sp>
      <p:pic>
        <p:nvPicPr>
          <p:cNvPr id="16386" name="Picture 3" descr="18_15"/>
          <p:cNvPicPr>
            <a:picLocks noChangeAspect="1" noChangeArrowheads="1"/>
          </p:cNvPicPr>
          <p:nvPr/>
        </p:nvPicPr>
        <p:blipFill>
          <a:blip r:embed="rId3" cstate="print"/>
          <a:srcRect/>
          <a:stretch>
            <a:fillRect/>
          </a:stretch>
        </p:blipFill>
        <p:spPr bwMode="auto">
          <a:xfrm>
            <a:off x="104775" y="1600200"/>
            <a:ext cx="9039225" cy="4876800"/>
          </a:xfrm>
          <a:prstGeom prst="rect">
            <a:avLst/>
          </a:prstGeom>
          <a:noFill/>
          <a:ln w="9525">
            <a:noFill/>
            <a:miter lim="800000"/>
            <a:headEnd/>
            <a:tailEnd/>
          </a:ln>
        </p:spPr>
      </p:pic>
    </p:spTree>
    <p:extLst>
      <p:ext uri="{BB962C8B-B14F-4D97-AF65-F5344CB8AC3E}">
        <p14:creationId xmlns:p14="http://schemas.microsoft.com/office/powerpoint/2010/main" val="230378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Z:\sumanas\friedland1e\jpegs\ch19\figure_19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763"/>
            <a:ext cx="914400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475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normAutofit fontScale="90000"/>
          </a:bodyPr>
          <a:lstStyle/>
          <a:p>
            <a:pPr algn="l" eaLnBrk="1" hangingPunct="1">
              <a:defRPr/>
            </a:pPr>
            <a:r>
              <a:rPr lang="en-US" sz="4000" dirty="0" smtClean="0"/>
              <a:t>Increasing temperature is melting the permafrost that supports the surface of Arctic lands</a:t>
            </a:r>
          </a:p>
        </p:txBody>
      </p:sp>
      <p:sp>
        <p:nvSpPr>
          <p:cNvPr id="43011" name="Rectangle 3"/>
          <p:cNvSpPr>
            <a:spLocks noGrp="1" noChangeArrowheads="1"/>
          </p:cNvSpPr>
          <p:nvPr>
            <p:ph type="body" idx="1"/>
          </p:nvPr>
        </p:nvSpPr>
        <p:spPr>
          <a:xfrm>
            <a:off x="457200" y="1905000"/>
            <a:ext cx="8229600" cy="4525963"/>
          </a:xfrm>
        </p:spPr>
        <p:txBody>
          <a:bodyPr>
            <a:normAutofit lnSpcReduction="10000"/>
          </a:bodyPr>
          <a:lstStyle/>
          <a:p>
            <a:pPr eaLnBrk="1" hangingPunct="1"/>
            <a:r>
              <a:rPr lang="en-US" dirty="0" smtClean="0"/>
              <a:t>Much of the permafrost in Alaska is just below freezing; and as it warms, it weakens and then collapses as it rises above freezing, releasing Methane to atmosphere (</a:t>
            </a:r>
            <a:r>
              <a:rPr lang="en-US" u="sng" dirty="0" smtClean="0"/>
              <a:t>pos feedback loop!</a:t>
            </a:r>
            <a:r>
              <a:rPr lang="en-US" dirty="0" smtClean="0"/>
              <a:t>)</a:t>
            </a:r>
          </a:p>
          <a:p>
            <a:pPr eaLnBrk="1" hangingPunct="1"/>
            <a:endParaRPr lang="en-US" dirty="0" smtClean="0"/>
          </a:p>
          <a:p>
            <a:pPr eaLnBrk="1" hangingPunct="1"/>
            <a:r>
              <a:rPr lang="en-US" dirty="0" smtClean="0"/>
              <a:t>Melting permafrost has caused phone poles to sag and collapse, trees to collapse, highways to buckle and homes to sink costing </a:t>
            </a:r>
            <a:r>
              <a:rPr lang="en-US" u="sng" dirty="0" smtClean="0"/>
              <a:t>billions of dollars.</a:t>
            </a:r>
          </a:p>
        </p:txBody>
      </p:sp>
    </p:spTree>
    <p:extLst>
      <p:ext uri="{BB962C8B-B14F-4D97-AF65-F5344CB8AC3E}">
        <p14:creationId xmlns:p14="http://schemas.microsoft.com/office/powerpoint/2010/main" val="194458928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143000"/>
          </a:xfrm>
        </p:spPr>
        <p:txBody>
          <a:bodyPr>
            <a:normAutofit/>
          </a:bodyPr>
          <a:lstStyle/>
          <a:p>
            <a:pPr eaLnBrk="1" hangingPunct="1"/>
            <a:r>
              <a:rPr lang="en-US" sz="3600" dirty="0" smtClean="0"/>
              <a:t>Effect: </a:t>
            </a:r>
            <a:r>
              <a:rPr lang="en-US" sz="3600" u="sng" dirty="0" smtClean="0"/>
              <a:t>Disruption to </a:t>
            </a:r>
            <a:r>
              <a:rPr lang="en-US" sz="3600" u="sng" dirty="0" err="1" smtClean="0"/>
              <a:t>Thermohaline</a:t>
            </a:r>
            <a:r>
              <a:rPr lang="en-US" sz="3600" u="sng" dirty="0" smtClean="0"/>
              <a:t> Circulation</a:t>
            </a:r>
          </a:p>
        </p:txBody>
      </p:sp>
      <p:pic>
        <p:nvPicPr>
          <p:cNvPr id="21506" name="Picture 3" descr="18_07"/>
          <p:cNvPicPr>
            <a:picLocks noChangeAspect="1" noChangeArrowheads="1"/>
          </p:cNvPicPr>
          <p:nvPr/>
        </p:nvPicPr>
        <p:blipFill>
          <a:blip r:embed="rId3" cstate="print"/>
          <a:srcRect/>
          <a:stretch>
            <a:fillRect/>
          </a:stretch>
        </p:blipFill>
        <p:spPr bwMode="auto">
          <a:xfrm>
            <a:off x="0" y="1041400"/>
            <a:ext cx="9039225" cy="5816600"/>
          </a:xfrm>
          <a:prstGeom prst="rect">
            <a:avLst/>
          </a:prstGeom>
          <a:noFill/>
          <a:ln w="9525">
            <a:noFill/>
            <a:miter lim="800000"/>
            <a:headEnd/>
            <a:tailEnd/>
          </a:ln>
        </p:spPr>
      </p:pic>
    </p:spTree>
    <p:extLst>
      <p:ext uri="{BB962C8B-B14F-4D97-AF65-F5344CB8AC3E}">
        <p14:creationId xmlns:p14="http://schemas.microsoft.com/office/powerpoint/2010/main" val="1936442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598987"/>
          </a:xfrm>
        </p:spPr>
        <p:txBody>
          <a:bodyPr>
            <a:normAutofit fontScale="90000"/>
          </a:bodyPr>
          <a:lstStyle/>
          <a:p>
            <a:r>
              <a:rPr lang="en-US" sz="5400" dirty="0" smtClean="0"/>
              <a:t>If the salinity of the ocean current were to become diluted by melting ice, the current would not sink near arctic and the </a:t>
            </a:r>
            <a:r>
              <a:rPr lang="en-US" sz="5400" u="sng" dirty="0" smtClean="0"/>
              <a:t>Gulf Stream current could shut down</a:t>
            </a:r>
          </a:p>
        </p:txBody>
      </p:sp>
    </p:spTree>
    <p:extLst>
      <p:ext uri="{BB962C8B-B14F-4D97-AF65-F5344CB8AC3E}">
        <p14:creationId xmlns:p14="http://schemas.microsoft.com/office/powerpoint/2010/main" val="3655370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84387"/>
          </a:xfrm>
        </p:spPr>
        <p:txBody>
          <a:bodyPr>
            <a:normAutofit fontScale="90000"/>
          </a:bodyPr>
          <a:lstStyle/>
          <a:p>
            <a:r>
              <a:rPr lang="en-US" dirty="0" smtClean="0"/>
              <a:t>Europe would become much colder without the Gulf Steam current</a:t>
            </a:r>
          </a:p>
        </p:txBody>
      </p:sp>
      <p:pic>
        <p:nvPicPr>
          <p:cNvPr id="24578" name="Picture 2"/>
          <p:cNvPicPr>
            <a:picLocks noChangeAspect="1"/>
          </p:cNvPicPr>
          <p:nvPr/>
        </p:nvPicPr>
        <p:blipFill>
          <a:blip r:embed="rId2" cstate="print"/>
          <a:srcRect/>
          <a:stretch>
            <a:fillRect/>
          </a:stretch>
        </p:blipFill>
        <p:spPr bwMode="auto">
          <a:xfrm>
            <a:off x="1333500" y="1828800"/>
            <a:ext cx="6477000" cy="4724400"/>
          </a:xfrm>
          <a:prstGeom prst="rect">
            <a:avLst/>
          </a:prstGeom>
          <a:noFill/>
          <a:ln w="9525">
            <a:noFill/>
            <a:miter lim="800000"/>
            <a:headEnd/>
            <a:tailEnd/>
          </a:ln>
        </p:spPr>
      </p:pic>
    </p:spTree>
    <p:extLst>
      <p:ext uri="{BB962C8B-B14F-4D97-AF65-F5344CB8AC3E}">
        <p14:creationId xmlns:p14="http://schemas.microsoft.com/office/powerpoint/2010/main" val="2310578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0"/>
            <a:ext cx="8229600" cy="1143000"/>
          </a:xfrm>
        </p:spPr>
        <p:txBody>
          <a:bodyPr/>
          <a:lstStyle/>
          <a:p>
            <a:r>
              <a:rPr lang="en-US" dirty="0" smtClean="0"/>
              <a:t>Consequences to Living Organisms</a:t>
            </a:r>
            <a:endParaRPr lang="en-US" dirty="0"/>
          </a:p>
        </p:txBody>
      </p:sp>
      <p:pic>
        <p:nvPicPr>
          <p:cNvPr id="1026" name="Picture 2" descr="I:\Saint Francis USB 2015\APES\Relyea\Art - JPEG\Chapter 19\figure_19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486399"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862935"/>
            <a:ext cx="1828800" cy="923330"/>
          </a:xfrm>
          <a:prstGeom prst="rect">
            <a:avLst/>
          </a:prstGeom>
          <a:noFill/>
        </p:spPr>
        <p:txBody>
          <a:bodyPr wrap="square" rtlCol="0">
            <a:spAutoFit/>
          </a:bodyPr>
          <a:lstStyle/>
          <a:p>
            <a:r>
              <a:rPr lang="en-US" dirty="0" smtClean="0"/>
              <a:t>Pied Flycatcher</a:t>
            </a:r>
          </a:p>
          <a:p>
            <a:r>
              <a:rPr lang="en-US" i="1" dirty="0" err="1" smtClean="0"/>
              <a:t>Ficedula</a:t>
            </a:r>
            <a:r>
              <a:rPr lang="en-US" i="1" dirty="0" smtClean="0"/>
              <a:t> </a:t>
            </a:r>
            <a:r>
              <a:rPr lang="en-US" i="1" dirty="0" err="1" smtClean="0"/>
              <a:t>hypoleuca</a:t>
            </a:r>
            <a:endParaRPr lang="en-US" i="1" dirty="0"/>
          </a:p>
        </p:txBody>
      </p:sp>
    </p:spTree>
    <p:extLst>
      <p:ext uri="{BB962C8B-B14F-4D97-AF65-F5344CB8AC3E}">
        <p14:creationId xmlns:p14="http://schemas.microsoft.com/office/powerpoint/2010/main" val="344935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Z:\sumanas\friedland1e\jpegs\ch19\figure_19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7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3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Z:\sumanas\friedland1e\jpegs\ch19\table_19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647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041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normAutofit fontScale="92500"/>
          </a:bodyPr>
          <a:lstStyle/>
          <a:p>
            <a:pPr eaLnBrk="1" hangingPunct="1"/>
            <a:r>
              <a:rPr lang="en-US" altLang="en-US" dirty="0" smtClean="0"/>
              <a:t>In 1997, representatives of the nations of the world went to Kyoto, Japan to discuss how best to control the emissions contributing to global warming.</a:t>
            </a:r>
          </a:p>
          <a:p>
            <a:pPr eaLnBrk="1" hangingPunct="1"/>
            <a:r>
              <a:rPr lang="en-US" altLang="en-US" dirty="0" smtClean="0"/>
              <a:t>The agreement was that emissions of greenhouse gases from all industrialized countries will be reduced to 5.2% below their 1990 levels by 2012.</a:t>
            </a:r>
          </a:p>
          <a:p>
            <a:pPr eaLnBrk="1" hangingPunct="1"/>
            <a:r>
              <a:rPr lang="en-US" altLang="en-US" dirty="0" smtClean="0"/>
              <a:t>Developing nations did not have emission limits imposed by the protocol.</a:t>
            </a:r>
          </a:p>
          <a:p>
            <a:pPr eaLnBrk="1" hangingPunct="1">
              <a:buFont typeface="Wingdings 2" pitchFamily="18" charset="2"/>
              <a:buNone/>
            </a:pPr>
            <a:endParaRPr lang="en-US" altLang="en-US" dirty="0" smtClean="0"/>
          </a:p>
        </p:txBody>
      </p:sp>
      <p:sp>
        <p:nvSpPr>
          <p:cNvPr id="4" name="TextBox 3"/>
          <p:cNvSpPr txBox="1"/>
          <p:nvPr/>
        </p:nvSpPr>
        <p:spPr>
          <a:xfrm>
            <a:off x="0" y="228600"/>
            <a:ext cx="9144000" cy="769938"/>
          </a:xfrm>
          <a:prstGeom prst="rect">
            <a:avLst/>
          </a:prstGeom>
          <a:noFill/>
        </p:spPr>
        <p:txBody>
          <a:bodyPr>
            <a:spAutoFit/>
          </a:bodyPr>
          <a:lstStyle/>
          <a:p>
            <a:pPr algn="ctr">
              <a:defRPr/>
            </a:pPr>
            <a:r>
              <a:rPr lang="en-US" sz="4400" b="1" dirty="0">
                <a:latin typeface="+mn-lt"/>
              </a:rPr>
              <a:t>The Kyoto Protocol</a:t>
            </a:r>
          </a:p>
        </p:txBody>
      </p:sp>
    </p:spTree>
    <p:extLst>
      <p:ext uri="{BB962C8B-B14F-4D97-AF65-F5344CB8AC3E}">
        <p14:creationId xmlns:p14="http://schemas.microsoft.com/office/powerpoint/2010/main" val="2246007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594360" indent="-457200" eaLnBrk="1" fontAlgn="auto" hangingPunct="1">
              <a:spcAft>
                <a:spcPts val="0"/>
              </a:spcAft>
              <a:buClr>
                <a:schemeClr val="tx1">
                  <a:shade val="95000"/>
                </a:schemeClr>
              </a:buClr>
              <a:buFont typeface="Wingdings" panose="05000000000000000000" pitchFamily="2" charset="2"/>
              <a:buChar char="v"/>
              <a:defRPr/>
            </a:pPr>
            <a:r>
              <a:rPr lang="en-US" dirty="0" smtClean="0"/>
              <a:t>An approach involving taking CO</a:t>
            </a:r>
            <a:r>
              <a:rPr lang="en-US" baseline="-25000" dirty="0" smtClean="0"/>
              <a:t>2</a:t>
            </a:r>
            <a:r>
              <a:rPr lang="en-US" dirty="0" smtClean="0"/>
              <a:t> out of the atmosphere.  </a:t>
            </a:r>
          </a:p>
          <a:p>
            <a:pPr marL="594360" indent="-457200" eaLnBrk="1" fontAlgn="auto" hangingPunct="1">
              <a:spcAft>
                <a:spcPts val="0"/>
              </a:spcAft>
              <a:buClr>
                <a:schemeClr val="tx1">
                  <a:shade val="95000"/>
                </a:schemeClr>
              </a:buClr>
              <a:buFont typeface="Wingdings" panose="05000000000000000000" pitchFamily="2" charset="2"/>
              <a:buChar char="v"/>
              <a:defRPr/>
            </a:pPr>
            <a:r>
              <a:rPr lang="en-US" dirty="0" smtClean="0"/>
              <a:t>Some methods include storing carbon in agricultural soils or retiring agricultural land and allowing it to become pasture or forest.  </a:t>
            </a:r>
          </a:p>
          <a:p>
            <a:pPr marL="594360" indent="-457200" eaLnBrk="1" fontAlgn="auto" hangingPunct="1">
              <a:spcAft>
                <a:spcPts val="0"/>
              </a:spcAft>
              <a:buClr>
                <a:schemeClr val="tx1">
                  <a:shade val="95000"/>
                </a:schemeClr>
              </a:buClr>
              <a:buFont typeface="Wingdings" panose="05000000000000000000" pitchFamily="2" charset="2"/>
              <a:buChar char="v"/>
              <a:defRPr/>
            </a:pPr>
            <a:r>
              <a:rPr lang="en-US" dirty="0" smtClean="0"/>
              <a:t>Researchers are looking at cost-effective ways of capturing CO</a:t>
            </a:r>
            <a:r>
              <a:rPr lang="en-US" baseline="-25000" dirty="0" smtClean="0"/>
              <a:t>2 </a:t>
            </a:r>
            <a:r>
              <a:rPr lang="en-US" dirty="0" smtClean="0"/>
              <a:t>from the air, from coal-burning power stations, and from other emission sources. </a:t>
            </a:r>
          </a:p>
          <a:p>
            <a:pPr marL="594360" indent="-457200" eaLnBrk="1" fontAlgn="auto" hangingPunct="1">
              <a:spcAft>
                <a:spcPts val="0"/>
              </a:spcAft>
              <a:buClr>
                <a:schemeClr val="tx1">
                  <a:shade val="95000"/>
                </a:schemeClr>
              </a:buClr>
              <a:buFont typeface="Wingdings" panose="05000000000000000000" pitchFamily="2" charset="2"/>
              <a:buChar char="v"/>
              <a:defRPr/>
            </a:pPr>
            <a:r>
              <a:rPr lang="en-US" dirty="0" smtClean="0"/>
              <a:t>This captured CO</a:t>
            </a:r>
            <a:r>
              <a:rPr lang="en-US" baseline="-25000" dirty="0" smtClean="0"/>
              <a:t>2 </a:t>
            </a:r>
            <a:r>
              <a:rPr lang="en-US" dirty="0" smtClean="0"/>
              <a:t>would be compressed and pumped into abandoned oil wells or the deep ocean. </a:t>
            </a:r>
            <a:endParaRPr lang="en-US" dirty="0"/>
          </a:p>
        </p:txBody>
      </p:sp>
      <p:sp>
        <p:nvSpPr>
          <p:cNvPr id="4" name="TextBox 3"/>
          <p:cNvSpPr txBox="1"/>
          <p:nvPr/>
        </p:nvSpPr>
        <p:spPr>
          <a:xfrm>
            <a:off x="0" y="228600"/>
            <a:ext cx="9144000" cy="769938"/>
          </a:xfrm>
          <a:prstGeom prst="rect">
            <a:avLst/>
          </a:prstGeom>
          <a:noFill/>
        </p:spPr>
        <p:txBody>
          <a:bodyPr>
            <a:spAutoFit/>
          </a:bodyPr>
          <a:lstStyle/>
          <a:p>
            <a:pPr algn="ctr">
              <a:defRPr/>
            </a:pPr>
            <a:r>
              <a:rPr lang="en-US" sz="4400" b="1" dirty="0">
                <a:latin typeface="+mn-lt"/>
              </a:rPr>
              <a:t>Carbon Sequestration</a:t>
            </a:r>
          </a:p>
        </p:txBody>
      </p:sp>
    </p:spTree>
    <p:extLst>
      <p:ext uri="{BB962C8B-B14F-4D97-AF65-F5344CB8AC3E}">
        <p14:creationId xmlns:p14="http://schemas.microsoft.com/office/powerpoint/2010/main" val="1586992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Z:\sumanas\friedland1e\jpegs\ch19\figure_19_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63" y="131763"/>
            <a:ext cx="6442075"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03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2084387"/>
          </a:xfrm>
        </p:spPr>
        <p:txBody>
          <a:bodyPr/>
          <a:lstStyle/>
          <a:p>
            <a:r>
              <a:rPr lang="en-US" dirty="0" smtClean="0"/>
              <a:t>The Greenhouse Effect is important for life on Earth</a:t>
            </a:r>
          </a:p>
        </p:txBody>
      </p:sp>
      <p:pic>
        <p:nvPicPr>
          <p:cNvPr id="15362" name="Picture 2"/>
          <p:cNvPicPr>
            <a:picLocks noChangeAspect="1"/>
          </p:cNvPicPr>
          <p:nvPr/>
        </p:nvPicPr>
        <p:blipFill>
          <a:blip r:embed="rId2" cstate="print"/>
          <a:srcRect/>
          <a:stretch>
            <a:fillRect/>
          </a:stretch>
        </p:blipFill>
        <p:spPr bwMode="auto">
          <a:xfrm>
            <a:off x="304800" y="2209800"/>
            <a:ext cx="8534400" cy="4648200"/>
          </a:xfrm>
          <a:prstGeom prst="rect">
            <a:avLst/>
          </a:prstGeom>
          <a:noFill/>
          <a:ln w="9525">
            <a:noFill/>
            <a:miter lim="800000"/>
            <a:headEnd/>
            <a:tailEnd/>
          </a:ln>
        </p:spPr>
      </p:pic>
    </p:spTree>
    <p:extLst>
      <p:ext uri="{BB962C8B-B14F-4D97-AF65-F5344CB8AC3E}">
        <p14:creationId xmlns:p14="http://schemas.microsoft.com/office/powerpoint/2010/main" val="698664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able_19_01.jpg"/>
          <p:cNvPicPr>
            <a:picLocks noChangeAspect="1"/>
          </p:cNvPicPr>
          <p:nvPr/>
        </p:nvPicPr>
        <p:blipFill>
          <a:blip r:embed="rId2" cstate="print"/>
          <a:stretch>
            <a:fillRect/>
          </a:stretch>
        </p:blipFill>
        <p:spPr>
          <a:xfrm>
            <a:off x="6927" y="0"/>
            <a:ext cx="9137073" cy="6934200"/>
          </a:xfrm>
          <a:prstGeom prst="rect">
            <a:avLst/>
          </a:prstGeom>
        </p:spPr>
      </p:pic>
    </p:spTree>
    <p:extLst>
      <p:ext uri="{BB962C8B-B14F-4D97-AF65-F5344CB8AC3E}">
        <p14:creationId xmlns:p14="http://schemas.microsoft.com/office/powerpoint/2010/main" val="202149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18_02.JPG</a:t>
            </a:r>
          </a:p>
        </p:txBody>
      </p:sp>
      <p:pic>
        <p:nvPicPr>
          <p:cNvPr id="33794" name="Picture 3" descr="18_02"/>
          <p:cNvPicPr>
            <a:picLocks noChangeAspect="1" noChangeArrowheads="1"/>
          </p:cNvPicPr>
          <p:nvPr/>
        </p:nvPicPr>
        <p:blipFill>
          <a:blip r:embed="rId3" cstate="print"/>
          <a:srcRect/>
          <a:stretch>
            <a:fillRect/>
          </a:stretch>
        </p:blipFill>
        <p:spPr bwMode="auto">
          <a:xfrm>
            <a:off x="6926" y="-34636"/>
            <a:ext cx="9137074" cy="6892636"/>
          </a:xfrm>
          <a:prstGeom prst="rect">
            <a:avLst/>
          </a:prstGeom>
          <a:noFill/>
          <a:ln w="9525">
            <a:noFill/>
            <a:miter lim="800000"/>
            <a:headEnd/>
            <a:tailEnd/>
          </a:ln>
        </p:spPr>
      </p:pic>
    </p:spTree>
    <p:extLst>
      <p:ext uri="{BB962C8B-B14F-4D97-AF65-F5344CB8AC3E}">
        <p14:creationId xmlns:p14="http://schemas.microsoft.com/office/powerpoint/2010/main" val="1066594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021" y="457200"/>
            <a:ext cx="8229600" cy="1143000"/>
          </a:xfrm>
        </p:spPr>
        <p:txBody>
          <a:bodyPr>
            <a:normAutofit fontScale="90000"/>
          </a:bodyPr>
          <a:lstStyle/>
          <a:p>
            <a:r>
              <a:rPr lang="en-US" dirty="0" smtClean="0"/>
              <a:t>Methane</a:t>
            </a:r>
            <a:br>
              <a:rPr lang="en-US" dirty="0" smtClean="0"/>
            </a:br>
            <a:r>
              <a:rPr lang="en-US" dirty="0" smtClean="0"/>
              <a:t>(Natural Sources)</a:t>
            </a:r>
            <a:endParaRPr lang="en-US" dirty="0"/>
          </a:p>
        </p:txBody>
      </p:sp>
      <p:sp>
        <p:nvSpPr>
          <p:cNvPr id="3" name="Content Placeholder 2"/>
          <p:cNvSpPr>
            <a:spLocks noGrp="1"/>
          </p:cNvSpPr>
          <p:nvPr>
            <p:ph idx="1"/>
          </p:nvPr>
        </p:nvSpPr>
        <p:spPr>
          <a:xfrm>
            <a:off x="133680" y="1600200"/>
            <a:ext cx="5237747" cy="4525963"/>
          </a:xfrm>
        </p:spPr>
        <p:txBody>
          <a:bodyPr/>
          <a:lstStyle/>
          <a:p>
            <a:endParaRPr lang="en-US" dirty="0" smtClean="0"/>
          </a:p>
          <a:p>
            <a:r>
              <a:rPr lang="en-US" dirty="0" smtClean="0"/>
              <a:t>Anaerobic decomposition </a:t>
            </a:r>
            <a:r>
              <a:rPr lang="en-US" sz="1600" dirty="0" smtClean="0"/>
              <a:t>(anoxic conditions)</a:t>
            </a:r>
          </a:p>
          <a:p>
            <a:r>
              <a:rPr lang="en-US" dirty="0" smtClean="0"/>
              <a:t>Wetlands</a:t>
            </a:r>
          </a:p>
          <a:p>
            <a:r>
              <a:rPr lang="en-US" dirty="0" smtClean="0"/>
              <a:t>Termites</a:t>
            </a:r>
          </a:p>
          <a:p>
            <a:r>
              <a:rPr lang="en-US" dirty="0" smtClean="0"/>
              <a:t>Livestock</a:t>
            </a:r>
          </a:p>
          <a:p>
            <a:endParaRPr lang="en-US" dirty="0"/>
          </a:p>
        </p:txBody>
      </p:sp>
      <p:pic>
        <p:nvPicPr>
          <p:cNvPr id="4" name="Picture 3" descr="figure_19_04.jpg"/>
          <p:cNvPicPr>
            <a:picLocks noChangeAspect="1"/>
          </p:cNvPicPr>
          <p:nvPr/>
        </p:nvPicPr>
        <p:blipFill>
          <a:blip r:embed="rId2" cstate="print"/>
          <a:stretch>
            <a:fillRect/>
          </a:stretch>
        </p:blipFill>
        <p:spPr>
          <a:xfrm>
            <a:off x="5053584" y="0"/>
            <a:ext cx="4090416" cy="6595872"/>
          </a:xfrm>
          <a:prstGeom prst="rect">
            <a:avLst/>
          </a:prstGeom>
        </p:spPr>
      </p:pic>
    </p:spTree>
    <p:extLst>
      <p:ext uri="{BB962C8B-B14F-4D97-AF65-F5344CB8AC3E}">
        <p14:creationId xmlns:p14="http://schemas.microsoft.com/office/powerpoint/2010/main" val="359895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229600" cy="4525963"/>
          </a:xfrm>
        </p:spPr>
        <p:txBody>
          <a:bodyPr/>
          <a:lstStyle/>
          <a:p>
            <a:r>
              <a:rPr lang="en-US" dirty="0" err="1" smtClean="0"/>
              <a:t>Denitrification</a:t>
            </a:r>
            <a:endParaRPr lang="en-US" dirty="0" smtClean="0"/>
          </a:p>
          <a:p>
            <a:endParaRPr lang="en-US" dirty="0" smtClean="0"/>
          </a:p>
          <a:p>
            <a:r>
              <a:rPr lang="en-US" dirty="0" err="1"/>
              <a:t>E</a:t>
            </a:r>
            <a:r>
              <a:rPr lang="en-US" dirty="0" err="1" smtClean="0"/>
              <a:t>vapotranspiration</a:t>
            </a:r>
            <a:endParaRPr lang="en-US" dirty="0"/>
          </a:p>
        </p:txBody>
      </p:sp>
      <p:pic>
        <p:nvPicPr>
          <p:cNvPr id="4" name="Picture 3" descr="den3.jpg"/>
          <p:cNvPicPr>
            <a:picLocks noChangeAspect="1"/>
          </p:cNvPicPr>
          <p:nvPr/>
        </p:nvPicPr>
        <p:blipFill>
          <a:blip r:embed="rId2" cstate="print"/>
          <a:stretch>
            <a:fillRect/>
          </a:stretch>
        </p:blipFill>
        <p:spPr>
          <a:xfrm>
            <a:off x="3568700" y="274638"/>
            <a:ext cx="5575300" cy="3060700"/>
          </a:xfrm>
          <a:prstGeom prst="rect">
            <a:avLst/>
          </a:prstGeom>
        </p:spPr>
      </p:pic>
      <p:sp>
        <p:nvSpPr>
          <p:cNvPr id="2" name="Title 1"/>
          <p:cNvSpPr>
            <a:spLocks noGrp="1"/>
          </p:cNvSpPr>
          <p:nvPr>
            <p:ph type="title"/>
          </p:nvPr>
        </p:nvSpPr>
        <p:spPr>
          <a:xfrm>
            <a:off x="-1287096" y="274638"/>
            <a:ext cx="8229600" cy="1143000"/>
          </a:xfrm>
        </p:spPr>
        <p:txBody>
          <a:bodyPr/>
          <a:lstStyle/>
          <a:p>
            <a:r>
              <a:rPr lang="en-US" dirty="0" smtClean="0"/>
              <a:t>N</a:t>
            </a:r>
            <a:r>
              <a:rPr lang="en-US" baseline="-25000" dirty="0" smtClean="0"/>
              <a:t>2</a:t>
            </a:r>
            <a:r>
              <a:rPr lang="en-US" dirty="0" smtClean="0"/>
              <a:t>O and H</a:t>
            </a:r>
            <a:r>
              <a:rPr lang="en-US" baseline="-25000" dirty="0" smtClean="0"/>
              <a:t>2</a:t>
            </a:r>
            <a:r>
              <a:rPr lang="en-US" dirty="0" smtClean="0"/>
              <a:t>O</a:t>
            </a:r>
            <a:endParaRPr lang="en-US" dirty="0"/>
          </a:p>
        </p:txBody>
      </p:sp>
      <p:pic>
        <p:nvPicPr>
          <p:cNvPr id="6" name="Picture 5" descr="et.jpg"/>
          <p:cNvPicPr>
            <a:picLocks noChangeAspect="1"/>
          </p:cNvPicPr>
          <p:nvPr/>
        </p:nvPicPr>
        <p:blipFill>
          <a:blip r:embed="rId3" cstate="print"/>
          <a:stretch>
            <a:fillRect/>
          </a:stretch>
        </p:blipFill>
        <p:spPr>
          <a:xfrm>
            <a:off x="13855" y="3340100"/>
            <a:ext cx="4445000" cy="3517900"/>
          </a:xfrm>
          <a:prstGeom prst="rect">
            <a:avLst/>
          </a:prstGeom>
        </p:spPr>
      </p:pic>
    </p:spTree>
    <p:extLst>
      <p:ext uri="{BB962C8B-B14F-4D97-AF65-F5344CB8AC3E}">
        <p14:creationId xmlns:p14="http://schemas.microsoft.com/office/powerpoint/2010/main" val="559067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1387</Words>
  <Application>Microsoft Office PowerPoint</Application>
  <PresentationFormat>On-screen Show (4:3)</PresentationFormat>
  <Paragraphs>196</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Global Change</vt:lpstr>
      <vt:lpstr>Global Change</vt:lpstr>
      <vt:lpstr>The Greenhouse Effect</vt:lpstr>
      <vt:lpstr>PowerPoint Presentation</vt:lpstr>
      <vt:lpstr>The Greenhouse Effect is important for life on Earth</vt:lpstr>
      <vt:lpstr>PowerPoint Presentation</vt:lpstr>
      <vt:lpstr>18_02.JPG</vt:lpstr>
      <vt:lpstr>Methane (Natural Sources)</vt:lpstr>
      <vt:lpstr>N2O and H2O</vt:lpstr>
      <vt:lpstr>Anthropogenic Sources of GG’s</vt:lpstr>
      <vt:lpstr>Agricultural Practices</vt:lpstr>
      <vt:lpstr>PowerPoint Presentation</vt:lpstr>
      <vt:lpstr>Anthropogenic Sources</vt:lpstr>
      <vt:lpstr>GW Consequences</vt:lpstr>
      <vt:lpstr>Carbon Dioxide Increase Over Time</vt:lpstr>
      <vt:lpstr>Evidence: Direct Measurement</vt:lpstr>
      <vt:lpstr>PowerPoint Presentation</vt:lpstr>
      <vt:lpstr>PowerPoint Presentation</vt:lpstr>
      <vt:lpstr>PowerPoint Presentation</vt:lpstr>
      <vt:lpstr>Evidence: Ice Core Sampling (gas bubbles)</vt:lpstr>
      <vt:lpstr>PowerPoint Presentation</vt:lpstr>
      <vt:lpstr>PowerPoint Presentation</vt:lpstr>
      <vt:lpstr>PowerPoint Presentation</vt:lpstr>
      <vt:lpstr>Evidence: RATE OF TEMPERATURE INCREASE</vt:lpstr>
      <vt:lpstr>Prediction: CRITICAL CONCENTRATION OF CARBON DIOXIDE – The “tipping point”</vt:lpstr>
      <vt:lpstr>Effect: OCEAN WARMING</vt:lpstr>
      <vt:lpstr>Effect: Changes in Precipitation</vt:lpstr>
      <vt:lpstr>Effect: Sea Level Rise</vt:lpstr>
      <vt:lpstr>Effect: Rising Sea Levels</vt:lpstr>
      <vt:lpstr>A significant ocean rise will put a large portion of Florida under water</vt:lpstr>
      <vt:lpstr>PowerPoint Presentation</vt:lpstr>
      <vt:lpstr>PowerPoint Presentation</vt:lpstr>
      <vt:lpstr>Effects: Arctic Will Warm MOST</vt:lpstr>
      <vt:lpstr>PowerPoint Presentation</vt:lpstr>
      <vt:lpstr>Increasing temperature is melting the permafrost that supports the surface of Arctic lands</vt:lpstr>
      <vt:lpstr>Effect: Disruption to Thermohaline Circulation</vt:lpstr>
      <vt:lpstr>If the salinity of the ocean current were to become diluted by melting ice, the current would not sink near arctic and the Gulf Stream current could shut down</vt:lpstr>
      <vt:lpstr>Europe would become much colder without the Gulf Steam current</vt:lpstr>
      <vt:lpstr>Consequences to Living Organisms</vt:lpstr>
      <vt:lpstr>PowerPoint Presentation</vt:lpstr>
      <vt:lpstr>PowerPoint Presentation</vt:lpstr>
      <vt:lpstr>PowerPoint Presentation</vt:lpstr>
      <vt:lpstr>PowerPoint Presentation</vt:lpstr>
    </vt:vector>
  </TitlesOfParts>
  <Company>SUNY AGREEMENT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Change</dc:title>
  <dc:creator>Michael J. Alvarez</dc:creator>
  <cp:lastModifiedBy>Michael J. Alvarez</cp:lastModifiedBy>
  <cp:revision>5</cp:revision>
  <dcterms:created xsi:type="dcterms:W3CDTF">2015-04-19T16:45:32Z</dcterms:created>
  <dcterms:modified xsi:type="dcterms:W3CDTF">2015-04-19T17:39:31Z</dcterms:modified>
</cp:coreProperties>
</file>