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9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5CCC39-9F3E-42F5-ADFD-7B030E98D45A}" type="datetimeFigureOut">
              <a:rPr lang="en-US" smtClean="0"/>
              <a:t>9/8/2011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FEB919-B478-4F7E-B5AB-DB1197E486E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5CCC39-9F3E-42F5-ADFD-7B030E98D45A}" type="datetimeFigureOut">
              <a:rPr lang="en-US" smtClean="0"/>
              <a:t>9/8/2011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FEB919-B478-4F7E-B5AB-DB1197E486E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5CCC39-9F3E-42F5-ADFD-7B030E98D45A}" type="datetimeFigureOut">
              <a:rPr lang="en-US" smtClean="0"/>
              <a:t>9/8/2011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FEB919-B478-4F7E-B5AB-DB1197E486E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5CCC39-9F3E-42F5-ADFD-7B030E98D45A}" type="datetimeFigureOut">
              <a:rPr lang="en-US" smtClean="0"/>
              <a:t>9/8/2011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FEB919-B478-4F7E-B5AB-DB1197E486E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5CCC39-9F3E-42F5-ADFD-7B030E98D45A}" type="datetimeFigureOut">
              <a:rPr lang="en-US" smtClean="0"/>
              <a:t>9/8/2011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FEB919-B478-4F7E-B5AB-DB1197E486E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5CCC39-9F3E-42F5-ADFD-7B030E98D45A}" type="datetimeFigureOut">
              <a:rPr lang="en-US" smtClean="0"/>
              <a:t>9/8/2011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FEB919-B478-4F7E-B5AB-DB1197E486E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5CCC39-9F3E-42F5-ADFD-7B030E98D45A}" type="datetimeFigureOut">
              <a:rPr lang="en-US" smtClean="0"/>
              <a:t>9/8/2011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9FEB919-B478-4F7E-B5AB-DB1197E486E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5CCC39-9F3E-42F5-ADFD-7B030E98D45A}" type="datetimeFigureOut">
              <a:rPr lang="en-US" smtClean="0"/>
              <a:t>9/8/2011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9FEB919-B478-4F7E-B5AB-DB1197E486E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5CCC39-9F3E-42F5-ADFD-7B030E98D45A}" type="datetimeFigureOut">
              <a:rPr lang="en-US" smtClean="0"/>
              <a:t>9/8/2011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9FEB919-B478-4F7E-B5AB-DB1197E486E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5CCC39-9F3E-42F5-ADFD-7B030E98D45A}" type="datetimeFigureOut">
              <a:rPr lang="en-US" smtClean="0"/>
              <a:t>9/8/2011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FEB919-B478-4F7E-B5AB-DB1197E486E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5CCC39-9F3E-42F5-ADFD-7B030E98D45A}" type="datetimeFigureOut">
              <a:rPr lang="en-US" smtClean="0"/>
              <a:t>9/8/2011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FEB919-B478-4F7E-B5AB-DB1197E486E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5CCC39-9F3E-42F5-ADFD-7B030E98D45A}" type="datetimeFigureOut">
              <a:rPr lang="en-US" smtClean="0"/>
              <a:t>9/8/2011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FEB919-B478-4F7E-B5AB-DB1197E486E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Regents Physics</a:t>
            </a:r>
            <a:endParaRPr lang="en-US" dirty="0"/>
          </a:p>
        </p:txBody>
      </p:sp>
      <p:sp>
        <p:nvSpPr>
          <p:cNvPr id="3" name="Subtitle 2"/>
          <p:cNvSpPr>
            <a:spLocks noGrp="1"/>
          </p:cNvSpPr>
          <p:nvPr>
            <p:ph type="subTitle" idx="1"/>
          </p:nvPr>
        </p:nvSpPr>
        <p:spPr/>
        <p:txBody>
          <a:bodyPr/>
          <a:lstStyle/>
          <a:p>
            <a:r>
              <a:rPr lang="en-US" dirty="0" smtClean="0"/>
              <a:t>Dr. Marchildon, Ph.D.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 is the most basic science</a:t>
            </a:r>
            <a:endParaRPr lang="en-US" dirty="0"/>
          </a:p>
        </p:txBody>
      </p:sp>
      <p:sp>
        <p:nvSpPr>
          <p:cNvPr id="3" name="Content Placeholder 2"/>
          <p:cNvSpPr>
            <a:spLocks noGrp="1"/>
          </p:cNvSpPr>
          <p:nvPr>
            <p:ph idx="1"/>
          </p:nvPr>
        </p:nvSpPr>
        <p:spPr/>
        <p:txBody>
          <a:bodyPr>
            <a:normAutofit fontScale="92500"/>
          </a:bodyPr>
          <a:lstStyle/>
          <a:p>
            <a:r>
              <a:rPr lang="en-US" dirty="0" smtClean="0"/>
              <a:t>Recall in chemistry you became familiar with atoms and parts of atoms such as protons, neutrons, and electrons.</a:t>
            </a:r>
          </a:p>
          <a:p>
            <a:r>
              <a:rPr lang="en-US" dirty="0" smtClean="0"/>
              <a:t>In physics we currently have The Standard Model on p. 3 of the Reference Table that says that protons and neutrons are hadrons and, as such, are made up of quarks held together by the strong force.  Electrons and neutrinos are leptons and therefore lack quarks and strong force.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Proton</a:t>
            </a:r>
            <a:endParaRPr lang="en-US" dirty="0"/>
          </a:p>
        </p:txBody>
      </p:sp>
      <p:sp>
        <p:nvSpPr>
          <p:cNvPr id="3" name="Content Placeholder 2"/>
          <p:cNvSpPr>
            <a:spLocks noGrp="1"/>
          </p:cNvSpPr>
          <p:nvPr>
            <p:ph idx="1"/>
          </p:nvPr>
        </p:nvSpPr>
        <p:spPr/>
        <p:txBody>
          <a:bodyPr/>
          <a:lstStyle/>
          <a:p>
            <a:r>
              <a:rPr lang="en-US" dirty="0" smtClean="0"/>
              <a:t>Charge is +1</a:t>
            </a:r>
          </a:p>
          <a:p>
            <a:r>
              <a:rPr lang="en-US" dirty="0" smtClean="0"/>
              <a:t>Composed of 3 quarks held together by strong force</a:t>
            </a:r>
          </a:p>
          <a:p>
            <a:r>
              <a:rPr lang="en-US" dirty="0" smtClean="0"/>
              <a:t>Up quark +2/3 and Up quark +2/3 and Down quark – 1/3</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Neutron</a:t>
            </a:r>
            <a:endParaRPr lang="en-US" dirty="0"/>
          </a:p>
        </p:txBody>
      </p:sp>
      <p:sp>
        <p:nvSpPr>
          <p:cNvPr id="3" name="Content Placeholder 2"/>
          <p:cNvSpPr>
            <a:spLocks noGrp="1"/>
          </p:cNvSpPr>
          <p:nvPr>
            <p:ph idx="1"/>
          </p:nvPr>
        </p:nvSpPr>
        <p:spPr/>
        <p:txBody>
          <a:bodyPr/>
          <a:lstStyle/>
          <a:p>
            <a:r>
              <a:rPr lang="en-US" dirty="0" smtClean="0"/>
              <a:t>Zero charge</a:t>
            </a:r>
          </a:p>
          <a:p>
            <a:r>
              <a:rPr lang="en-US" dirty="0" smtClean="0"/>
              <a:t>Made up of three quarks held together by the strong force</a:t>
            </a:r>
          </a:p>
          <a:p>
            <a:r>
              <a:rPr lang="en-US" dirty="0" smtClean="0"/>
              <a:t>Up quark +2/3 and Down quark -1/3 and Down quark -1/3</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Anti-particles</a:t>
            </a:r>
            <a:endParaRPr lang="en-US" dirty="0"/>
          </a:p>
        </p:txBody>
      </p:sp>
      <p:sp>
        <p:nvSpPr>
          <p:cNvPr id="3" name="Content Placeholder 2"/>
          <p:cNvSpPr>
            <a:spLocks noGrp="1"/>
          </p:cNvSpPr>
          <p:nvPr>
            <p:ph idx="1"/>
          </p:nvPr>
        </p:nvSpPr>
        <p:spPr/>
        <p:txBody>
          <a:bodyPr/>
          <a:lstStyle/>
          <a:p>
            <a:r>
              <a:rPr lang="en-US" dirty="0" smtClean="0"/>
              <a:t>Same mass</a:t>
            </a:r>
          </a:p>
          <a:p>
            <a:r>
              <a:rPr lang="en-US" dirty="0" smtClean="0"/>
              <a:t>Opposite charge</a:t>
            </a:r>
          </a:p>
          <a:p>
            <a:r>
              <a:rPr lang="en-US" dirty="0" smtClean="0"/>
              <a:t>Particles and Anti-particles annihilate each other with the release of energy</a:t>
            </a:r>
          </a:p>
          <a:p>
            <a:r>
              <a:rPr lang="en-US" dirty="0" smtClean="0"/>
              <a:t>E = mc^2</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a:t>
            </a:r>
            <a:endParaRPr lang="en-US" dirty="0"/>
          </a:p>
        </p:txBody>
      </p:sp>
      <p:sp>
        <p:nvSpPr>
          <p:cNvPr id="3" name="Content Placeholder 2"/>
          <p:cNvSpPr>
            <a:spLocks noGrp="1"/>
          </p:cNvSpPr>
          <p:nvPr>
            <p:ph idx="1"/>
          </p:nvPr>
        </p:nvSpPr>
        <p:spPr/>
        <p:txBody>
          <a:bodyPr/>
          <a:lstStyle/>
          <a:p>
            <a:pPr lvl="1">
              <a:buNone/>
            </a:pPr>
            <a:r>
              <a:rPr lang="en-US" dirty="0" smtClean="0"/>
              <a:t>Students.  You are responsible for your own learning.</a:t>
            </a:r>
          </a:p>
          <a:p>
            <a:pPr lvl="1">
              <a:buNone/>
            </a:pPr>
            <a:r>
              <a:rPr lang="en-US" dirty="0" smtClean="0"/>
              <a:t>Teacher.  I manage, motivate, and I make it happen; I deliver NYS Regents Physics Curriculum through classes and labs.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a:t>
            </a:r>
            <a:endParaRPr lang="en-US" dirty="0"/>
          </a:p>
        </p:txBody>
      </p:sp>
      <p:sp>
        <p:nvSpPr>
          <p:cNvPr id="3" name="Content Placeholder 2"/>
          <p:cNvSpPr>
            <a:spLocks noGrp="1"/>
          </p:cNvSpPr>
          <p:nvPr>
            <p:ph idx="1"/>
          </p:nvPr>
        </p:nvSpPr>
        <p:spPr/>
        <p:txBody>
          <a:bodyPr/>
          <a:lstStyle/>
          <a:p>
            <a:pPr>
              <a:buNone/>
            </a:pPr>
            <a:endParaRPr lang="en-US" dirty="0" smtClean="0"/>
          </a:p>
          <a:p>
            <a:pPr lvl="1"/>
            <a:r>
              <a:rPr lang="en-US" dirty="0" smtClean="0"/>
              <a:t>Frayer Model for Physics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
        <p:nvSpPr>
          <p:cNvPr id="3" name="Content Placeholder 2"/>
          <p:cNvSpPr>
            <a:spLocks noGrp="1"/>
          </p:cNvSpPr>
          <p:nvPr>
            <p:ph idx="1"/>
          </p:nvPr>
        </p:nvSpPr>
        <p:spPr/>
        <p:txBody>
          <a:bodyPr/>
          <a:lstStyle/>
          <a:p>
            <a:r>
              <a:rPr lang="en-US" dirty="0" smtClean="0"/>
              <a:t>Pass the NYS Regents Physics Exam.</a:t>
            </a:r>
          </a:p>
          <a:p>
            <a:r>
              <a:rPr lang="en-US" dirty="0" smtClean="0"/>
              <a:t>Required for some science, engineering, professional majors.</a:t>
            </a:r>
          </a:p>
          <a:p>
            <a:r>
              <a:rPr lang="en-US" dirty="0" smtClean="0"/>
              <a:t>Understand and appreciate the physical world, especially the very small and the very large.</a:t>
            </a:r>
          </a:p>
          <a:p>
            <a:r>
              <a:rPr lang="en-US" dirty="0" smtClean="0"/>
              <a:t>Make faster and smaller phones.</a:t>
            </a:r>
          </a:p>
          <a:p>
            <a:r>
              <a:rPr lang="en-US" dirty="0" smtClean="0"/>
              <a:t>Go to the moon or Mars.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a:t>
            </a:r>
            <a:endParaRPr lang="en-US" dirty="0"/>
          </a:p>
        </p:txBody>
      </p:sp>
      <p:sp>
        <p:nvSpPr>
          <p:cNvPr id="3" name="Content Placeholder 2"/>
          <p:cNvSpPr>
            <a:spLocks noGrp="1"/>
          </p:cNvSpPr>
          <p:nvPr>
            <p:ph idx="1"/>
          </p:nvPr>
        </p:nvSpPr>
        <p:spPr/>
        <p:txBody>
          <a:bodyPr/>
          <a:lstStyle/>
          <a:p>
            <a:r>
              <a:rPr lang="en-US" dirty="0" smtClean="0"/>
              <a:t>Classes and Labs</a:t>
            </a:r>
          </a:p>
          <a:p>
            <a:r>
              <a:rPr lang="en-US" dirty="0" smtClean="0"/>
              <a:t>Teacher</a:t>
            </a:r>
          </a:p>
          <a:p>
            <a:r>
              <a:rPr lang="en-US" dirty="0" smtClean="0"/>
              <a:t>Fellow Students</a:t>
            </a:r>
          </a:p>
          <a:p>
            <a:r>
              <a:rPr lang="en-US" dirty="0" smtClean="0"/>
              <a:t>Textbook, Review Book, Reference Table</a:t>
            </a:r>
          </a:p>
          <a:p>
            <a:r>
              <a:rPr lang="en-US" dirty="0" smtClean="0"/>
              <a:t>Homework Handouts</a:t>
            </a:r>
          </a:p>
          <a:p>
            <a:r>
              <a:rPr lang="en-US" dirty="0" smtClean="0"/>
              <a:t>Links on class webpage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a:t>
            </a:r>
            <a:endParaRPr lang="en-US" dirty="0"/>
          </a:p>
        </p:txBody>
      </p:sp>
      <p:sp>
        <p:nvSpPr>
          <p:cNvPr id="3" name="Content Placeholder 2"/>
          <p:cNvSpPr>
            <a:spLocks noGrp="1"/>
          </p:cNvSpPr>
          <p:nvPr>
            <p:ph idx="1"/>
          </p:nvPr>
        </p:nvSpPr>
        <p:spPr/>
        <p:txBody>
          <a:bodyPr>
            <a:normAutofit lnSpcReduction="10000"/>
          </a:bodyPr>
          <a:lstStyle/>
          <a:p>
            <a:r>
              <a:rPr lang="en-US" dirty="0" smtClean="0"/>
              <a:t>Physics is a science that seek to explain and understand matter and energy and their interaction.</a:t>
            </a:r>
          </a:p>
          <a:p>
            <a:r>
              <a:rPr lang="en-US" dirty="0" smtClean="0"/>
              <a:t>Physics is a science and does utilize the scientific method.  </a:t>
            </a:r>
          </a:p>
          <a:p>
            <a:r>
              <a:rPr lang="en-US" dirty="0" smtClean="0"/>
              <a:t>Physics is the most basic and fundamental science.</a:t>
            </a:r>
          </a:p>
          <a:p>
            <a:r>
              <a:rPr lang="en-US" dirty="0" smtClean="0"/>
              <a:t>Examples:  electricity, motion, gravity, magnetism, waves, sound, light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Scientific Method</a:t>
            </a:r>
            <a:endParaRPr lang="en-US" dirty="0"/>
          </a:p>
        </p:txBody>
      </p:sp>
      <p:sp>
        <p:nvSpPr>
          <p:cNvPr id="3" name="Content Placeholder 2"/>
          <p:cNvSpPr>
            <a:spLocks noGrp="1"/>
          </p:cNvSpPr>
          <p:nvPr>
            <p:ph idx="1"/>
          </p:nvPr>
        </p:nvSpPr>
        <p:spPr/>
        <p:txBody>
          <a:bodyPr/>
          <a:lstStyle/>
          <a:p>
            <a:r>
              <a:rPr lang="en-US" dirty="0" smtClean="0"/>
              <a:t>1.	Observation (qualitative and quantitative)</a:t>
            </a:r>
          </a:p>
          <a:p>
            <a:r>
              <a:rPr lang="en-US" dirty="0" smtClean="0"/>
              <a:t>2.	Questioning (why?  How?  When?)</a:t>
            </a:r>
          </a:p>
          <a:p>
            <a:r>
              <a:rPr lang="en-US" dirty="0" smtClean="0"/>
              <a:t>3.  	Hypothesis (explanation, educated guess)</a:t>
            </a:r>
          </a:p>
          <a:p>
            <a:r>
              <a:rPr lang="en-US" dirty="0" smtClean="0"/>
              <a:t>4.   Prediction based upon hypothesis (if…., then …..)</a:t>
            </a:r>
          </a:p>
          <a:p>
            <a:r>
              <a:rPr lang="en-US" dirty="0" smtClean="0"/>
              <a:t>5.	Experiment</a:t>
            </a:r>
          </a:p>
          <a:p>
            <a:r>
              <a:rPr lang="en-US" dirty="0" smtClean="0"/>
              <a:t>6.   Conclusion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fontScale="92500"/>
          </a:bodyPr>
          <a:lstStyle/>
          <a:p>
            <a:r>
              <a:rPr lang="en-US" dirty="0" smtClean="0"/>
              <a:t>1.	The car will not start.</a:t>
            </a:r>
          </a:p>
          <a:p>
            <a:r>
              <a:rPr lang="en-US" dirty="0" smtClean="0"/>
              <a:t>2.  Why won’t the car start?</a:t>
            </a:r>
          </a:p>
          <a:p>
            <a:r>
              <a:rPr lang="en-US" dirty="0" smtClean="0"/>
              <a:t>3.  The car will not start because the battery is dead.</a:t>
            </a:r>
          </a:p>
          <a:p>
            <a:r>
              <a:rPr lang="en-US" dirty="0" smtClean="0"/>
              <a:t>4.  If I replace the dead battery, then the car will start.</a:t>
            </a:r>
          </a:p>
          <a:p>
            <a:r>
              <a:rPr lang="en-US" dirty="0" smtClean="0"/>
              <a:t>5.  I replace the battery and then the car starts.</a:t>
            </a:r>
          </a:p>
          <a:p>
            <a:r>
              <a:rPr lang="en-US" dirty="0" smtClean="0"/>
              <a:t>6.  The hypothesis was correct.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Problem</a:t>
            </a:r>
            <a:endParaRPr lang="en-US" dirty="0"/>
          </a:p>
        </p:txBody>
      </p:sp>
      <p:sp>
        <p:nvSpPr>
          <p:cNvPr id="3" name="Content Placeholder 2"/>
          <p:cNvSpPr>
            <a:spLocks noGrp="1"/>
          </p:cNvSpPr>
          <p:nvPr>
            <p:ph idx="1"/>
          </p:nvPr>
        </p:nvSpPr>
        <p:spPr/>
        <p:txBody>
          <a:bodyPr/>
          <a:lstStyle/>
          <a:p>
            <a:r>
              <a:rPr lang="en-US" dirty="0" smtClean="0"/>
              <a:t>The grass is brown.  </a:t>
            </a:r>
          </a:p>
          <a:p>
            <a:r>
              <a:rPr lang="en-US" dirty="0" smtClean="0"/>
              <a:t>Use the scientific method to explain why and how the grass is brown.</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356</Words>
  <Application>Microsoft Office PowerPoint</Application>
  <PresentationFormat>On-screen Show (4:3)</PresentationFormat>
  <Paragraphs>59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Regents Physics</vt:lpstr>
      <vt:lpstr>Who?</vt:lpstr>
      <vt:lpstr>What?</vt:lpstr>
      <vt:lpstr>Why?</vt:lpstr>
      <vt:lpstr>How?</vt:lpstr>
      <vt:lpstr>Physics</vt:lpstr>
      <vt:lpstr>Scientific Method</vt:lpstr>
      <vt:lpstr>Example</vt:lpstr>
      <vt:lpstr>Group Problem</vt:lpstr>
      <vt:lpstr>Physics is the most basic science</vt:lpstr>
      <vt:lpstr>Proton</vt:lpstr>
      <vt:lpstr>Neutron</vt:lpstr>
      <vt:lpstr>Anti-particles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Regents Physics</dc:title>
  <dc:creator>Greg</dc:creator>
  <cp:lastModifiedBy>Greg</cp:lastModifiedBy>
  <cp:revision>5</cp:revision>
  <dcterms:created xsi:type="dcterms:W3CDTF">2011-09-09T00:45:12Z</dcterms:created>
  <dcterms:modified xsi:type="dcterms:W3CDTF">2011-09-09T01:16:13Z</dcterms:modified>
</cp:coreProperties>
</file>